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6" r:id="rId2"/>
    <p:sldId id="369" r:id="rId3"/>
    <p:sldId id="375" r:id="rId4"/>
    <p:sldId id="259" r:id="rId5"/>
    <p:sldId id="371" r:id="rId6"/>
    <p:sldId id="372" r:id="rId7"/>
    <p:sldId id="373" r:id="rId8"/>
    <p:sldId id="374" r:id="rId9"/>
    <p:sldId id="317" r:id="rId10"/>
    <p:sldId id="321" r:id="rId11"/>
    <p:sldId id="323" r:id="rId12"/>
    <p:sldId id="338" r:id="rId13"/>
    <p:sldId id="325" r:id="rId14"/>
    <p:sldId id="326" r:id="rId15"/>
    <p:sldId id="364" r:id="rId16"/>
    <p:sldId id="366" r:id="rId17"/>
    <p:sldId id="379" r:id="rId18"/>
    <p:sldId id="368" r:id="rId19"/>
    <p:sldId id="382" r:id="rId20"/>
    <p:sldId id="357" r:id="rId21"/>
    <p:sldId id="343" r:id="rId22"/>
    <p:sldId id="363" r:id="rId23"/>
    <p:sldId id="376" r:id="rId24"/>
    <p:sldId id="377" r:id="rId25"/>
    <p:sldId id="378" r:id="rId26"/>
    <p:sldId id="381" r:id="rId27"/>
    <p:sldId id="36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DEAD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60"/>
  </p:normalViewPr>
  <p:slideViewPr>
    <p:cSldViewPr>
      <p:cViewPr>
        <p:scale>
          <a:sx n="110" d="100"/>
          <a:sy n="110" d="100"/>
        </p:scale>
        <p:origin x="-348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DC0BA-A1E8-4043-BBE4-66424306933C}" type="datetimeFigureOut">
              <a:rPr lang="ru-RU" smtClean="0"/>
              <a:pPr/>
              <a:t>31.03.2018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1F571-12EF-4A50-AC85-2ABA7A7FF6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F0549-DF41-4E74-B0CD-6D178D155FA2}" type="datetimeFigureOut">
              <a:rPr lang="ru-RU" smtClean="0"/>
              <a:pPr/>
              <a:t>31.03.2018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FE23E-71DA-49C5-8BC8-ED83CBF14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23E-71DA-49C5-8BC8-ED83CBF146E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C28F4F6-8298-4C43-83CB-5883A71502A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8F4F6-8298-4C43-83CB-5883A71502A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C28F4F6-8298-4C43-83CB-5883A71502A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3681025"/>
            <a:ext cx="8784976" cy="15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Кузнецов А.П.</a:t>
            </a:r>
            <a:r>
              <a:rPr lang="ru-RU" sz="220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Губский</a:t>
            </a:r>
            <a:r>
              <a:rPr lang="ru-RU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К.Л.</a:t>
            </a:r>
            <a:r>
              <a:rPr lang="ru-RU" sz="220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Михайлюк</a:t>
            </a:r>
            <a:r>
              <a:rPr lang="ru-RU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А.В.</a:t>
            </a:r>
            <a:r>
              <a:rPr lang="ru-RU" sz="220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Алексеев В.В.</a:t>
            </a:r>
            <a:r>
              <a:rPr lang="ru-RU" sz="220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Бельков С.А.</a:t>
            </a:r>
            <a:r>
              <a:rPr lang="ru-RU" sz="220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Деркач</a:t>
            </a:r>
            <a:r>
              <a:rPr lang="ru-RU" sz="2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В.Н.</a:t>
            </a:r>
            <a:r>
              <a:rPr lang="ru-RU" sz="220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200" baseline="30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n-US" sz="2200" baseline="30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НИЯУ МИФИ</a:t>
            </a: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г. Москва</a:t>
            </a:r>
          </a:p>
          <a:p>
            <a:r>
              <a:rPr lang="ru-RU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ФГУП «</a:t>
            </a:r>
            <a:r>
              <a:rPr lang="ru-RU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РФЯЦ-ВНИИЭФ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» г. </a:t>
            </a:r>
            <a:r>
              <a:rPr lang="ru-RU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Саров</a:t>
            </a:r>
            <a:endParaRPr lang="ru-RU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03648" y="108368"/>
            <a:ext cx="1800200" cy="109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51520" y="1916832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Интерферометрический измерительный комплекс для исследования ударно волновых процессов в веществе при воздействии лазерного излучения </a:t>
            </a:r>
            <a:r>
              <a:rPr lang="ru-RU" sz="2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килоджоульного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уровня энергии</a:t>
            </a:r>
            <a:endParaRPr lang="ru-RU" sz="24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3800164" y="6038540"/>
            <a:ext cx="5282462" cy="80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126960" bIns="0" anchor="ctr">
            <a:spAutoFit/>
          </a:bodyPr>
          <a:lstStyle/>
          <a:p>
            <a:pPr algn="r" eaLnBrk="0" hangingPunct="0"/>
            <a:r>
              <a:rPr lang="ru-RU" sz="11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Совещание</a:t>
            </a:r>
            <a:r>
              <a:rPr lang="ru-RU" sz="11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«Исследования в области физики высоких плотностей энергии лазерными и электрофизическими методами» </a:t>
            </a:r>
          </a:p>
          <a:p>
            <a:pPr algn="r" eaLnBrk="0" hangingPunct="0"/>
            <a:r>
              <a:rPr lang="ru-RU" sz="11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г. Нижний Новгород, 2-3 апреля 2018</a:t>
            </a:r>
            <a:endParaRPr lang="ru-RU" sz="1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ru-RU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0503" y="93754"/>
            <a:ext cx="1260762" cy="11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20080" y="3316922"/>
            <a:ext cx="7884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Joe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Kilkenny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NIF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 Diagnostics: now and in the future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//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Presentation to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Workshop on Science of Fusion Ignition on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NIF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May 23, 2012 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3848" y="44624"/>
            <a:ext cx="28561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Эксперименты с </a:t>
            </a:r>
            <a:r>
              <a:rPr lang="en-US" sz="1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VISAR</a:t>
            </a:r>
            <a:r>
              <a:rPr lang="en-US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en-US" sz="1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NIF</a:t>
            </a:r>
            <a:endParaRPr lang="ru-RU" sz="1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91680" y="3645024"/>
            <a:ext cx="5662778" cy="297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91680" y="476672"/>
            <a:ext cx="5637436" cy="273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45015" y="1500174"/>
            <a:ext cx="3398986" cy="239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5145" y="4500570"/>
            <a:ext cx="3415285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 cstate="screen"/>
          <a:srcRect l="1333"/>
          <a:stretch>
            <a:fillRect/>
          </a:stretch>
        </p:blipFill>
        <p:spPr bwMode="auto">
          <a:xfrm>
            <a:off x="3857620" y="4286256"/>
            <a:ext cx="5286380" cy="243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85720" y="-71462"/>
            <a:ext cx="84772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en-US" altLang="zh-CN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SG</a:t>
            </a:r>
            <a:r>
              <a:rPr lang="en-US" altLang="zh-CN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-III Laser Facility (</a:t>
            </a:r>
            <a:r>
              <a:rPr lang="en-US" altLang="zh-CN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Mianyang</a:t>
            </a:r>
            <a:r>
              <a:rPr lang="en-US" altLang="zh-CN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, </a:t>
            </a:r>
            <a:r>
              <a:rPr lang="en-US" altLang="zh-CN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Sichuan, China</a:t>
            </a:r>
            <a:r>
              <a:rPr lang="zh-CN" alt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Arial" pitchFamily="34" charset="0"/>
              </a:rPr>
              <a:t>）</a:t>
            </a:r>
            <a:endParaRPr lang="zh-CN" alt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5" cstate="screen"/>
          <a:srcRect l="4054"/>
          <a:stretch>
            <a:fillRect/>
          </a:stretch>
        </p:blipFill>
        <p:spPr bwMode="auto">
          <a:xfrm>
            <a:off x="714348" y="964832"/>
            <a:ext cx="5072098" cy="349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85720" y="963174"/>
            <a:ext cx="1071570" cy="79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56199" y="1142984"/>
            <a:ext cx="7044055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187624" y="128826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Linac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Coherent Light Source (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LCLS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X-Ray Free Electron Laser</a:t>
            </a:r>
          </a:p>
          <a:p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SLAC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National Accelerator Laboratory, Menlo Park, CA</a:t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Operated by Stanford University for the U.S. Dept. of Energy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5400000">
            <a:off x="767617" y="357127"/>
            <a:ext cx="4536963" cy="607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827584" y="5877272"/>
            <a:ext cx="3929090" cy="50006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1400" dirty="0" smtClean="0">
                <a:latin typeface="Arial" pitchFamily="34" charset="0"/>
                <a:cs typeface="Arial" pitchFamily="34" charset="0"/>
              </a:rPr>
              <a:t>Line imaging interferometer Z6 GSI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0527" y="0"/>
            <a:ext cx="7679945" cy="796925"/>
          </a:xfrm>
          <a:prstGeom prst="rect">
            <a:avLst/>
          </a:prstGeom>
        </p:spPr>
        <p:txBody>
          <a:bodyPr/>
          <a:lstStyle/>
          <a:p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PHELIX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(</a:t>
            </a:r>
            <a:r>
              <a:rPr lang="en-US" sz="1600" b="1" u="sng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etawatt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igh</a:t>
            </a: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nergy </a:t>
            </a:r>
            <a:r>
              <a:rPr lang="en-US" sz="16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aser for </a:t>
            </a:r>
            <a:r>
              <a:rPr lang="en-US" sz="1600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eavy-</a:t>
            </a:r>
            <a:r>
              <a:rPr lang="en-US" sz="16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on E</a:t>
            </a:r>
            <a:r>
              <a:rPr lang="en-US" sz="16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periments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)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r>
              <a:rPr lang="en-US" sz="1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GSI</a:t>
            </a:r>
            <a:r>
              <a:rPr lang="en-US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Германия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43636" y="500042"/>
            <a:ext cx="3000364" cy="26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00694" y="4000504"/>
            <a:ext cx="3600223" cy="278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трелка вниз 6"/>
          <p:cNvSpPr/>
          <p:nvPr/>
        </p:nvSpPr>
        <p:spPr>
          <a:xfrm rot="16677506">
            <a:off x="4913534" y="3471347"/>
            <a:ext cx="222857" cy="3501078"/>
          </a:xfrm>
          <a:prstGeom prst="downArrow">
            <a:avLst>
              <a:gd name="adj1" fmla="val 50000"/>
              <a:gd name="adj2" fmla="val 18333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3" descr="D:\Experiments\Experiments 2014\Marilena Tolmut Carbon EOS\Shock Z6_ 17-28.11.2014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4664"/>
            <a:ext cx="5132570" cy="388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B28058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1441" y="4293096"/>
            <a:ext cx="3054127" cy="252028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99592" y="0"/>
            <a:ext cx="760035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Исследование плоских ударных волн, генерируемых мощным наносекундным лазерным импульсом </a:t>
            </a: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Times New Roman" pitchFamily="18" charset="0"/>
                <a:cs typeface="Arial" pitchFamily="34" charset="0"/>
              </a:rPr>
              <a:t>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08104" y="4275972"/>
            <a:ext cx="3564490" cy="253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16200000">
            <a:off x="3044829" y="4397358"/>
            <a:ext cx="2520280" cy="231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179512" y="620688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GSI</a:t>
            </a:r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Дармштадт, Германия</a:t>
            </a:r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.11 – 28.11 2014 г.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05-02</a:t>
            </a: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06</a:t>
            </a: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en-US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</a:t>
            </a: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5г.</a:t>
            </a:r>
            <a:endParaRPr lang="en-US" sz="12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8244408" y="378786"/>
            <a:ext cx="288032" cy="303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4716016" y="371796"/>
            <a:ext cx="3617755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4716016" y="3501008"/>
            <a:ext cx="3816423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572000" y="404664"/>
            <a:ext cx="0" cy="2988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4022165" y="192975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33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ns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20" y="3429000"/>
            <a:ext cx="3564904" cy="290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131808" y="3089212"/>
            <a:ext cx="1080000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46062" y="2869946"/>
            <a:ext cx="2160000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рапеция 12"/>
          <p:cNvSpPr/>
          <p:nvPr/>
        </p:nvSpPr>
        <p:spPr>
          <a:xfrm rot="10800000">
            <a:off x="1391476" y="1628800"/>
            <a:ext cx="1512168" cy="122413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483736" y="177281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Laser pulse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6302" y="2833191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Al (25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mkm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6302" y="3045466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Al (25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mkm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5656" y="260648"/>
            <a:ext cx="1354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Shot # 22</a:t>
            </a:r>
          </a:p>
          <a:p>
            <a:r>
              <a:rPr lang="en-US" dirty="0" smtClean="0"/>
              <a:t>Energy</a:t>
            </a:r>
            <a:r>
              <a:rPr lang="ru-RU" dirty="0" smtClean="0"/>
              <a:t> 1</a:t>
            </a:r>
            <a:r>
              <a:rPr lang="en-US" dirty="0" smtClean="0"/>
              <a:t>3</a:t>
            </a:r>
            <a:r>
              <a:rPr lang="ru-RU" dirty="0" smtClean="0"/>
              <a:t>9 </a:t>
            </a:r>
            <a:r>
              <a:rPr lang="en-US" dirty="0" smtClean="0"/>
              <a:t>J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2047" y="3328487"/>
            <a:ext cx="4248472" cy="340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60039" y="3328487"/>
            <a:ext cx="0" cy="33843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189796" y="485357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33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ns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52527" y="3328487"/>
            <a:ext cx="4283969" cy="341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20" y="980728"/>
            <a:ext cx="2969543" cy="112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123728" y="260648"/>
            <a:ext cx="1354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Shot # 15</a:t>
            </a:r>
          </a:p>
          <a:p>
            <a:r>
              <a:rPr lang="en-US" dirty="0" smtClean="0"/>
              <a:t>Energy</a:t>
            </a:r>
            <a:r>
              <a:rPr lang="ru-RU" dirty="0" smtClean="0"/>
              <a:t> 1</a:t>
            </a:r>
            <a:r>
              <a:rPr lang="en-US" dirty="0" smtClean="0"/>
              <a:t>49</a:t>
            </a:r>
            <a:r>
              <a:rPr lang="ru-RU" dirty="0" smtClean="0"/>
              <a:t> </a:t>
            </a:r>
            <a:r>
              <a:rPr lang="en-US" dirty="0" smtClean="0"/>
              <a:t>J</a:t>
            </a:r>
          </a:p>
          <a:p>
            <a:endParaRPr lang="en-US" dirty="0" smtClean="0"/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672" y="2060848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Diamond: 250mkm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11960" y="260648"/>
            <a:ext cx="3888432" cy="281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261761"/>
            <a:ext cx="5267132" cy="359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60648"/>
            <a:ext cx="5076056" cy="292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screen">
            <a:lum bright="20000" contrast="20000"/>
          </a:blip>
          <a:srcRect/>
          <a:stretch>
            <a:fillRect/>
          </a:stretch>
        </p:blipFill>
        <p:spPr bwMode="auto">
          <a:xfrm>
            <a:off x="3152092" y="980728"/>
            <a:ext cx="2010140" cy="199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08104" y="1988840"/>
            <a:ext cx="3456384" cy="147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Группа 14"/>
          <p:cNvGrpSpPr/>
          <p:nvPr/>
        </p:nvGrpSpPr>
        <p:grpSpPr>
          <a:xfrm>
            <a:off x="5580112" y="3717032"/>
            <a:ext cx="2736304" cy="1296144"/>
            <a:chOff x="1505849" y="260648"/>
            <a:chExt cx="3066151" cy="1512168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514475" y="260648"/>
              <a:ext cx="3057525" cy="79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>
            <a:xfrm>
              <a:off x="1505849" y="908720"/>
              <a:ext cx="3060000" cy="86409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052521" y="784956"/>
              <a:ext cx="1512168" cy="86409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50579" y="126876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2</a:t>
              </a:r>
              <a:r>
                <a:rPr lang="en-US" dirty="0" smtClean="0"/>
                <a:t>O</a:t>
              </a:r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08104" y="692696"/>
            <a:ext cx="3393933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19672" y="1700808"/>
            <a:ext cx="324373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08104" y="3592634"/>
            <a:ext cx="3384376" cy="271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436096" y="730200"/>
            <a:ext cx="0" cy="26642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4876968" y="174658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ns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802507" y="116632"/>
            <a:ext cx="30575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793881" y="764704"/>
            <a:ext cx="3060000" cy="86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47864" y="620688"/>
            <a:ext cx="1512168" cy="1008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8611" y="1124744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79512" y="-1506"/>
            <a:ext cx="1354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Shot # 25</a:t>
            </a:r>
          </a:p>
          <a:p>
            <a:r>
              <a:rPr lang="en-US" dirty="0" smtClean="0"/>
              <a:t>Energy</a:t>
            </a:r>
            <a:r>
              <a:rPr lang="ru-RU" dirty="0" smtClean="0"/>
              <a:t> 1</a:t>
            </a:r>
            <a:r>
              <a:rPr lang="en-US" dirty="0" smtClean="0"/>
              <a:t>48</a:t>
            </a:r>
            <a:r>
              <a:rPr lang="ru-RU" dirty="0" smtClean="0"/>
              <a:t> </a:t>
            </a:r>
            <a:r>
              <a:rPr lang="en-US" dirty="0" smtClean="0"/>
              <a:t>J</a:t>
            </a:r>
          </a:p>
          <a:p>
            <a:endParaRPr lang="en-US" dirty="0" smtClean="0"/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491880" y="908720"/>
            <a:ext cx="504056" cy="5040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screen"/>
          <a:srcRect r="18157"/>
          <a:stretch>
            <a:fillRect/>
          </a:stretch>
        </p:blipFill>
        <p:spPr bwMode="auto">
          <a:xfrm flipH="1">
            <a:off x="1979712" y="4368104"/>
            <a:ext cx="2596624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995936" y="980728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bubble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20072" y="548680"/>
            <a:ext cx="3458756" cy="276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85168" y="3098576"/>
            <a:ext cx="3055612" cy="285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45609" y="3356992"/>
            <a:ext cx="3178727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flipH="1">
            <a:off x="1586483" y="1442392"/>
            <a:ext cx="30575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577857" y="2090464"/>
            <a:ext cx="3060000" cy="86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93794" y="1966700"/>
            <a:ext cx="1512168" cy="86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22587" y="2450504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7504" y="1514400"/>
            <a:ext cx="1354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Shot # 28</a:t>
            </a:r>
          </a:p>
          <a:p>
            <a:r>
              <a:rPr lang="en-US" dirty="0" smtClean="0"/>
              <a:t>Energy</a:t>
            </a:r>
            <a:r>
              <a:rPr lang="ru-RU" dirty="0" smtClean="0"/>
              <a:t> 1</a:t>
            </a:r>
            <a:r>
              <a:rPr lang="en-US" dirty="0" smtClean="0"/>
              <a:t>40</a:t>
            </a:r>
            <a:r>
              <a:rPr lang="ru-RU" dirty="0" smtClean="0"/>
              <a:t> </a:t>
            </a:r>
            <a:r>
              <a:rPr lang="en-US" dirty="0" smtClean="0"/>
              <a:t>J</a:t>
            </a:r>
          </a:p>
          <a:p>
            <a:endParaRPr lang="en-US" dirty="0" smtClean="0"/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20072" y="3356992"/>
            <a:ext cx="360040" cy="27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3857620" y="5072074"/>
            <a:ext cx="5286380" cy="1643074"/>
          </a:xfrm>
          <a:prstGeom prst="rect">
            <a:avLst/>
          </a:prstGeom>
          <a:solidFill>
            <a:srgbClr val="FD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857652" y="2214554"/>
            <a:ext cx="5286348" cy="1285884"/>
          </a:xfrm>
          <a:prstGeom prst="rect">
            <a:avLst/>
          </a:prstGeom>
          <a:solidFill>
            <a:srgbClr val="FD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857620" y="571480"/>
            <a:ext cx="5286412" cy="1500198"/>
          </a:xfrm>
          <a:prstGeom prst="rect">
            <a:avLst/>
          </a:prstGeom>
          <a:solidFill>
            <a:srgbClr val="FD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544" y="3690514"/>
            <a:ext cx="3539324" cy="269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Box 20"/>
          <p:cNvSpPr txBox="1">
            <a:spLocks noChangeArrowheads="1"/>
          </p:cNvSpPr>
          <p:nvPr/>
        </p:nvSpPr>
        <p:spPr bwMode="auto">
          <a:xfrm>
            <a:off x="3857620" y="534094"/>
            <a:ext cx="5286380" cy="145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Уравнение состояния вещества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УРС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) описывают функциональной зависимостью термодинамические характеристики – энергию </a:t>
            </a: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Е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(температуру ударного сжатия), давление </a:t>
            </a:r>
            <a:r>
              <a:rPr lang="ru-RU" sz="1200" b="1" i="1" dirty="0" err="1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плотность </a:t>
            </a:r>
            <a:r>
              <a:rPr lang="ru-RU" sz="1400" b="1" dirty="0" smtClean="0">
                <a:latin typeface="Arial" pitchFamily="34" charset="0"/>
                <a:cs typeface="Arial" pitchFamily="34" charset="0"/>
                <a:sym typeface="Symbol"/>
              </a:rPr>
              <a:t></a:t>
            </a:r>
            <a:r>
              <a:rPr lang="ru-RU" sz="12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  <a:sym typeface="Symbol"/>
              </a:rPr>
              <a:t>и</a:t>
            </a:r>
            <a:r>
              <a:rPr lang="ru-RU" sz="12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замыкают систему уравнений движения сплошной среды, которые используются при численном  моделировании работы любой конструкции, находящейся под действием интенсивных динамических нагрузок…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82" name="Прямоугольник 28"/>
          <p:cNvSpPr>
            <a:spLocks noChangeArrowheads="1"/>
          </p:cNvSpPr>
          <p:nvPr/>
        </p:nvSpPr>
        <p:spPr bwMode="auto">
          <a:xfrm>
            <a:off x="142844" y="6285220"/>
            <a:ext cx="3419475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 i="0" dirty="0">
                <a:latin typeface="Arial" pitchFamily="34" charset="0"/>
                <a:cs typeface="Arial" pitchFamily="34" charset="0"/>
              </a:rPr>
              <a:t>Диаграмма сжимаемости свинца, полученная на основе экспериментальных данных различных динамических методик </a:t>
            </a:r>
          </a:p>
        </p:txBody>
      </p:sp>
      <p:sp>
        <p:nvSpPr>
          <p:cNvPr id="28683" name="Rectangle 29"/>
          <p:cNvSpPr>
            <a:spLocks noChangeArrowheads="1"/>
          </p:cNvSpPr>
          <p:nvPr/>
        </p:nvSpPr>
        <p:spPr bwMode="auto">
          <a:xfrm>
            <a:off x="899592" y="-60929"/>
            <a:ext cx="7920880" cy="89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126960" bIns="0" anchor="ctr">
            <a:spAutoFit/>
          </a:bodyPr>
          <a:lstStyle/>
          <a:p>
            <a:pPr algn="ctr" eaLnBrk="0" hangingPunct="0"/>
            <a:r>
              <a:rPr lang="ru-RU" sz="1300" b="1" i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ЭКСПЕРИМЕНТАЛЬНЫЕ МЕТОДЫ ИССЛЕДОВАНИЯ ВЕЩЕСТВА В ЭКСТРЕМАЛЬНОМ СОСТОЯНИИ</a:t>
            </a:r>
          </a:p>
          <a:p>
            <a:pPr eaLnBrk="0" hangingPunct="0"/>
            <a:endParaRPr lang="ru-RU" sz="2400" i="0" dirty="0"/>
          </a:p>
        </p:txBody>
      </p:sp>
      <p:sp>
        <p:nvSpPr>
          <p:cNvPr id="28684" name="TextBox 11"/>
          <p:cNvSpPr txBox="1">
            <a:spLocks noChangeArrowheads="1"/>
          </p:cNvSpPr>
          <p:nvPr/>
        </p:nvSpPr>
        <p:spPr bwMode="auto">
          <a:xfrm>
            <a:off x="3857652" y="2281643"/>
            <a:ext cx="5286348" cy="123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i="0" dirty="0">
                <a:latin typeface="Arial" pitchFamily="34" charset="0"/>
                <a:cs typeface="Arial" pitchFamily="34" charset="0"/>
              </a:rPr>
              <a:t>Экстремальное состояние вещества в лабораторных условиях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ru-RU" sz="1100" b="1" i="1" dirty="0">
                <a:latin typeface="Arial" pitchFamily="34" charset="0"/>
                <a:cs typeface="Arial" pitchFamily="34" charset="0"/>
              </a:rPr>
              <a:t>Статические режимы </a:t>
            </a: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i="1" dirty="0" err="1" smtClean="0">
                <a:latin typeface="Arial" pitchFamily="34" charset="0"/>
                <a:cs typeface="Arial" pitchFamily="34" charset="0"/>
              </a:rPr>
              <a:t>Р</a:t>
            </a:r>
            <a:r>
              <a:rPr lang="en-US" sz="1100" b="1" i="1" baseline="-25000" dirty="0" smtClean="0">
                <a:latin typeface="Arial" pitchFamily="34" charset="0"/>
                <a:cs typeface="Arial" pitchFamily="34" charset="0"/>
              </a:rPr>
              <a:t>max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i="0" dirty="0" smtClean="0">
                <a:latin typeface="Arial" pitchFamily="34" charset="0"/>
                <a:cs typeface="Arial" pitchFamily="34" charset="0"/>
              </a:rPr>
              <a:t>~</a:t>
            </a:r>
            <a:r>
              <a:rPr lang="ru-RU" sz="1100" i="0" dirty="0">
                <a:latin typeface="Arial" pitchFamily="34" charset="0"/>
                <a:cs typeface="Arial" pitchFamily="34" charset="0"/>
              </a:rPr>
              <a:t>3 </a:t>
            </a:r>
            <a:r>
              <a:rPr lang="ru-RU" sz="1100" i="0" dirty="0" err="1" smtClean="0">
                <a:latin typeface="Arial" pitchFamily="34" charset="0"/>
                <a:cs typeface="Arial" pitchFamily="34" charset="0"/>
              </a:rPr>
              <a:t>Мбар</a:t>
            </a:r>
            <a:r>
              <a:rPr lang="ru-RU" sz="1100" i="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1100" i="1" dirty="0" smtClean="0">
                <a:latin typeface="Arial" pitchFamily="34" charset="0"/>
                <a:cs typeface="Arial" pitchFamily="34" charset="0"/>
              </a:rPr>
              <a:t>алмазные наковальни</a:t>
            </a:r>
            <a:r>
              <a:rPr lang="ru-RU" sz="1100" i="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100" i="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ru-RU" sz="1100" b="1" i="1" dirty="0">
                <a:latin typeface="Arial" pitchFamily="34" charset="0"/>
                <a:cs typeface="Arial" pitchFamily="34" charset="0"/>
              </a:rPr>
              <a:t>Динамические режимы </a:t>
            </a:r>
            <a:r>
              <a:rPr lang="ru-RU" sz="1100" b="1" i="1" dirty="0" err="1" smtClean="0">
                <a:latin typeface="Arial" pitchFamily="34" charset="0"/>
                <a:cs typeface="Arial" pitchFamily="34" charset="0"/>
              </a:rPr>
              <a:t>Р</a:t>
            </a:r>
            <a:r>
              <a:rPr lang="en-US" sz="1100" b="1" i="1" baseline="-25000" dirty="0" smtClean="0">
                <a:latin typeface="Arial" pitchFamily="34" charset="0"/>
                <a:cs typeface="Arial" pitchFamily="34" charset="0"/>
              </a:rPr>
              <a:t>max</a:t>
            </a:r>
            <a:r>
              <a:rPr lang="en-US" sz="11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i="0" dirty="0" smtClean="0">
                <a:latin typeface="Arial" pitchFamily="34" charset="0"/>
                <a:cs typeface="Arial" pitchFamily="34" charset="0"/>
              </a:rPr>
              <a:t>~ 4 - 7 </a:t>
            </a:r>
            <a:r>
              <a:rPr lang="ru-RU" sz="1100" i="0" dirty="0" err="1" smtClean="0">
                <a:latin typeface="Arial" pitchFamily="34" charset="0"/>
                <a:cs typeface="Arial" pitchFamily="34" charset="0"/>
              </a:rPr>
              <a:t>Гбар</a:t>
            </a:r>
            <a:endParaRPr lang="ru-RU" sz="1100" i="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ru-RU" sz="1100" i="0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1100" i="1" dirty="0">
                <a:latin typeface="Arial" pitchFamily="34" charset="0"/>
                <a:cs typeface="Arial" pitchFamily="34" charset="0"/>
              </a:rPr>
              <a:t>металлические ударники </a:t>
            </a:r>
            <a:r>
              <a:rPr lang="ru-RU" sz="1100" i="0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1100" i="0" dirty="0" err="1">
                <a:latin typeface="Arial" pitchFamily="34" charset="0"/>
                <a:cs typeface="Arial" pitchFamily="34" charset="0"/>
              </a:rPr>
              <a:t>легкогазовые</a:t>
            </a:r>
            <a:r>
              <a:rPr lang="ru-RU" sz="1100" i="0" dirty="0">
                <a:latin typeface="Arial" pitchFamily="34" charset="0"/>
                <a:cs typeface="Arial" pitchFamily="34" charset="0"/>
              </a:rPr>
              <a:t> пушки, ВВ, </a:t>
            </a:r>
            <a:r>
              <a:rPr lang="ru-RU" sz="1100" i="0" dirty="0" err="1">
                <a:latin typeface="Arial" pitchFamily="34" charset="0"/>
                <a:cs typeface="Arial" pitchFamily="34" charset="0"/>
              </a:rPr>
              <a:t>рельсотроны</a:t>
            </a:r>
            <a:r>
              <a:rPr lang="ru-RU" sz="1100" i="0" dirty="0">
                <a:latin typeface="Arial" pitchFamily="34" charset="0"/>
                <a:cs typeface="Arial" pitchFamily="34" charset="0"/>
              </a:rPr>
              <a:t> и др.)</a:t>
            </a:r>
          </a:p>
          <a:p>
            <a:pPr>
              <a:lnSpc>
                <a:spcPct val="130000"/>
              </a:lnSpc>
            </a:pPr>
            <a:r>
              <a:rPr lang="ru-RU" sz="1100" i="0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1100" i="1" dirty="0">
                <a:latin typeface="Arial" pitchFamily="34" charset="0"/>
                <a:cs typeface="Arial" pitchFamily="34" charset="0"/>
              </a:rPr>
              <a:t>драйверы</a:t>
            </a:r>
            <a:r>
              <a:rPr lang="ru-RU" sz="1100" i="0" dirty="0">
                <a:latin typeface="Arial" pitchFamily="34" charset="0"/>
                <a:cs typeface="Arial" pitchFamily="34" charset="0"/>
              </a:rPr>
              <a:t> (мощные лазеры,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ускорители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ионнов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i="0" dirty="0">
                <a:latin typeface="Arial" pitchFamily="34" charset="0"/>
                <a:cs typeface="Arial" pitchFamily="34" charset="0"/>
              </a:rPr>
              <a:t>Z-</a:t>
            </a:r>
            <a:r>
              <a:rPr lang="ru-RU" sz="1100" i="0" dirty="0" err="1">
                <a:latin typeface="Arial" pitchFamily="34" charset="0"/>
                <a:cs typeface="Arial" pitchFamily="34" charset="0"/>
              </a:rPr>
              <a:t>пинчи</a:t>
            </a:r>
            <a:r>
              <a:rPr lang="ru-RU" sz="1100" i="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57620" y="3643314"/>
            <a:ext cx="5286380" cy="1285884"/>
          </a:xfrm>
          <a:prstGeom prst="rect">
            <a:avLst/>
          </a:prstGeom>
          <a:solidFill>
            <a:srgbClr val="FD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3857620" y="3599603"/>
            <a:ext cx="52863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Для измерения давления и плотности вещества в экстремальном состоянии динамическими методами могут быть использованы кинематические параметры ударных волн:</a:t>
            </a:r>
          </a:p>
          <a:p>
            <a:pPr>
              <a:lnSpc>
                <a:spcPct val="120000"/>
              </a:lnSpc>
            </a:pP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скорость распространения фронта ударной волны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U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скорость перемещения сжатого вещества за фронтом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3857620" y="5072074"/>
            <a:ext cx="5286380" cy="182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Из законов сохранения: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импульса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2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1200" baseline="-25000" dirty="0" err="1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Symbol"/>
              </a:rPr>
              <a:t></a:t>
            </a:r>
            <a:r>
              <a:rPr lang="en-US" sz="1200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0</a:t>
            </a:r>
            <a:r>
              <a:rPr lang="en-US" sz="1200" i="1" dirty="0" err="1" smtClean="0">
                <a:latin typeface="Arial" pitchFamily="34" charset="0"/>
                <a:cs typeface="Arial" pitchFamily="34" charset="0"/>
                <a:sym typeface="Symbol"/>
              </a:rPr>
              <a:t>DU</a:t>
            </a:r>
            <a:endParaRPr lang="en-US" sz="1200" i="1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200" i="1" dirty="0" smtClean="0">
                <a:latin typeface="Arial" pitchFamily="34" charset="0"/>
                <a:cs typeface="Arial" pitchFamily="34" charset="0"/>
                <a:sym typeface="Symbol"/>
              </a:rPr>
              <a:t> массы                              = </a:t>
            </a:r>
            <a:r>
              <a:rPr lang="ru-RU" sz="12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0</a:t>
            </a:r>
            <a:r>
              <a:rPr lang="ru-RU" sz="12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1200" i="1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ru-RU" sz="1200" i="1" dirty="0" smtClean="0">
                <a:latin typeface="Arial" pitchFamily="34" charset="0"/>
                <a:cs typeface="Arial" pitchFamily="34" charset="0"/>
                <a:sym typeface="Symbol"/>
              </a:rPr>
              <a:t> /</a:t>
            </a:r>
            <a:r>
              <a:rPr lang="en-US" sz="1200" i="1" dirty="0" smtClean="0">
                <a:latin typeface="Arial" pitchFamily="34" charset="0"/>
                <a:cs typeface="Arial" pitchFamily="34" charset="0"/>
                <a:sym typeface="Symbol"/>
              </a:rPr>
              <a:t> (D-U)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12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1200" i="1" dirty="0" smtClean="0">
                <a:latin typeface="Arial" pitchFamily="34" charset="0"/>
                <a:cs typeface="Arial" pitchFamily="34" charset="0"/>
                <a:sym typeface="Symbol"/>
              </a:rPr>
              <a:t>энергии                          </a:t>
            </a:r>
            <a:r>
              <a:rPr lang="en-US" sz="1200" i="1" dirty="0" smtClean="0">
                <a:latin typeface="Arial" pitchFamily="34" charset="0"/>
                <a:cs typeface="Arial" pitchFamily="34" charset="0"/>
                <a:sym typeface="Symbol"/>
              </a:rPr>
              <a:t>E – </a:t>
            </a:r>
            <a:r>
              <a:rPr lang="en-US" sz="1200" i="1" dirty="0" err="1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en-US" sz="12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0</a:t>
            </a:r>
            <a:r>
              <a:rPr lang="en-US" sz="1200" i="1" dirty="0" smtClean="0">
                <a:latin typeface="Arial" pitchFamily="34" charset="0"/>
                <a:cs typeface="Arial" pitchFamily="34" charset="0"/>
                <a:sym typeface="Symbol"/>
              </a:rPr>
              <a:t> = 0,5 (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2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1200" baseline="-25000" dirty="0" err="1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smtClean="0">
                <a:latin typeface="Arial" pitchFamily="34" charset="0"/>
                <a:cs typeface="Arial" pitchFamily="34" charset="0"/>
                <a:sym typeface="Symbol"/>
              </a:rPr>
              <a:t>)(1/</a:t>
            </a:r>
            <a:r>
              <a:rPr lang="ru-RU" sz="1200" i="1" dirty="0" smtClean="0">
                <a:latin typeface="Arial" pitchFamily="34" charset="0"/>
                <a:cs typeface="Arial" pitchFamily="34" charset="0"/>
                <a:sym typeface="Symbol"/>
              </a:rPr>
              <a:t></a:t>
            </a:r>
            <a:r>
              <a:rPr lang="ru-RU" sz="12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0</a:t>
            </a:r>
            <a:r>
              <a:rPr lang="ru-RU" sz="12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1200" i="1" dirty="0" smtClean="0">
                <a:latin typeface="Arial" pitchFamily="34" charset="0"/>
                <a:cs typeface="Arial" pitchFamily="34" charset="0"/>
                <a:sym typeface="Symbol"/>
              </a:rPr>
              <a:t> - 1/</a:t>
            </a:r>
            <a:r>
              <a:rPr lang="ru-RU" sz="1200" i="1" dirty="0" smtClean="0">
                <a:latin typeface="Arial" pitchFamily="34" charset="0"/>
                <a:cs typeface="Arial" pitchFamily="34" charset="0"/>
                <a:sym typeface="Symbol"/>
              </a:rPr>
              <a:t></a:t>
            </a:r>
            <a:r>
              <a:rPr lang="en-US" sz="1200" i="1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ru-RU" sz="1200" i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ru-RU" sz="1200" i="1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lnSpc>
                <a:spcPct val="120000"/>
              </a:lnSpc>
            </a:pPr>
            <a:r>
              <a:rPr lang="en-US" sz="1200" i="1" dirty="0" err="1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en-US" sz="12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0</a:t>
            </a:r>
            <a:r>
              <a:rPr lang="en-US" sz="12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1200" i="1" dirty="0" smtClean="0">
                <a:latin typeface="Arial" pitchFamily="34" charset="0"/>
                <a:cs typeface="Arial" pitchFamily="34" charset="0"/>
                <a:sym typeface="Symbol"/>
              </a:rPr>
              <a:t>– </a:t>
            </a:r>
            <a:r>
              <a:rPr lang="ru-RU" sz="1100" i="1" dirty="0" smtClean="0">
                <a:latin typeface="Arial" pitchFamily="34" charset="0"/>
                <a:cs typeface="Arial" pitchFamily="34" charset="0"/>
                <a:sym typeface="Symbol"/>
              </a:rPr>
              <a:t>удельная внутренняя энергия при нормальных условиях</a:t>
            </a:r>
          </a:p>
          <a:p>
            <a:pPr>
              <a:lnSpc>
                <a:spcPct val="120000"/>
              </a:lnSpc>
            </a:pPr>
            <a:r>
              <a:rPr lang="ru-RU" sz="1100" i="1" dirty="0" smtClean="0">
                <a:latin typeface="Arial" pitchFamily="34" charset="0"/>
                <a:cs typeface="Arial" pitchFamily="34" charset="0"/>
                <a:sym typeface="Symbol"/>
              </a:rPr>
              <a:t></a:t>
            </a:r>
            <a:r>
              <a:rPr lang="ru-RU" sz="11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0 </a:t>
            </a:r>
            <a:r>
              <a:rPr lang="ru-RU" sz="1100" i="1" dirty="0" smtClean="0">
                <a:latin typeface="Arial" pitchFamily="34" charset="0"/>
                <a:cs typeface="Arial" pitchFamily="34" charset="0"/>
                <a:sym typeface="Symbol"/>
              </a:rPr>
              <a:t>– начальная плотность вещества</a:t>
            </a:r>
          </a:p>
          <a:p>
            <a:pPr>
              <a:lnSpc>
                <a:spcPct val="120000"/>
              </a:lnSpc>
            </a:pP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86116" y="3798806"/>
            <a:ext cx="142876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Номер слайда 2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8F4F6-8298-4C43-83CB-5883A71502AA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4" cstate="screen">
            <a:lum contrast="40000"/>
          </a:blip>
          <a:srcRect/>
          <a:stretch>
            <a:fillRect/>
          </a:stretch>
        </p:blipFill>
        <p:spPr bwMode="auto">
          <a:xfrm>
            <a:off x="323528" y="980728"/>
            <a:ext cx="324405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8"/>
          <p:cNvSpPr>
            <a:spLocks noChangeArrowheads="1"/>
          </p:cNvSpPr>
          <p:nvPr/>
        </p:nvSpPr>
        <p:spPr bwMode="auto">
          <a:xfrm>
            <a:off x="205390" y="3068960"/>
            <a:ext cx="360040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Битва Давида с Голиафом. Библия. 2000 г. до н.э.</a:t>
            </a:r>
          </a:p>
          <a:p>
            <a:r>
              <a:rPr lang="ru-RU" sz="900" i="1" dirty="0" smtClean="0">
                <a:latin typeface="Arial" pitchFamily="34" charset="0"/>
                <a:cs typeface="Arial" pitchFamily="34" charset="0"/>
              </a:rPr>
              <a:t>(Фортов В.Е. 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Физика высоких плотностей энергии.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– М.: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Физматлит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2013)</a:t>
            </a:r>
            <a:endParaRPr lang="ru-RU" sz="900" i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Компановка 3D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28828" y="928670"/>
            <a:ext cx="6715204" cy="558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1538" y="139463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Интеграция измерительного Комплекса в состав Стенда установки «Луч» для исследования </a:t>
            </a:r>
            <a:r>
              <a:rPr lang="ru-RU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УРС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веществ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406" y="1071546"/>
            <a:ext cx="2786082" cy="2247830"/>
          </a:xfrm>
          <a:prstGeom prst="rect">
            <a:avLst/>
          </a:prstGeom>
          <a:noFill/>
        </p:spPr>
      </p:pic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73766AA0-3083-41B9-AB17-A20278607D78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188640"/>
            <a:ext cx="66967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Оптическая схема измерительного комплекса</a:t>
            </a:r>
            <a:endParaRPr lang="ru-RU" sz="1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1432" y="1095866"/>
            <a:ext cx="853703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13160" y="675444"/>
            <a:ext cx="925274" cy="73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483143" y="764704"/>
            <a:ext cx="10807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fiber </a:t>
            </a:r>
            <a:r>
              <a:rPr lang="en-US" sz="1200" dirty="0" smtClean="0">
                <a:latin typeface="Arial" pitchFamily="34" charset="0"/>
                <a:cs typeface="Arial" pitchFamily="34" charset="0"/>
                <a:sym typeface="Symbol"/>
              </a:rPr>
              <a:t> 1mm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139265" name="Rectangle 1"/>
          <p:cNvSpPr>
            <a:spLocks noChangeArrowheads="1"/>
          </p:cNvSpPr>
          <p:nvPr/>
        </p:nvSpPr>
        <p:spPr bwMode="auto">
          <a:xfrm>
            <a:off x="539552" y="1268760"/>
            <a:ext cx="81439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ts val="1800"/>
              </a:spcBef>
              <a:spcAft>
                <a:spcPct val="0"/>
              </a:spcAft>
              <a:buFontTx/>
              <a:buChar char="•"/>
              <a:tabLst>
                <a:tab pos="90488" algn="l"/>
              </a:tabLst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сточник лазерной подсветки (зондирующего излучения) должен иметь длину волны вне спектрального интервала 500-560 нм</a:t>
            </a: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работать в одночастотном режиме со спектральной шириной линии генерации &lt; 1 МГц,;</a:t>
            </a:r>
          </a:p>
          <a:p>
            <a:pPr algn="just" fontAlgn="base">
              <a:spcBef>
                <a:spcPts val="1800"/>
              </a:spcBef>
              <a:spcAft>
                <a:spcPct val="0"/>
              </a:spcAft>
              <a:buFontTx/>
              <a:buChar char="•"/>
              <a:tabLst>
                <a:tab pos="90488" algn="l"/>
              </a:tabLst>
            </a:pP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- Лазер должен </a:t>
            </a: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обеспечивать энергию в импульсе в диапазоне 10</a:t>
            </a:r>
            <a:r>
              <a:rPr lang="ru-RU" sz="160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-4</a:t>
            </a: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– 10</a:t>
            </a:r>
            <a:r>
              <a:rPr lang="ru-RU" sz="160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-2</a:t>
            </a: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Дж</a:t>
            </a: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algn="just" fontAlgn="base">
              <a:spcBef>
                <a:spcPts val="1800"/>
              </a:spcBef>
              <a:spcAft>
                <a:spcPct val="0"/>
              </a:spcAft>
              <a:buFontTx/>
              <a:buChar char="•"/>
              <a:tabLst>
                <a:tab pos="90488" algn="l"/>
              </a:tabLst>
            </a:pP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- Длительность импульса генерации должна быть не менее 100 нс, что обеспечит возможность проведения исследований в широком диапазоне толщин мишеней </a:t>
            </a:r>
            <a:br>
              <a:rPr lang="ru-RU" sz="1600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10 – 1000 мкм и скоростей движения поверхности мишени или ударной волны в прозрачном веществе в диапазоне 5 – 50 км/с.</a:t>
            </a:r>
            <a:endParaRPr lang="ru-RU" sz="16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0" algn="just" fontAlgn="base">
              <a:spcBef>
                <a:spcPts val="1200"/>
              </a:spcBef>
              <a:spcAft>
                <a:spcPct val="0"/>
              </a:spcAft>
              <a:buFontTx/>
              <a:buChar char="•"/>
              <a:tabLst>
                <a:tab pos="90488" algn="l"/>
              </a:tabLs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43834" y="4643446"/>
            <a:ext cx="571504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71538" y="142852"/>
            <a:ext cx="7000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Разработка одночастотного импульсного твердотельного лазера измерительного Комплекса 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41736" y="4781470"/>
            <a:ext cx="630247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57188"/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Длина волны</a:t>
            </a:r>
            <a:r>
              <a:rPr lang="zh-CN" alt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zh-CN" alt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       66</a:t>
            </a:r>
            <a:r>
              <a:rPr lang="en-US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нм</a:t>
            </a:r>
            <a:endParaRPr lang="zh-CN" alt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357188"/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Энергия в импульсе</a:t>
            </a:r>
            <a:r>
              <a:rPr lang="en-US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zh-CN" alt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zh-CN" alt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мДж</a:t>
            </a:r>
            <a:endParaRPr lang="en-US" altLang="zh-CN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357188"/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Длительность импульса</a:t>
            </a:r>
            <a:r>
              <a:rPr lang="zh-CN" alt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&gt;100 </a:t>
            </a:r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нс</a:t>
            </a:r>
            <a:endParaRPr lang="zh-CN" altLang="en-US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357188"/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Импульсная мощность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zh-CN" alt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&gt; 30 </a:t>
            </a:r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кВт</a:t>
            </a:r>
            <a:endParaRPr lang="zh-CN" alt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357188"/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Спектральная ширина  	  </a:t>
            </a:r>
            <a:r>
              <a:rPr lang="en-US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МГц</a:t>
            </a:r>
            <a:endParaRPr lang="zh-CN" alt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357188"/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Режим</a:t>
            </a:r>
            <a:r>
              <a:rPr lang="zh-CN" alt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zh-CN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TEM</a:t>
            </a:r>
            <a:r>
              <a:rPr lang="en-US" altLang="zh-CN" sz="1400" baseline="-25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00</a:t>
            </a:r>
            <a:r>
              <a:rPr lang="en-US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1400" baseline="30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	  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&lt; 1,5</a:t>
            </a:r>
            <a:endParaRPr lang="zh-CN" alt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357188"/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Нестабильность мощности</a:t>
            </a:r>
            <a:r>
              <a:rPr lang="zh-CN" alt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&lt; 10</a:t>
            </a:r>
            <a:r>
              <a:rPr lang="zh-CN" alt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％（</a:t>
            </a:r>
            <a:r>
              <a:rPr lang="en-US" altLang="zh-CN" sz="1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RMS</a:t>
            </a:r>
            <a:r>
              <a:rPr lang="zh-CN" alt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）</a:t>
            </a:r>
            <a:endParaRPr lang="zh-CN" alt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357188"/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Синхронизация</a:t>
            </a:r>
            <a:r>
              <a:rPr lang="zh-CN" alt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zh-CN" alt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1 ns</a:t>
            </a:r>
            <a:r>
              <a:rPr lang="zh-CN" alt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zh-CN" alt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7544" y="4231240"/>
            <a:ext cx="4752528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Требования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на технические характеристики л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азерного источника подсветки мишени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хема1eng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51809" y="3953006"/>
            <a:ext cx="6491893" cy="26651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8019" y="3881568"/>
            <a:ext cx="8929718" cy="2786082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72264" y="5175249"/>
            <a:ext cx="1098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Z6</a:t>
            </a:r>
            <a:r>
              <a:rPr lang="en-US" sz="28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GSI</a:t>
            </a:r>
            <a:endParaRPr lang="ru-RU" sz="2800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29388" y="5603877"/>
            <a:ext cx="271461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Q-switched </a:t>
            </a:r>
            <a:r>
              <a:rPr lang="en-US" sz="11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Nd:YLF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(SHG) 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/>
              </a:rPr>
              <a:t>=660 nm</a:t>
            </a:r>
            <a:endParaRPr lang="en-US" sz="11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1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probe laser power delivered to the diagnostic table is approximately 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50 kW</a:t>
            </a:r>
            <a:r>
              <a:rPr lang="en-US" sz="11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or 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11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mJ</a:t>
            </a:r>
            <a:r>
              <a:rPr lang="en-US" sz="11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per pulse in the </a:t>
            </a:r>
            <a:r>
              <a:rPr lang="ru-RU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50 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ns </a:t>
            </a:r>
            <a:r>
              <a:rPr lang="en-US" sz="11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full width of half-maximum pulse.</a:t>
            </a:r>
            <a:endParaRPr lang="ru-RU" sz="1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286512" y="3717032"/>
            <a:ext cx="2714644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Omega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laser facility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429388" y="4252110"/>
            <a:ext cx="271461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Q-switched </a:t>
            </a:r>
            <a:r>
              <a:rPr lang="en-US" sz="11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Nd:YAG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1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SHG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/>
              </a:rPr>
              <a:t>=532 nm</a:t>
            </a:r>
            <a:endParaRPr lang="en-US" sz="11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1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probe laser power delivered to the diagnostic table is approximately 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30 kW</a:t>
            </a:r>
            <a:r>
              <a:rPr lang="en-US" sz="11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10 ns</a:t>
            </a:r>
            <a:r>
              <a:rPr lang="ru-RU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(50 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ns</a:t>
            </a:r>
            <a:r>
              <a:rPr lang="ru-RU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full width of half-maximum pulse.</a:t>
            </a:r>
            <a:endParaRPr lang="ru-RU" sz="1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71538" y="142852"/>
            <a:ext cx="7000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Разработка одночастотного импульсного твердотельного лазера измерительного Комплекса 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7266" y="836712"/>
            <a:ext cx="8929718" cy="2786082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Схема2eng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5140" y="855686"/>
            <a:ext cx="6762930" cy="2767108"/>
          </a:xfrm>
          <a:prstGeom prst="rect">
            <a:avLst/>
          </a:prstGeom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5786446" y="1908282"/>
            <a:ext cx="321471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NIF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laser facility</a:t>
            </a: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86314" y="2836976"/>
            <a:ext cx="42148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Nd:YAG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1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SHG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/>
              </a:rPr>
              <a:t>=660 nm</a:t>
            </a:r>
            <a:endParaRPr lang="en-US" sz="11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1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probe laser power delivered to the diagnostic table is approximately 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60 kW</a:t>
            </a:r>
            <a:r>
              <a:rPr lang="en-US" sz="11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or 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200 </a:t>
            </a:r>
            <a:r>
              <a:rPr lang="en-US" sz="11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mJ</a:t>
            </a:r>
            <a:r>
              <a:rPr lang="en-US" sz="11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per pulse in the 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1,2 </a:t>
            </a:r>
            <a:r>
              <a:rPr lang="en-US" sz="11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mks</a:t>
            </a:r>
            <a:r>
              <a:rPr lang="en-US" sz="1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full width of half-maximum pulse.</a:t>
            </a:r>
            <a:endParaRPr lang="ru-RU" sz="1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3074" name="Picture 2" descr="DSC_071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497" y="4401360"/>
            <a:ext cx="2975479" cy="22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SC_071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59832" y="4401358"/>
            <a:ext cx="3643941" cy="22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Sаывываываcan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618" y="764704"/>
            <a:ext cx="6768752" cy="319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1538" y="142852"/>
            <a:ext cx="7000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Разработка одночастотного импульсного твердотельного лазера измерительного Комплекса 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 descr="DSC_077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43866" y="4565626"/>
            <a:ext cx="23205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764118" y="888468"/>
            <a:ext cx="23798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1 –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квантрон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3,4 – зеркало поворотное;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6 – компенсатор 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= -3.7 м;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7 – фазовая пластинка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λ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/4;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8 – зеркало глухое;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 9 – поляризатор;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10 – компенсатор смещения пучка;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11 – фазовая пластинка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λ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/2;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13 – зеркало выходное 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14 –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ЭО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затвор на кристалле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DKDP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16 –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апертурная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диафрагма;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18 – ротатор кварцевый 45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ᴼ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20 – кристалл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KTP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21 – зеркало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дихроичное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22 – ловушка излучения;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24 –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вращатель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Фарадея;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25 – зеркало поворотное;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36 – зеркало поворотное;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39 – волоконный коллиматор;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40 – оптический изолятор; 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41 – окно защитное под углом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Брюстера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42 – управляемая заслонка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100392" y="4581128"/>
            <a:ext cx="891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seed laser</a:t>
            </a:r>
            <a:endParaRPr lang="ru-RU" sz="12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8388424" y="4797152"/>
            <a:ext cx="144016" cy="72008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/>
          <p:cNvGrpSpPr/>
          <p:nvPr/>
        </p:nvGrpSpPr>
        <p:grpSpPr>
          <a:xfrm>
            <a:off x="4211960" y="1412776"/>
            <a:ext cx="3545773" cy="3024336"/>
            <a:chOff x="4410603" y="908720"/>
            <a:chExt cx="3545773" cy="3024336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 cstate="screen">
              <a:lum bright="-20000" contrast="20000"/>
            </a:blip>
            <a:srcRect/>
            <a:stretch>
              <a:fillRect/>
            </a:stretch>
          </p:blipFill>
          <p:spPr bwMode="auto">
            <a:xfrm>
              <a:off x="4410603" y="908720"/>
              <a:ext cx="3545773" cy="3024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>
            <a:xfrm>
              <a:off x="4644008" y="1196752"/>
              <a:ext cx="180927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Одночастотный режим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39552" y="1412776"/>
            <a:ext cx="3482494" cy="3024336"/>
            <a:chOff x="666188" y="908720"/>
            <a:chExt cx="3482494" cy="302433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screen">
              <a:lum bright="-20000" contrast="30000"/>
            </a:blip>
            <a:srcRect r="14368"/>
            <a:stretch>
              <a:fillRect/>
            </a:stretch>
          </p:blipFill>
          <p:spPr bwMode="auto">
            <a:xfrm>
              <a:off x="666188" y="908720"/>
              <a:ext cx="3482494" cy="3024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Прямоугольник 18"/>
            <p:cNvSpPr/>
            <p:nvPr/>
          </p:nvSpPr>
          <p:spPr>
            <a:xfrm>
              <a:off x="827584" y="1196752"/>
              <a:ext cx="18685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Многочастотный режим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52120" y="3862885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>
            <a:off x="877375" y="2515113"/>
            <a:ext cx="386085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5508104" y="6239149"/>
            <a:ext cx="35057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Интерференционная картина по белому свету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68974" y="2996952"/>
            <a:ext cx="70009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Измерение интерференционного контраста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59832" y="455186"/>
            <a:ext cx="3428794" cy="233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00192" y="311170"/>
            <a:ext cx="26479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6156176" y="2509742"/>
            <a:ext cx="30249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Разрешение ~3 мкм (~200 штрихов/мм)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368333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1 мм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71600" y="44624"/>
            <a:ext cx="70009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Измерение пространственного разрешения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14061" y="599202"/>
            <a:ext cx="96199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Юпитер 13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07504" y="743218"/>
            <a:ext cx="2483768" cy="174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870" y="226144"/>
            <a:ext cx="6005094" cy="436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14244" y="298152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640494" y="1162248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Модуль транспортировки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68144" y="1116762"/>
            <a:ext cx="3275856" cy="2226706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32040" y="3861048"/>
            <a:ext cx="4017489" cy="248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1Снимок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1520" y="4727824"/>
            <a:ext cx="2520280" cy="1935320"/>
          </a:xfrm>
          <a:prstGeom prst="rect">
            <a:avLst/>
          </a:prstGeom>
          <a:noFill/>
        </p:spPr>
      </p:pic>
      <p:pic>
        <p:nvPicPr>
          <p:cNvPr id="3078" name="Picture 6" descr="2Снимок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843808" y="4725144"/>
            <a:ext cx="1728192" cy="194393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508104" y="6381328"/>
            <a:ext cx="34070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Вакуумный манипулятор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светопровода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DIM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80112" y="3429000"/>
            <a:ext cx="35410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Оптическая схема транспортировки излучения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2804" y="6554222"/>
            <a:ext cx="36963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Составной объектив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светопровода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светопровода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7120"/>
            <a:ext cx="70009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Модернизация комплекса под мишенную камеру 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6300192" y="1916832"/>
            <a:ext cx="2088232" cy="1440160"/>
          </a:xfrm>
          <a:prstGeom prst="line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265688" y="3322488"/>
            <a:ext cx="7200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362546" y="1870702"/>
            <a:ext cx="7200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 rot="19436632">
            <a:off x="7122109" y="2445032"/>
            <a:ext cx="4411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2200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056318" y="3068960"/>
            <a:ext cx="108012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995936" y="3094838"/>
            <a:ext cx="101341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smtClean="0">
                <a:latin typeface="+mj-lt"/>
                <a:cs typeface="Arial" pitchFamily="34" charset="0"/>
              </a:rPr>
              <a:t>Манипулятор</a:t>
            </a:r>
          </a:p>
          <a:p>
            <a:r>
              <a:rPr lang="ru-RU" sz="1050" dirty="0" smtClean="0">
                <a:latin typeface="+mj-lt"/>
                <a:cs typeface="Arial" pitchFamily="34" charset="0"/>
              </a:rPr>
              <a:t> </a:t>
            </a:r>
            <a:r>
              <a:rPr lang="ru-RU" sz="1050" dirty="0" err="1" smtClean="0">
                <a:latin typeface="+mj-lt"/>
                <a:cs typeface="Arial" pitchFamily="34" charset="0"/>
              </a:rPr>
              <a:t>светопровода</a:t>
            </a:r>
            <a:endParaRPr lang="ru-RU" sz="1050" dirty="0">
              <a:latin typeface="+mj-lt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21423886">
            <a:off x="5841027" y="2756474"/>
            <a:ext cx="56554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Arial" pitchFamily="34" charset="0"/>
                <a:cs typeface="Arial" pitchFamily="34" charset="0"/>
                <a:sym typeface="Symbol"/>
              </a:rPr>
              <a:t>8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0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1858" y="3183359"/>
            <a:ext cx="4128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СПАСИБО ЗА ВНИМАНИЕ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/>
          <p:nvPr/>
        </p:nvGrpSpPr>
        <p:grpSpPr>
          <a:xfrm>
            <a:off x="2714612" y="785794"/>
            <a:ext cx="3714776" cy="2541165"/>
            <a:chOff x="2441400" y="259508"/>
            <a:chExt cx="3714776" cy="2541165"/>
          </a:xfrm>
        </p:grpSpPr>
        <p:pic>
          <p:nvPicPr>
            <p:cNvPr id="32770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 t="5429"/>
            <a:stretch>
              <a:fillRect/>
            </a:stretch>
          </p:blipFill>
          <p:spPr bwMode="auto">
            <a:xfrm>
              <a:off x="2520280" y="259508"/>
              <a:ext cx="3635896" cy="2488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441400" y="2492896"/>
              <a:ext cx="104708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Fabry</a:t>
              </a:r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-Perot</a:t>
              </a:r>
              <a:endPara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923928" y="2492896"/>
              <a:ext cx="7344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VISAR</a:t>
              </a:r>
              <a:endPara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584672" y="2492896"/>
              <a:ext cx="5549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PDV</a:t>
              </a:r>
              <a:endPara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3520455" y="438572"/>
              <a:ext cx="1296000" cy="1296000"/>
            </a:xfrm>
            <a:prstGeom prst="ellipse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35313" y="749846"/>
              <a:ext cx="129614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Физика Экстремального Состояния Вещества</a:t>
              </a:r>
              <a:endPara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29062"/>
            <a:ext cx="2840707" cy="287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TKPF259.g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3329062"/>
            <a:ext cx="28574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815635" y="6281390"/>
            <a:ext cx="1220861" cy="514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372200" y="3329062"/>
            <a:ext cx="2664296" cy="288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203848" y="6281390"/>
            <a:ext cx="1944216" cy="31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372200" y="6340674"/>
            <a:ext cx="1080120" cy="46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857224" y="6137920"/>
            <a:ext cx="98387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-142908" y="0"/>
            <a:ext cx="92869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Из всех существующих на сегодняшний день способов непрерывной регистрации массовой скорости, наиболее информативными являются лазерные методики на основе измерения допплеровского сдвига частоты зондирующего излучения, отраженного от поверхности исследуемого объекта.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Номер слайда 27"/>
          <p:cNvSpPr>
            <a:spLocks noGrp="1"/>
          </p:cNvSpPr>
          <p:nvPr>
            <p:ph type="sldNum" sz="quarter" idx="10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pPr algn="r"/>
            <a:fld id="{FC28F4F6-8298-4C43-83CB-5883A71502AA}" type="slidenum">
              <a:rPr lang="ru-RU" sz="200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pPr algn="r"/>
              <a:t>3</a:t>
            </a:fld>
            <a:endParaRPr lang="ru-RU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48466" y="3171273"/>
            <a:ext cx="5724128" cy="368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472194" y="2419871"/>
            <a:ext cx="36004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latin typeface="Arial" pitchFamily="34" charset="0"/>
                <a:cs typeface="Arial" pitchFamily="34" charset="0"/>
              </a:rPr>
              <a:t>Barker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L. M.  and </a:t>
            </a:r>
            <a:r>
              <a:rPr lang="en-US" sz="1050" dirty="0" err="1" smtClean="0">
                <a:latin typeface="Arial" pitchFamily="34" charset="0"/>
                <a:cs typeface="Arial" pitchFamily="34" charset="0"/>
              </a:rPr>
              <a:t>Hollenbach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 R. E.  </a:t>
            </a:r>
            <a:r>
              <a:rPr lang="en-US" sz="1050" b="1" dirty="0" smtClean="0">
                <a:latin typeface="Arial" pitchFamily="34" charset="0"/>
                <a:cs typeface="Arial" pitchFamily="34" charset="0"/>
              </a:rPr>
              <a:t>Laser interferometer for measuring high velocities</a:t>
            </a:r>
            <a:r>
              <a:rPr lang="ru-RU" sz="105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dirty="0" smtClean="0">
                <a:latin typeface="Arial" pitchFamily="34" charset="0"/>
                <a:cs typeface="Arial" pitchFamily="34" charset="0"/>
              </a:rPr>
              <a:t>of any reflecting surface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 //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i="1" dirty="0" smtClean="0">
                <a:latin typeface="Arial" pitchFamily="34" charset="0"/>
                <a:cs typeface="Arial" pitchFamily="34" charset="0"/>
              </a:rPr>
              <a:t>J. Appl. Phys, 43(11)</a:t>
            </a:r>
            <a:r>
              <a:rPr lang="ru-RU" sz="105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050" i="1" dirty="0" smtClean="0">
                <a:latin typeface="Arial" pitchFamily="34" charset="0"/>
                <a:cs typeface="Arial" pitchFamily="34" charset="0"/>
              </a:rPr>
              <a:t>4669</a:t>
            </a:r>
            <a:r>
              <a:rPr lang="ru-RU" sz="1050" i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1050" i="1" dirty="0" smtClean="0">
                <a:latin typeface="Arial" pitchFamily="34" charset="0"/>
                <a:cs typeface="Arial" pitchFamily="34" charset="0"/>
              </a:rPr>
              <a:t>1972.</a:t>
            </a:r>
            <a:endParaRPr lang="ru-RU" sz="105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675" y="128437"/>
            <a:ext cx="540022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5496" y="3162454"/>
            <a:ext cx="21431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Push-Pull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VISAR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-1200000">
            <a:off x="1935436" y="2195820"/>
            <a:ext cx="36000" cy="144000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864799" y="2317832"/>
            <a:ext cx="253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P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5364690" y="5301208"/>
            <a:ext cx="253596" cy="346980"/>
            <a:chOff x="1604964" y="5491777"/>
            <a:chExt cx="253596" cy="346980"/>
          </a:xfrm>
        </p:grpSpPr>
        <p:sp>
          <p:nvSpPr>
            <p:cNvPr id="16" name="Прямоугольник 15"/>
            <p:cNvSpPr/>
            <p:nvPr/>
          </p:nvSpPr>
          <p:spPr>
            <a:xfrm rot="-1200000">
              <a:off x="1654962" y="5491777"/>
              <a:ext cx="36000" cy="144000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04964" y="5623313"/>
              <a:ext cx="2535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itchFamily="34" charset="0"/>
                  <a:cs typeface="Arial" pitchFamily="34" charset="0"/>
                </a:rPr>
                <a:t>P</a:t>
              </a:r>
              <a:endParaRPr lang="ru-RU" sz="8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24" name="Прямая соединительная линия 23"/>
          <p:cNvCxnSpPr/>
          <p:nvPr/>
        </p:nvCxnSpPr>
        <p:spPr>
          <a:xfrm>
            <a:off x="130746" y="3181348"/>
            <a:ext cx="892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233520" y="6442502"/>
            <a:ext cx="37147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 smtClean="0">
                <a:latin typeface="Arial" pitchFamily="34" charset="0"/>
                <a:cs typeface="Arial" pitchFamily="34" charset="0"/>
              </a:rPr>
              <a:t>Hemsing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, W. F., “</a:t>
            </a:r>
            <a:r>
              <a:rPr lang="en-US" sz="1050" b="1" dirty="0" smtClean="0">
                <a:latin typeface="Arial" pitchFamily="34" charset="0"/>
                <a:cs typeface="Arial" pitchFamily="34" charset="0"/>
              </a:rPr>
              <a:t>Push Pull VISAR Modification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”,</a:t>
            </a:r>
            <a:br>
              <a:rPr lang="en-US" sz="1050" dirty="0" smtClean="0">
                <a:latin typeface="Arial" pitchFamily="34" charset="0"/>
                <a:cs typeface="Arial" pitchFamily="34" charset="0"/>
              </a:rPr>
            </a:br>
            <a:r>
              <a:rPr lang="en-US" sz="10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i="1" dirty="0" smtClean="0">
                <a:latin typeface="Arial" pitchFamily="34" charset="0"/>
                <a:cs typeface="Arial" pitchFamily="34" charset="0"/>
              </a:rPr>
              <a:t>Review of Scientific Instruments, Volume 50, 1979.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64088" y="357166"/>
            <a:ext cx="3779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VISAR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 V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elocity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nterferometer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ystem for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ny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eflector 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59371" y="1209188"/>
            <a:ext cx="3779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Квадратурный </a:t>
            </a:r>
            <a:r>
              <a:rPr 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неравноплечный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интерферометр с поляризационным кодированием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496" y="3429000"/>
            <a:ext cx="3995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Квадратурно-дифференциальный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неравноплечный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интерферометр с поляризационным кодированием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5008" y="4114576"/>
            <a:ext cx="126781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27584" y="5138748"/>
            <a:ext cx="2315146" cy="170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Номер слайда 58"/>
          <p:cNvSpPr>
            <a:spLocks noGrp="1"/>
          </p:cNvSpPr>
          <p:nvPr>
            <p:ph type="sldNum" sz="quarter" idx="4294967295"/>
          </p:nvPr>
        </p:nvSpPr>
        <p:spPr>
          <a:xfrm>
            <a:off x="7010400" y="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FC28F4F6-8298-4C43-83CB-5883A71502AA}" type="slidenum">
              <a:rPr lang="ru-RU" sz="200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pPr algn="r"/>
              <a:t>4</a:t>
            </a:fld>
            <a:endParaRPr lang="ru-RU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7"/>
          <p:cNvGrpSpPr/>
          <p:nvPr/>
        </p:nvGrpSpPr>
        <p:grpSpPr>
          <a:xfrm>
            <a:off x="1979712" y="692696"/>
            <a:ext cx="5328592" cy="2786689"/>
            <a:chOff x="467544" y="1484784"/>
            <a:chExt cx="8352000" cy="4226849"/>
          </a:xfrm>
        </p:grpSpPr>
        <p:pic>
          <p:nvPicPr>
            <p:cNvPr id="4" name="Рисунок 3" descr="visar v3.2.1.1верх3.PN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467544" y="1484784"/>
              <a:ext cx="8352000" cy="4226849"/>
            </a:xfrm>
            <a:prstGeom prst="rect">
              <a:avLst/>
            </a:prstGeom>
          </p:spPr>
        </p:pic>
        <p:sp>
          <p:nvSpPr>
            <p:cNvPr id="5" name="Равнобедренный треугольник 4"/>
            <p:cNvSpPr/>
            <p:nvPr/>
          </p:nvSpPr>
          <p:spPr>
            <a:xfrm flipV="1">
              <a:off x="1458961" y="4886563"/>
              <a:ext cx="124717" cy="650211"/>
            </a:xfrm>
            <a:prstGeom prst="triangle">
              <a:avLst/>
            </a:prstGeom>
            <a:solidFill>
              <a:srgbClr val="13F9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458962" y="3533804"/>
              <a:ext cx="124730" cy="1354609"/>
            </a:xfrm>
            <a:prstGeom prst="rect">
              <a:avLst/>
            </a:prstGeom>
            <a:solidFill>
              <a:srgbClr val="13F93F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7" name="Прямоугольник 6"/>
            <p:cNvSpPr/>
            <p:nvPr/>
          </p:nvSpPr>
          <p:spPr>
            <a:xfrm rot="15960000">
              <a:off x="4706773" y="111727"/>
              <a:ext cx="108381" cy="6391725"/>
            </a:xfrm>
            <a:prstGeom prst="rect">
              <a:avLst/>
            </a:prstGeom>
            <a:solidFill>
              <a:srgbClr val="13F93F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8" name="Прямоугольник 7"/>
            <p:cNvSpPr/>
            <p:nvPr/>
          </p:nvSpPr>
          <p:spPr>
            <a:xfrm rot="5640000" flipV="1">
              <a:off x="5580901" y="642696"/>
              <a:ext cx="108381" cy="4614514"/>
            </a:xfrm>
            <a:prstGeom prst="rect">
              <a:avLst/>
            </a:prstGeom>
            <a:solidFill>
              <a:srgbClr val="13F93F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294281" y="2915465"/>
              <a:ext cx="124730" cy="2167374"/>
            </a:xfrm>
            <a:prstGeom prst="rect">
              <a:avLst/>
            </a:prstGeom>
            <a:solidFill>
              <a:srgbClr val="13F93F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575070" y="4563558"/>
              <a:ext cx="124730" cy="541844"/>
            </a:xfrm>
            <a:prstGeom prst="rect">
              <a:avLst/>
            </a:prstGeom>
            <a:solidFill>
              <a:srgbClr val="13F93F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940257" y="4551456"/>
              <a:ext cx="124730" cy="541844"/>
            </a:xfrm>
            <a:prstGeom prst="rect">
              <a:avLst/>
            </a:prstGeom>
            <a:solidFill>
              <a:srgbClr val="13F93F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2" name="Прямоугольник 11"/>
            <p:cNvSpPr/>
            <p:nvPr/>
          </p:nvSpPr>
          <p:spPr>
            <a:xfrm rot="16200000">
              <a:off x="6665012" y="3836713"/>
              <a:ext cx="108381" cy="1309524"/>
            </a:xfrm>
            <a:prstGeom prst="rect">
              <a:avLst/>
            </a:prstGeom>
            <a:solidFill>
              <a:srgbClr val="13F93F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3" name="Прямоугольник 12"/>
            <p:cNvSpPr/>
            <p:nvPr/>
          </p:nvSpPr>
          <p:spPr>
            <a:xfrm rot="5580000" flipV="1">
              <a:off x="4369570" y="1708305"/>
              <a:ext cx="108381" cy="2930840"/>
            </a:xfrm>
            <a:prstGeom prst="rect">
              <a:avLst/>
            </a:prstGeom>
            <a:solidFill>
              <a:srgbClr val="13F93F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4" name="Прямоугольник 13"/>
            <p:cNvSpPr/>
            <p:nvPr/>
          </p:nvSpPr>
          <p:spPr>
            <a:xfrm rot="16020000">
              <a:off x="5103454" y="775038"/>
              <a:ext cx="108381" cy="4427439"/>
            </a:xfrm>
            <a:prstGeom prst="rect">
              <a:avLst/>
            </a:prstGeom>
            <a:solidFill>
              <a:srgbClr val="13F93F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172344" y="2763935"/>
              <a:ext cx="1808391" cy="785673"/>
            </a:xfrm>
            <a:prstGeom prst="rect">
              <a:avLst/>
            </a:prstGeom>
            <a:solidFill>
              <a:srgbClr val="FFFF00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 flipV="1">
              <a:off x="3210247" y="5110253"/>
              <a:ext cx="124717" cy="487659"/>
            </a:xfrm>
            <a:prstGeom prst="triangle">
              <a:avLst/>
            </a:prstGeom>
            <a:solidFill>
              <a:srgbClr val="13F9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7" name="Равнобедренный треугольник 16"/>
            <p:cNvSpPr/>
            <p:nvPr/>
          </p:nvSpPr>
          <p:spPr>
            <a:xfrm flipV="1">
              <a:off x="4572717" y="5105208"/>
              <a:ext cx="124717" cy="487659"/>
            </a:xfrm>
            <a:prstGeom prst="triangle">
              <a:avLst/>
            </a:prstGeom>
            <a:solidFill>
              <a:srgbClr val="13F9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8" name="Равнобедренный треугольник 17"/>
            <p:cNvSpPr/>
            <p:nvPr/>
          </p:nvSpPr>
          <p:spPr>
            <a:xfrm flipV="1">
              <a:off x="5940409" y="5090804"/>
              <a:ext cx="124717" cy="487659"/>
            </a:xfrm>
            <a:prstGeom prst="triangle">
              <a:avLst/>
            </a:prstGeom>
            <a:solidFill>
              <a:srgbClr val="13F9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19" name="Равнобедренный треугольник 18"/>
            <p:cNvSpPr/>
            <p:nvPr/>
          </p:nvSpPr>
          <p:spPr>
            <a:xfrm flipV="1">
              <a:off x="7294184" y="5059845"/>
              <a:ext cx="124717" cy="487659"/>
            </a:xfrm>
            <a:prstGeom prst="triangle">
              <a:avLst/>
            </a:prstGeom>
            <a:solidFill>
              <a:srgbClr val="13F9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0" name="Прямоугольный треугольник 19"/>
            <p:cNvSpPr/>
            <p:nvPr/>
          </p:nvSpPr>
          <p:spPr>
            <a:xfrm rot="16200000">
              <a:off x="1476522" y="3423261"/>
              <a:ext cx="108369" cy="124717"/>
            </a:xfrm>
            <a:prstGeom prst="rtTriangle">
              <a:avLst/>
            </a:prstGeom>
            <a:solidFill>
              <a:srgbClr val="13F93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ый треугольник 20"/>
            <p:cNvSpPr/>
            <p:nvPr/>
          </p:nvSpPr>
          <p:spPr>
            <a:xfrm rot="16200000">
              <a:off x="3226226" y="2745173"/>
              <a:ext cx="108369" cy="124717"/>
            </a:xfrm>
            <a:prstGeom prst="rtTriangle">
              <a:avLst/>
            </a:prstGeom>
            <a:solidFill>
              <a:srgbClr val="13F93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2" name="Прямоугольный треугольник 21"/>
            <p:cNvSpPr/>
            <p:nvPr/>
          </p:nvSpPr>
          <p:spPr>
            <a:xfrm rot="5400000" flipH="1">
              <a:off x="7309276" y="2809477"/>
              <a:ext cx="108369" cy="124717"/>
            </a:xfrm>
            <a:prstGeom prst="rtTriangle">
              <a:avLst/>
            </a:prstGeom>
            <a:solidFill>
              <a:srgbClr val="13F93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5999695" y="2745738"/>
              <a:ext cx="0" cy="81276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Прямоугольный треугольник 23"/>
            <p:cNvSpPr/>
            <p:nvPr/>
          </p:nvSpPr>
          <p:spPr>
            <a:xfrm rot="16200000">
              <a:off x="5948570" y="4434773"/>
              <a:ext cx="108369" cy="124717"/>
            </a:xfrm>
            <a:prstGeom prst="rtTriangle">
              <a:avLst/>
            </a:prstGeom>
            <a:solidFill>
              <a:srgbClr val="13F93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5" name="Прямоугольный треугольник 24"/>
            <p:cNvSpPr/>
            <p:nvPr/>
          </p:nvSpPr>
          <p:spPr>
            <a:xfrm rot="5400000" flipH="1">
              <a:off x="4556031" y="4447657"/>
              <a:ext cx="108369" cy="124717"/>
            </a:xfrm>
            <a:prstGeom prst="rtTriangle">
              <a:avLst/>
            </a:prstGeom>
            <a:solidFill>
              <a:srgbClr val="13F93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6" name="Стрелка вверх 25"/>
            <p:cNvSpPr/>
            <p:nvPr/>
          </p:nvSpPr>
          <p:spPr>
            <a:xfrm>
              <a:off x="1476494" y="3979469"/>
              <a:ext cx="79193" cy="216761"/>
            </a:xfrm>
            <a:prstGeom prst="upArrow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7" name="Стрелка вверх 26"/>
            <p:cNvSpPr/>
            <p:nvPr/>
          </p:nvSpPr>
          <p:spPr>
            <a:xfrm flipV="1">
              <a:off x="7306681" y="3985645"/>
              <a:ext cx="79193" cy="216761"/>
            </a:xfrm>
            <a:prstGeom prst="upArrow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8" name="Стрелка вверх 27"/>
            <p:cNvSpPr/>
            <p:nvPr/>
          </p:nvSpPr>
          <p:spPr>
            <a:xfrm flipV="1">
              <a:off x="4592656" y="4650321"/>
              <a:ext cx="79193" cy="216761"/>
            </a:xfrm>
            <a:prstGeom prst="upArrow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9" name="Стрелка вверх 28"/>
            <p:cNvSpPr/>
            <p:nvPr/>
          </p:nvSpPr>
          <p:spPr>
            <a:xfrm flipV="1">
              <a:off x="5950255" y="4650321"/>
              <a:ext cx="79193" cy="216761"/>
            </a:xfrm>
            <a:prstGeom prst="upArrow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 rot="2700000">
              <a:off x="3351264" y="4377806"/>
              <a:ext cx="0" cy="34297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рямоугольник 30"/>
            <p:cNvSpPr/>
            <p:nvPr/>
          </p:nvSpPr>
          <p:spPr>
            <a:xfrm rot="16200000">
              <a:off x="3843276" y="3851779"/>
              <a:ext cx="108381" cy="1309524"/>
            </a:xfrm>
            <a:prstGeom prst="rect">
              <a:avLst/>
            </a:prstGeom>
            <a:solidFill>
              <a:srgbClr val="13F93F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209882" y="2847821"/>
              <a:ext cx="124730" cy="2275743"/>
            </a:xfrm>
            <a:prstGeom prst="rect">
              <a:avLst/>
            </a:prstGeom>
            <a:solidFill>
              <a:srgbClr val="13F93F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34" name="Стрелка вверх 33"/>
            <p:cNvSpPr/>
            <p:nvPr/>
          </p:nvSpPr>
          <p:spPr>
            <a:xfrm flipV="1">
              <a:off x="3229050" y="3992458"/>
              <a:ext cx="79193" cy="216761"/>
            </a:xfrm>
            <a:prstGeom prst="upArrow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39552" y="44624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ПРИНЦИПИАЛЬНАЯ  СХЕМА ОПТИЧЕСКОГО БЛОКА ИНТЕРФЕРОМЕТРА КДНИ-532</a:t>
            </a:r>
          </a:p>
        </p:txBody>
      </p:sp>
      <p:pic>
        <p:nvPicPr>
          <p:cNvPr id="41" name="Рисунок 40" descr="IMAG0146.jpg"/>
          <p:cNvPicPr>
            <a:picLocks noChangeAspect="1"/>
          </p:cNvPicPr>
          <p:nvPr/>
        </p:nvPicPr>
        <p:blipFill>
          <a:blip r:embed="rId3" cstate="screen">
            <a:lum bright="20000" contrast="20000"/>
          </a:blip>
          <a:srcRect/>
          <a:stretch>
            <a:fillRect/>
          </a:stretch>
        </p:blipFill>
        <p:spPr>
          <a:xfrm>
            <a:off x="179512" y="4221088"/>
            <a:ext cx="3780880" cy="2357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7" name="Прямая соединительная линия 36"/>
          <p:cNvCxnSpPr/>
          <p:nvPr/>
        </p:nvCxnSpPr>
        <p:spPr>
          <a:xfrm rot="5400000">
            <a:off x="6449158" y="1761393"/>
            <a:ext cx="32400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572264" y="785794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r>
              <a:rPr lang="en-US" sz="1400" dirty="0" smtClean="0">
                <a:latin typeface="Arial" pitchFamily="34" charset="0"/>
                <a:cs typeface="Arial" pitchFamily="34" charset="0"/>
                <a:sym typeface="Symbol"/>
              </a:rPr>
              <a:t>/8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rot="5400000">
            <a:off x="6434077" y="1231712"/>
            <a:ext cx="504000" cy="1080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10800000" flipV="1">
            <a:off x="7000892" y="1428736"/>
            <a:ext cx="428628" cy="28968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215206" y="1192397"/>
            <a:ext cx="806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>
                <a:latin typeface="Arial" pitchFamily="34" charset="0"/>
                <a:cs typeface="Arial" pitchFamily="34" charset="0"/>
                <a:sym typeface="Symbol"/>
              </a:rPr>
              <a:t>актуатор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79425" y="282814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  <a:sym typeface="Symbol"/>
              </a:rPr>
              <a:t>PBS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537025" y="283368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  <a:sym typeface="Symbol"/>
              </a:rPr>
              <a:t>PBS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0" name="Прямая со стрелкой 49"/>
          <p:cNvCxnSpPr/>
          <p:nvPr/>
        </p:nvCxnSpPr>
        <p:spPr>
          <a:xfrm flipV="1">
            <a:off x="3343266" y="2676520"/>
            <a:ext cx="357190" cy="21431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 flipV="1">
            <a:off x="6405576" y="2666995"/>
            <a:ext cx="357190" cy="21431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152633" y="3429000"/>
            <a:ext cx="9220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  <a:sym typeface="Symbol"/>
              </a:rPr>
              <a:t>От мишени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643306" y="3429000"/>
            <a:ext cx="27414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  <a:sym typeface="Symbol"/>
              </a:rPr>
              <a:t>В блок </a:t>
            </a:r>
            <a:r>
              <a:rPr lang="ru-RU" sz="1100" dirty="0" err="1" smtClean="0">
                <a:latin typeface="Arial" pitchFamily="34" charset="0"/>
                <a:cs typeface="Arial" pitchFamily="34" charset="0"/>
                <a:sym typeface="Symbol"/>
              </a:rPr>
              <a:t>фоторегистрации</a:t>
            </a:r>
            <a:r>
              <a:rPr lang="ru-RU" sz="1100" dirty="0" smtClean="0">
                <a:latin typeface="Arial" pitchFamily="34" charset="0"/>
                <a:cs typeface="Arial" pitchFamily="34" charset="0"/>
                <a:sym typeface="Symbol"/>
              </a:rPr>
              <a:t> и управления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Номер слайда 5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8F4F6-8298-4C43-83CB-5883A71502AA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358388" y="4088698"/>
            <a:ext cx="4297522" cy="2708920"/>
          </a:xfrm>
          <a:prstGeom prst="rect">
            <a:avLst/>
          </a:prstGeom>
        </p:spPr>
      </p:pic>
      <p:sp>
        <p:nvSpPr>
          <p:cNvPr id="52" name="Стрелка вниз 51"/>
          <p:cNvSpPr/>
          <p:nvPr/>
        </p:nvSpPr>
        <p:spPr>
          <a:xfrm>
            <a:off x="4572000" y="3717032"/>
            <a:ext cx="1872208" cy="36004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03648" y="44624"/>
            <a:ext cx="6880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7-ми КАНАЛЬНЫЙ КВАДРАТУРНО-ДИФФЕРЕНЦИАЛЬНЫЙ НЕРАВНОПЛЕЧНЫЙ ИНТЕРФЕРОМЕТР </a:t>
            </a:r>
            <a:r>
              <a:rPr lang="ru-RU" sz="1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КДНИ-532-7</a:t>
            </a:r>
            <a:endParaRPr lang="ru-RU" sz="1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Общий выс.разр.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251520" y="764704"/>
            <a:ext cx="6336704" cy="2564857"/>
          </a:xfrm>
          <a:prstGeom prst="rect">
            <a:avLst/>
          </a:prstGeom>
        </p:spPr>
      </p:pic>
      <p:grpSp>
        <p:nvGrpSpPr>
          <p:cNvPr id="2" name="Группа 43"/>
          <p:cNvGrpSpPr/>
          <p:nvPr/>
        </p:nvGrpSpPr>
        <p:grpSpPr>
          <a:xfrm>
            <a:off x="0" y="2564904"/>
            <a:ext cx="1136738" cy="1077270"/>
            <a:chOff x="1115616" y="4241516"/>
            <a:chExt cx="1928826" cy="1848930"/>
          </a:xfrm>
        </p:grpSpPr>
        <p:sp>
          <p:nvSpPr>
            <p:cNvPr id="10" name="Овал 9"/>
            <p:cNvSpPr/>
            <p:nvPr/>
          </p:nvSpPr>
          <p:spPr>
            <a:xfrm>
              <a:off x="1687120" y="5150922"/>
              <a:ext cx="214314" cy="2143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00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1829996" y="4865170"/>
              <a:ext cx="214314" cy="2143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00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1972872" y="5150922"/>
              <a:ext cx="214314" cy="2143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0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1544244" y="5436674"/>
              <a:ext cx="214314" cy="2143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0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1829996" y="5436674"/>
              <a:ext cx="214314" cy="2143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0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1544244" y="4865170"/>
              <a:ext cx="214314" cy="2143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0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1401368" y="5150922"/>
              <a:ext cx="214314" cy="2143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00"/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 rot="5400000" flipH="1" flipV="1">
              <a:off x="2329268" y="4865964"/>
              <a:ext cx="1588" cy="5715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6200000" flipH="1">
              <a:off x="2329268" y="5080278"/>
              <a:ext cx="1588" cy="5715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/>
            <p:nvPr/>
          </p:nvCxnSpPr>
          <p:spPr>
            <a:xfrm rot="5400000">
              <a:off x="2438013" y="5257285"/>
              <a:ext cx="214314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16"/>
            <p:cNvSpPr>
              <a:spLocks noChangeArrowheads="1"/>
            </p:cNvSpPr>
            <p:nvPr/>
          </p:nvSpPr>
          <p:spPr bwMode="auto">
            <a:xfrm>
              <a:off x="2687252" y="5008046"/>
              <a:ext cx="357190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 lIns="0" tIns="0" rIns="0" bIns="0"/>
            <a:lstStyle/>
            <a:p>
              <a:pPr algn="ctr"/>
              <a:r>
                <a:rPr lang="ru-RU" sz="1100" i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200 мкм</a:t>
              </a:r>
              <a:endParaRPr lang="ru-RU" sz="11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1" name="Прямая соединительная линия 20"/>
            <p:cNvCxnSpPr>
              <a:stCxn id="15" idx="6"/>
            </p:cNvCxnSpPr>
            <p:nvPr/>
          </p:nvCxnSpPr>
          <p:spPr>
            <a:xfrm flipV="1">
              <a:off x="1758558" y="4579418"/>
              <a:ext cx="1588" cy="3929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stCxn id="11" idx="2"/>
            </p:cNvCxnSpPr>
            <p:nvPr/>
          </p:nvCxnSpPr>
          <p:spPr>
            <a:xfrm rot="10800000">
              <a:off x="1829996" y="4579419"/>
              <a:ext cx="1588" cy="3929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>
              <a:off x="1544244" y="4650856"/>
              <a:ext cx="214314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 rot="10800000">
              <a:off x="1829996" y="4650856"/>
              <a:ext cx="214314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758558" y="4650856"/>
              <a:ext cx="7143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16"/>
            <p:cNvSpPr>
              <a:spLocks noChangeArrowheads="1"/>
            </p:cNvSpPr>
            <p:nvPr/>
          </p:nvSpPr>
          <p:spPr bwMode="auto">
            <a:xfrm>
              <a:off x="1115616" y="4241516"/>
              <a:ext cx="1357322" cy="214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sz="1100" i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60 мкм</a:t>
              </a:r>
              <a:endParaRPr lang="ru-RU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16"/>
            <p:cNvSpPr>
              <a:spLocks noChangeArrowheads="1"/>
            </p:cNvSpPr>
            <p:nvPr/>
          </p:nvSpPr>
          <p:spPr bwMode="auto">
            <a:xfrm>
              <a:off x="1259632" y="5733256"/>
              <a:ext cx="1146161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11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NA = 0.22</a:t>
              </a:r>
              <a:endParaRPr lang="ru-RU" sz="11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Группа 44"/>
          <p:cNvGrpSpPr/>
          <p:nvPr/>
        </p:nvGrpSpPr>
        <p:grpSpPr>
          <a:xfrm>
            <a:off x="6660232" y="1988840"/>
            <a:ext cx="969756" cy="864096"/>
            <a:chOff x="3401632" y="4722294"/>
            <a:chExt cx="1850437" cy="1584176"/>
          </a:xfrm>
        </p:grpSpPr>
        <p:sp>
          <p:nvSpPr>
            <p:cNvPr id="29" name="Овал 28"/>
            <p:cNvSpPr/>
            <p:nvPr/>
          </p:nvSpPr>
          <p:spPr>
            <a:xfrm>
              <a:off x="3830260" y="5079484"/>
              <a:ext cx="428628" cy="428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00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4044574" y="4722294"/>
              <a:ext cx="428628" cy="428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00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4044574" y="5436674"/>
              <a:ext cx="428628" cy="428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00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615946" y="4722294"/>
              <a:ext cx="428628" cy="428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00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3615946" y="5436674"/>
              <a:ext cx="428628" cy="428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00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258888" y="5079484"/>
              <a:ext cx="428628" cy="428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00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3401632" y="5079484"/>
              <a:ext cx="428628" cy="428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00"/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 rot="5400000" flipH="1" flipV="1">
              <a:off x="4653320" y="4899484"/>
              <a:ext cx="1588" cy="36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>
              <a:stCxn id="34" idx="4"/>
            </p:cNvCxnSpPr>
            <p:nvPr/>
          </p:nvCxnSpPr>
          <p:spPr>
            <a:xfrm rot="16200000" flipH="1">
              <a:off x="4653202" y="5328112"/>
              <a:ext cx="1588" cy="36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 rot="5400000">
              <a:off x="4574504" y="5293004"/>
              <a:ext cx="428628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216"/>
            <p:cNvSpPr>
              <a:spLocks noChangeArrowheads="1"/>
            </p:cNvSpPr>
            <p:nvPr/>
          </p:nvSpPr>
          <p:spPr bwMode="auto">
            <a:xfrm>
              <a:off x="4894879" y="5008047"/>
              <a:ext cx="357190" cy="571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 lIns="0" tIns="0" rIns="0" bIns="0"/>
            <a:lstStyle/>
            <a:p>
              <a:pPr algn="ctr"/>
              <a:r>
                <a:rPr lang="ru-RU" sz="1100" i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700 мкм</a:t>
              </a:r>
              <a:endParaRPr lang="ru-RU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216"/>
            <p:cNvSpPr>
              <a:spLocks noChangeArrowheads="1"/>
            </p:cNvSpPr>
            <p:nvPr/>
          </p:nvSpPr>
          <p:spPr bwMode="auto">
            <a:xfrm>
              <a:off x="3497847" y="5949280"/>
              <a:ext cx="1146161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NA = 0.5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41" name="Таблица 40"/>
          <p:cNvGraphicFramePr>
            <a:graphicFrameLocks noGrp="1"/>
          </p:cNvGraphicFramePr>
          <p:nvPr/>
        </p:nvGraphicFramePr>
        <p:xfrm>
          <a:off x="131886" y="4486157"/>
          <a:ext cx="2808313" cy="225254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24717"/>
                <a:gridCol w="711387"/>
                <a:gridCol w="792088"/>
                <a:gridCol w="1080121"/>
              </a:tblGrid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Длина эталона, мм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Материал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Постоянная скорости, м/с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9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 pitchFamily="34" charset="0"/>
                          <a:cs typeface="Arial" pitchFamily="34" charset="0"/>
                        </a:rPr>
                        <a:t>4620</a:t>
                      </a:r>
                      <a:endParaRPr lang="ru-RU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79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1320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79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770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79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110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420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79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 pitchFamily="34" charset="0"/>
                          <a:cs typeface="Arial" pitchFamily="34" charset="0"/>
                        </a:rPr>
                        <a:t>160</a:t>
                      </a:r>
                      <a:endParaRPr lang="ru-RU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290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79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 pitchFamily="34" charset="0"/>
                          <a:cs typeface="Arial" pitchFamily="34" charset="0"/>
                        </a:rPr>
                        <a:t>180</a:t>
                      </a:r>
                      <a:endParaRPr lang="ru-RU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SF6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cs typeface="Arial" pitchFamily="34" charset="0"/>
                        </a:rPr>
                        <a:t>170</a:t>
                      </a: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7" name="Номер слайда 4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8F4F6-8298-4C43-83CB-5883A71502AA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11960" y="3501008"/>
            <a:ext cx="4355976" cy="302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8F4F6-8298-4C43-83CB-5883A71502AA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4302" y="332656"/>
            <a:ext cx="4408706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755" y="4365104"/>
            <a:ext cx="2071973" cy="216024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1115616" y="4494"/>
            <a:ext cx="6696743" cy="37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ИЗМЕРИТЕЛЬНЫЙ КОМПЛЕКС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НОНИУСНОГО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ТИПА</a:t>
            </a:r>
            <a:endParaRPr lang="ru-RU" sz="1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72000" y="764704"/>
            <a:ext cx="0" cy="5976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7"/>
          <p:cNvSpPr txBox="1">
            <a:spLocks/>
          </p:cNvSpPr>
          <p:nvPr/>
        </p:nvSpPr>
        <p:spPr>
          <a:xfrm>
            <a:off x="0" y="332656"/>
            <a:ext cx="4283968" cy="37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Проблема: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регистрация выхода фронта ударной волны 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980728"/>
            <a:ext cx="224140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7"/>
          <p:cNvSpPr txBox="1">
            <a:spLocks/>
          </p:cNvSpPr>
          <p:nvPr/>
        </p:nvSpPr>
        <p:spPr>
          <a:xfrm>
            <a:off x="29870" y="692696"/>
            <a:ext cx="2520280" cy="37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Прямое </a:t>
            </a:r>
            <a:r>
              <a:rPr lang="ru-RU" sz="1050" dirty="0" err="1" smtClean="0">
                <a:latin typeface="Arial" pitchFamily="34" charset="0"/>
                <a:cs typeface="Arial" pitchFamily="34" charset="0"/>
              </a:rPr>
              <a:t>гетеродинирование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050" b="1" dirty="0" smtClean="0">
                <a:latin typeface="Arial" pitchFamily="34" charset="0"/>
                <a:cs typeface="Arial" pitchFamily="34" charset="0"/>
              </a:rPr>
              <a:t>PDV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4" descr="1947-8_2,804мкс_"/>
          <p:cNvPicPr>
            <a:picLocks noChangeAspect="1" noChangeArrowheads="1"/>
          </p:cNvPicPr>
          <p:nvPr/>
        </p:nvPicPr>
        <p:blipFill>
          <a:blip r:embed="rId5" cstate="screen">
            <a:lum bright="40000" contrast="40000"/>
          </a:blip>
          <a:srcRect l="10391" t="3287" r="5974" b="45738"/>
          <a:stretch>
            <a:fillRect/>
          </a:stretch>
        </p:blipFill>
        <p:spPr bwMode="auto">
          <a:xfrm>
            <a:off x="2339752" y="980728"/>
            <a:ext cx="194421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7"/>
          <p:cNvSpPr txBox="1">
            <a:spLocks/>
          </p:cNvSpPr>
          <p:nvPr/>
        </p:nvSpPr>
        <p:spPr>
          <a:xfrm>
            <a:off x="2250492" y="674584"/>
            <a:ext cx="2520280" cy="37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50" dirty="0" smtClean="0">
                <a:latin typeface="Arial" pitchFamily="34" charset="0"/>
                <a:cs typeface="Arial" pitchFamily="34" charset="0"/>
              </a:rPr>
              <a:t>Интерферометр сдвига (</a:t>
            </a:r>
            <a:r>
              <a:rPr lang="en-US" sz="1050" b="1" dirty="0" err="1" smtClean="0">
                <a:latin typeface="Arial" pitchFamily="34" charset="0"/>
                <a:cs typeface="Arial" pitchFamily="34" charset="0"/>
              </a:rPr>
              <a:t>Visar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339752" y="2291872"/>
            <a:ext cx="1944216" cy="145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754548" y="285293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Заголовок 7"/>
          <p:cNvSpPr txBox="1">
            <a:spLocks/>
          </p:cNvSpPr>
          <p:nvPr/>
        </p:nvSpPr>
        <p:spPr>
          <a:xfrm>
            <a:off x="-36512" y="3933056"/>
            <a:ext cx="3960440" cy="37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Решение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нониусный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метод (два интерферометра с разными не кратными линиями задержки)</a:t>
            </a:r>
          </a:p>
          <a:p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195736" y="4365104"/>
            <a:ext cx="2952328" cy="220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364088" y="4146079"/>
            <a:ext cx="3638718" cy="259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71802" y="548680"/>
            <a:ext cx="6072198" cy="230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071934" y="785794"/>
            <a:ext cx="1357322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92080" y="3140968"/>
            <a:ext cx="3096344" cy="270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642910" y="44624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Оптическая схема интерферометра типа </a:t>
            </a:r>
            <a:b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Line </a:t>
            </a:r>
            <a:r>
              <a:rPr lang="en-US" sz="1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Imageng</a:t>
            </a:r>
            <a:r>
              <a:rPr lang="en-US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VISAR</a:t>
            </a:r>
            <a:endParaRPr lang="ru-RU" sz="1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8024" y="6165304"/>
            <a:ext cx="457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Celliers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P.M., Bradley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D.K.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, Collins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G.W.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, and Hicks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D.G.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Line-imaging </a:t>
            </a:r>
            <a:r>
              <a:rPr lang="en-US" sz="900" b="1" dirty="0" err="1" smtClean="0">
                <a:latin typeface="Arial" pitchFamily="34" charset="0"/>
                <a:cs typeface="Arial" pitchFamily="34" charset="0"/>
              </a:rPr>
              <a:t>velocimeter</a:t>
            </a:r>
            <a:r>
              <a:rPr lang="en-US" sz="900" b="1" dirty="0" smtClean="0">
                <a:latin typeface="Arial" pitchFamily="34" charset="0"/>
                <a:cs typeface="Arial" pitchFamily="34" charset="0"/>
              </a:rPr>
              <a:t> for shock diagnostics at the OMEGA laser facility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// </a:t>
            </a:r>
            <a:r>
              <a:rPr lang="en-US" sz="900" i="1" dirty="0" smtClean="0">
                <a:latin typeface="Arial" pitchFamily="34" charset="0"/>
                <a:cs typeface="Arial" pitchFamily="34" charset="0"/>
              </a:rPr>
              <a:t>Rev. Sci.</a:t>
            </a:r>
            <a:r>
              <a:rPr lang="ru-RU" sz="9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00" i="1" dirty="0" err="1" smtClean="0">
                <a:latin typeface="Arial" pitchFamily="34" charset="0"/>
                <a:cs typeface="Arial" pitchFamily="34" charset="0"/>
              </a:rPr>
              <a:t>Instrum</a:t>
            </a:r>
            <a:r>
              <a:rPr lang="en-US" sz="900" i="1" dirty="0" smtClean="0">
                <a:latin typeface="Arial" pitchFamily="34" charset="0"/>
                <a:cs typeface="Arial" pitchFamily="34" charset="0"/>
              </a:rPr>
              <a:t>., Vol. 75, No. 11, 2004</a:t>
            </a:r>
            <a:endParaRPr lang="ru-RU" sz="900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260648"/>
            <a:ext cx="16764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Заголовок 7"/>
          <p:cNvSpPr txBox="1">
            <a:spLocks/>
          </p:cNvSpPr>
          <p:nvPr/>
        </p:nvSpPr>
        <p:spPr>
          <a:xfrm>
            <a:off x="0" y="2780928"/>
            <a:ext cx="3096344" cy="37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Размер мишени: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&gt;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1 мм</a:t>
            </a:r>
          </a:p>
          <a:p>
            <a:pPr>
              <a:lnSpc>
                <a:spcPct val="120000"/>
              </a:lnSpc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Скорость ударной волны: 5-50 км/с</a:t>
            </a:r>
          </a:p>
          <a:p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115616" y="3645024"/>
            <a:ext cx="325689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Прямая со стрелкой 15"/>
          <p:cNvCxnSpPr>
            <a:endCxn id="14" idx="0"/>
          </p:cNvCxnSpPr>
          <p:nvPr/>
        </p:nvCxnSpPr>
        <p:spPr>
          <a:xfrm flipH="1">
            <a:off x="2744065" y="2492896"/>
            <a:ext cx="675807" cy="115212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72066" y="260648"/>
            <a:ext cx="3979603" cy="28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lum contrast="12000"/>
          </a:blip>
          <a:srcRect/>
          <a:stretch>
            <a:fillRect/>
          </a:stretch>
        </p:blipFill>
        <p:spPr bwMode="auto">
          <a:xfrm>
            <a:off x="0" y="1071546"/>
            <a:ext cx="526177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143372" y="3143248"/>
            <a:ext cx="928694" cy="540000"/>
          </a:xfrm>
          <a:prstGeom prst="rect">
            <a:avLst/>
          </a:prstGeom>
          <a:solidFill>
            <a:srgbClr val="FF0000">
              <a:alpha val="2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4028772"/>
            <a:ext cx="3429024" cy="282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316468" y="44624"/>
            <a:ext cx="3623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КОМПОНОВКА </a:t>
            </a:r>
            <a:r>
              <a:rPr lang="en-US" sz="1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VISAR</a:t>
            </a:r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В СОСТАВЕ </a:t>
            </a:r>
            <a:r>
              <a:rPr lang="en-US" sz="1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NIF</a:t>
            </a: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screen">
            <a:lum contrast="30000"/>
          </a:blip>
          <a:srcRect/>
          <a:stretch>
            <a:fillRect/>
          </a:stretch>
        </p:blipFill>
        <p:spPr bwMode="auto">
          <a:xfrm>
            <a:off x="5853083" y="3143248"/>
            <a:ext cx="314804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screen"/>
          <a:srcRect b="16102"/>
          <a:stretch>
            <a:fillRect/>
          </a:stretch>
        </p:blipFill>
        <p:spPr bwMode="auto">
          <a:xfrm>
            <a:off x="4071934" y="4353702"/>
            <a:ext cx="2984942" cy="250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6AA0-3083-41B9-AB17-A20278607D7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12968</TotalTime>
  <Words>1194</Words>
  <Application>Microsoft Office PowerPoint</Application>
  <PresentationFormat>Экран (4:3)</PresentationFormat>
  <Paragraphs>214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Line imaging interferometer Z6 GSI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Кузнецов</dc:creator>
  <cp:lastModifiedBy>Кузнецов</cp:lastModifiedBy>
  <cp:revision>1087</cp:revision>
  <dcterms:created xsi:type="dcterms:W3CDTF">2014-01-29T12:00:02Z</dcterms:created>
  <dcterms:modified xsi:type="dcterms:W3CDTF">2018-03-31T10:41:06Z</dcterms:modified>
</cp:coreProperties>
</file>