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42" r:id="rId1"/>
  </p:sldMasterIdLst>
  <p:notesMasterIdLst>
    <p:notesMasterId r:id="rId43"/>
  </p:notesMasterIdLst>
  <p:sldIdLst>
    <p:sldId id="282" r:id="rId2"/>
    <p:sldId id="479" r:id="rId3"/>
    <p:sldId id="447" r:id="rId4"/>
    <p:sldId id="421" r:id="rId5"/>
    <p:sldId id="419" r:id="rId6"/>
    <p:sldId id="446" r:id="rId7"/>
    <p:sldId id="454" r:id="rId8"/>
    <p:sldId id="449" r:id="rId9"/>
    <p:sldId id="480" r:id="rId10"/>
    <p:sldId id="448" r:id="rId11"/>
    <p:sldId id="450" r:id="rId12"/>
    <p:sldId id="451" r:id="rId13"/>
    <p:sldId id="429" r:id="rId14"/>
    <p:sldId id="452" r:id="rId15"/>
    <p:sldId id="453" r:id="rId16"/>
    <p:sldId id="455" r:id="rId17"/>
    <p:sldId id="456" r:id="rId18"/>
    <p:sldId id="457" r:id="rId19"/>
    <p:sldId id="458" r:id="rId20"/>
    <p:sldId id="478" r:id="rId21"/>
    <p:sldId id="477" r:id="rId22"/>
    <p:sldId id="426" r:id="rId23"/>
    <p:sldId id="427" r:id="rId24"/>
    <p:sldId id="459" r:id="rId25"/>
    <p:sldId id="461" r:id="rId26"/>
    <p:sldId id="438" r:id="rId27"/>
    <p:sldId id="405" r:id="rId28"/>
    <p:sldId id="444" r:id="rId29"/>
    <p:sldId id="464" r:id="rId30"/>
    <p:sldId id="466" r:id="rId31"/>
    <p:sldId id="469" r:id="rId32"/>
    <p:sldId id="391" r:id="rId33"/>
    <p:sldId id="410" r:id="rId34"/>
    <p:sldId id="392" r:id="rId35"/>
    <p:sldId id="393" r:id="rId36"/>
    <p:sldId id="432" r:id="rId37"/>
    <p:sldId id="408" r:id="rId38"/>
    <p:sldId id="418" r:id="rId39"/>
    <p:sldId id="428" r:id="rId40"/>
    <p:sldId id="402" r:id="rId41"/>
    <p:sldId id="424" r:id="rId42"/>
  </p:sldIdLst>
  <p:sldSz cx="10079038" cy="7559675"/>
  <p:notesSz cx="6805613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roid Sans Fallback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roid Sans Fallback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roid Sans Fallback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roid Sans Fallback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roid Sans Fallback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roid Sans Fallback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roid Sans Fallback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roid Sans Fallback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roid Sans Fallback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4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77" userDrawn="1">
          <p15:clr>
            <a:srgbClr val="A4A3A4"/>
          </p15:clr>
        </p15:guide>
        <p15:guide id="2" pos="19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FF"/>
    <a:srgbClr val="000099"/>
    <a:srgbClr val="2704BC"/>
    <a:srgbClr val="009900"/>
    <a:srgbClr val="F1F8EC"/>
    <a:srgbClr val="EAF2FA"/>
    <a:srgbClr val="00D661"/>
    <a:srgbClr val="FF00FF"/>
    <a:srgbClr val="2901BB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867" y="-195"/>
      </p:cViewPr>
      <p:guideLst>
        <p:guide orient="horz" pos="2948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-1752" y="-72"/>
      </p:cViewPr>
      <p:guideLst>
        <p:guide orient="horz" pos="2677"/>
        <p:guide pos="19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7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12" Type="http://schemas.openxmlformats.org/officeDocument/2006/relationships/image" Target="../media/image96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11" Type="http://schemas.openxmlformats.org/officeDocument/2006/relationships/image" Target="../media/image95.wmf"/><Relationship Id="rId5" Type="http://schemas.openxmlformats.org/officeDocument/2006/relationships/image" Target="../media/image89.wmf"/><Relationship Id="rId10" Type="http://schemas.openxmlformats.org/officeDocument/2006/relationships/image" Target="../media/image94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Relationship Id="rId14" Type="http://schemas.openxmlformats.org/officeDocument/2006/relationships/image" Target="../media/image9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55650"/>
            <a:ext cx="4964112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0276" y="4721002"/>
            <a:ext cx="5443633" cy="44715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52624" cy="4958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2154" algn="l"/>
                <a:tab pos="824307" algn="l"/>
                <a:tab pos="1236461" algn="l"/>
                <a:tab pos="1648614" algn="l"/>
                <a:tab pos="2060768" algn="l"/>
                <a:tab pos="2472921" algn="l"/>
                <a:tab pos="288507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51561" y="0"/>
            <a:ext cx="2952624" cy="4958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2154" algn="l"/>
                <a:tab pos="824307" algn="l"/>
                <a:tab pos="1236461" algn="l"/>
                <a:tab pos="1648614" algn="l"/>
                <a:tab pos="2060768" algn="l"/>
                <a:tab pos="2472921" algn="l"/>
                <a:tab pos="288507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42002"/>
            <a:ext cx="2952624" cy="4958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2154" algn="l"/>
                <a:tab pos="824307" algn="l"/>
                <a:tab pos="1236461" algn="l"/>
                <a:tab pos="1648614" algn="l"/>
                <a:tab pos="2060768" algn="l"/>
                <a:tab pos="2472921" algn="l"/>
                <a:tab pos="288507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51561" y="9442002"/>
            <a:ext cx="2952624" cy="4958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2154" algn="l"/>
                <a:tab pos="824307" algn="l"/>
                <a:tab pos="1236461" algn="l"/>
                <a:tab pos="1648614" algn="l"/>
                <a:tab pos="2060768" algn="l"/>
                <a:tab pos="2472921" algn="l"/>
                <a:tab pos="2885074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1D7F2CD-3DC4-407A-B4AB-614662CC5F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625872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Sent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Colgan</a:t>
            </a:r>
            <a:r>
              <a:rPr lang="en-US" baseline="0" dirty="0" smtClean="0"/>
              <a:t> 2015-11-27.</a:t>
            </a:r>
          </a:p>
          <a:p>
            <a:r>
              <a:rPr lang="en-US" baseline="0" dirty="0" smtClean="0"/>
              <a:t>answer 2015-1-30: </a:t>
            </a:r>
            <a:r>
              <a:rPr lang="en-US" dirty="0" smtClean="0">
                <a:effectLst/>
              </a:rPr>
              <a:t>Hi Anatoly,</a:t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I haven’t yet had a chance to start the paper, but I hope to towards the end of this week. I plan to first make the figures</a:t>
            </a:r>
          </a:p>
          <a:p>
            <a:r>
              <a:rPr lang="en-US" dirty="0" smtClean="0">
                <a:effectLst/>
              </a:rPr>
              <a:t>that we will show and once I have those I’ll send them to you for your comment. Your figure looks </a:t>
            </a:r>
            <a:r>
              <a:rPr lang="en-US" smtClean="0">
                <a:effectLst/>
              </a:rPr>
              <a:t>good !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James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E950-5197-450B-8A0E-003A5CA02A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76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AD699-1A73-48CF-9D69-AA9301C68EC5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36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 2013 Jan 17-18 </a:t>
            </a:r>
            <a:r>
              <a:rPr lang="en-US" dirty="0" err="1" smtClean="0"/>
              <a:t>exp.opj</a:t>
            </a:r>
            <a:endParaRPr lang="en-US" dirty="0" smtClean="0"/>
          </a:p>
          <a:p>
            <a:r>
              <a:rPr lang="en-US" dirty="0" smtClean="0"/>
              <a:t>KPSI experiments Fe and Al best </a:t>
            </a:r>
            <a:r>
              <a:rPr lang="en-US" dirty="0" err="1" smtClean="0"/>
              <a:t>shots.opj</a:t>
            </a:r>
            <a:r>
              <a:rPr lang="en-US" dirty="0" smtClean="0"/>
              <a:t> (in folder </a:t>
            </a:r>
            <a:r>
              <a:rPr lang="en-US" dirty="0" err="1" smtClean="0"/>
              <a:t>Alkhimova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SIF traces 2017-03-16.opj Book 9 </a:t>
            </a:r>
            <a:r>
              <a:rPr lang="en-US" smtClean="0"/>
              <a:t>40 fs Front </a:t>
            </a:r>
            <a:r>
              <a:rPr lang="en-US" dirty="0" smtClean="0"/>
              <a:t>energy scan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A727B-D215-42C4-AE5F-DEDDB09A4A9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423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SIF traces 2017-03-16.opj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97536-9383-44EB-8E16-E07D8D49E36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94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SIF traces 2017-03-16.opj for Front </a:t>
            </a:r>
          </a:p>
          <a:p>
            <a:r>
              <a:rPr lang="en-US" smtClean="0"/>
              <a:t>ImPro_2017-03-016_duration_SUS_Q11-20-2ver.opj Book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97536-9383-44EB-8E16-E07D8D49E36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91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928" y="1237197"/>
            <a:ext cx="8567182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880" y="3970580"/>
            <a:ext cx="755927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02-Apr-18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87D08-2744-4BB1-968D-CF0B6D81986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43448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02-Apr-18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11122-0108-4025-B92E-34D2E558499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99782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2812" y="402483"/>
            <a:ext cx="2173293" cy="640647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934" y="402483"/>
            <a:ext cx="6393890" cy="640647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02-Apr-18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88517-2706-43B1-8CF1-CACE361027A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57631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02-Apr-18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4920E-6E25-435F-9234-74E5816DFC3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15893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85" y="1884671"/>
            <a:ext cx="8693170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85" y="5059035"/>
            <a:ext cx="8693170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02-Apr-18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C17D5-8F81-4D4E-A9C1-50D07E63D73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94736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934" y="2012414"/>
            <a:ext cx="4283591" cy="4796544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513" y="2012414"/>
            <a:ext cx="4283591" cy="4796544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02-Apr-18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E5157-F801-4533-8213-0635ABD87FF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11784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7" y="402484"/>
            <a:ext cx="8693170" cy="1461188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248" y="1853171"/>
            <a:ext cx="42639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248" y="2761381"/>
            <a:ext cx="4263905" cy="4061576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514" y="1853171"/>
            <a:ext cx="428490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514" y="2761381"/>
            <a:ext cx="4284904" cy="4061576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02-Apr-18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A7AD1-F8EF-44EB-AC4B-03A687B135C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10274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02-Apr-18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D972E-065C-47D9-81D2-F6697EACAE0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744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02-Apr-18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EF4A0-0885-4DB5-8E79-C86D08C4CFB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58030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7" y="503978"/>
            <a:ext cx="325075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904" y="1088455"/>
            <a:ext cx="5102513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247" y="2267902"/>
            <a:ext cx="325075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02-Apr-18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6CC91-578F-4EA7-A72D-844BA209264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26090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7" y="503978"/>
            <a:ext cx="325075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4904" y="1088455"/>
            <a:ext cx="5102513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247" y="2267902"/>
            <a:ext cx="325075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02-Apr-18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EA654-CE7E-4480-A0F4-65A5F49F875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0252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934" y="402484"/>
            <a:ext cx="869317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934" y="2012414"/>
            <a:ext cx="869317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934" y="7006700"/>
            <a:ext cx="226778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02-Apr-18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8682" y="7006700"/>
            <a:ext cx="340167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8320" y="7006700"/>
            <a:ext cx="226778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64ED4F-A73F-49C6-B3FD-FF70A68CCF3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09579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wmf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59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jpeg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2.png"/><Relationship Id="rId4" Type="http://schemas.openxmlformats.org/officeDocument/2006/relationships/oleObject" Target="../embeddings/oleObject3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jpe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0042" y="401238"/>
            <a:ext cx="6928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/>
              <a:t>Совещание</a:t>
            </a:r>
            <a:endParaRPr lang="en-US" sz="1600" b="1" dirty="0" smtClean="0"/>
          </a:p>
          <a:p>
            <a:pPr algn="r"/>
            <a:r>
              <a:rPr lang="ru-RU" sz="1600" b="1" dirty="0" smtClean="0"/>
              <a:t>"Исследования в области физики высоких плотностей энергии лазерными и электрофизическими методами»</a:t>
            </a:r>
          </a:p>
        </p:txBody>
      </p:sp>
      <p:pic>
        <p:nvPicPr>
          <p:cNvPr id="171010" name="Picture 2" descr="Ð¤ÐµÐ´ÐµÑÐ°Ð»ÑÐ½ÑÐ¹ Ð¸ÑÑÐ»ÐµÐ´Ð¾Ð²Ð°ÑÐµÐ»ÑÑÐºÐ¸Ð¹ ÑÐµÐ½ÑÑ ÐÐ½ÑÑÐ¸ÑÑÑ Ð¿ÑÐ¸ÐºÐ»Ð°Ð´Ð½Ð¾Ð¹ ÑÐ¸Ð·Ð¸ÐºÐ¸ Ð Ð¾ÑÑÐ¸Ð¹ÑÐºÐ¾Ð¹ Ð°ÐºÐ°Ð´ÐµÐ¼Ð¸Ð¸ Ð½Ð°ÑÐº (ÐÐÐ¤ Ð ÐÐ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0390" y="194593"/>
            <a:ext cx="1380206" cy="12021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2453" y="2546500"/>
            <a:ext cx="96305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 smtClean="0">
                <a:solidFill>
                  <a:srgbClr val="002060"/>
                </a:solidFill>
              </a:rPr>
              <a:t>Сверхинтенсивное</a:t>
            </a:r>
            <a:r>
              <a:rPr lang="ru-RU" sz="3000" b="1" dirty="0" smtClean="0">
                <a:solidFill>
                  <a:srgbClr val="002060"/>
                </a:solidFill>
              </a:rPr>
              <a:t> рентгеновское излучение </a:t>
            </a:r>
          </a:p>
          <a:p>
            <a:pPr algn="ctr"/>
            <a:r>
              <a:rPr lang="ru-RU" sz="3000" b="1" dirty="0" err="1" smtClean="0">
                <a:solidFill>
                  <a:srgbClr val="002060"/>
                </a:solidFill>
              </a:rPr>
              <a:t>ПВт</a:t>
            </a:r>
            <a:r>
              <a:rPr lang="ru-RU" sz="3000" b="1" dirty="0" smtClean="0">
                <a:solidFill>
                  <a:srgbClr val="002060"/>
                </a:solidFill>
              </a:rPr>
              <a:t> лазерной плазмы и его применение для исследований экзотических состояний вещества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9422" y="5155887"/>
            <a:ext cx="6653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Пикуз</a:t>
            </a:r>
            <a:r>
              <a:rPr lang="ru-RU" b="1" dirty="0" smtClean="0"/>
              <a:t> Сергей Алексеевич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7469" y="5468863"/>
            <a:ext cx="605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Объединенный институт высоких температур РАН</a:t>
            </a:r>
            <a:endParaRPr lang="en-US" b="1" dirty="0"/>
          </a:p>
        </p:txBody>
      </p:sp>
      <p:pic>
        <p:nvPicPr>
          <p:cNvPr id="11" name="Picture 3" descr="D:\JIHT\logo\emblema_jith_300_ohr_s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49" y="5172377"/>
            <a:ext cx="1951037" cy="646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95805" y="6915888"/>
            <a:ext cx="3487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 smtClean="0"/>
              <a:t>ИПФ РАН, 02-03 апреля 2018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ig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" y="1081454"/>
            <a:ext cx="6861095" cy="52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 descr="Fig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" y="1081454"/>
            <a:ext cx="6861095" cy="52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 descr="Fig2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1" y="1081454"/>
            <a:ext cx="6861095" cy="52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 descr="Fig2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1" y="1081454"/>
            <a:ext cx="6861095" cy="52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6" descr="Fig2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1" y="1081454"/>
            <a:ext cx="6861095" cy="52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9" name="Picture 7" descr="Fig2-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081454"/>
            <a:ext cx="6862845" cy="52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10079038" cy="92396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100785" tIns="50393" rIns="100785" bIns="50393" anchor="ctr"/>
          <a:lstStyle/>
          <a:p>
            <a:pPr algn="ctr">
              <a:defRPr/>
            </a:pPr>
            <a:r>
              <a:rPr lang="en-US" sz="2600" dirty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Proposed mechanism of hollow atom generation </a:t>
            </a: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435709" y="6268231"/>
            <a:ext cx="5063843" cy="120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Refluxing is very important to increase the </a:t>
            </a:r>
          </a:p>
          <a:p>
            <a:r>
              <a:rPr lang="en-US" b="1" dirty="0">
                <a:solidFill>
                  <a:srgbClr val="C00000"/>
                </a:solidFill>
              </a:rPr>
              <a:t>electron flux </a:t>
            </a:r>
            <a:r>
              <a:rPr lang="en-US" b="1" i="1" dirty="0">
                <a:solidFill>
                  <a:srgbClr val="C00000"/>
                </a:solidFill>
              </a:rPr>
              <a:t>inside</a:t>
            </a:r>
            <a:r>
              <a:rPr lang="en-US" b="1" dirty="0">
                <a:solidFill>
                  <a:srgbClr val="C00000"/>
                </a:solidFill>
              </a:rPr>
              <a:t> the plasma.</a:t>
            </a:r>
          </a:p>
          <a:p>
            <a:r>
              <a:rPr lang="en-US" b="1" dirty="0">
                <a:solidFill>
                  <a:srgbClr val="C00000"/>
                </a:solidFill>
              </a:rPr>
              <a:t>Thin </a:t>
            </a:r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C00000"/>
                </a:solidFill>
              </a:rPr>
              <a:t>~ </a:t>
            </a:r>
            <a:r>
              <a:rPr lang="en-US" b="1" dirty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b="1" dirty="0">
                <a:solidFill>
                  <a:srgbClr val="C00000"/>
                </a:solidFill>
              </a:rPr>
              <a:t>m) targets is more effective</a:t>
            </a:r>
          </a:p>
          <a:p>
            <a:r>
              <a:rPr lang="en-US" b="1" dirty="0">
                <a:solidFill>
                  <a:srgbClr val="C00000"/>
                </a:solidFill>
              </a:rPr>
              <a:t>due to higher electron oscillation frequency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10607" name="Picture 15" descr="Fig2-fin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231" y="1156701"/>
            <a:ext cx="6288900" cy="49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8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3066" y="2747383"/>
            <a:ext cx="2381522" cy="23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9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8368" y="1188200"/>
            <a:ext cx="3174197" cy="235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10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33944" y="5097532"/>
            <a:ext cx="4245095" cy="242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0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0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0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0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xp-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4709" y="1000958"/>
            <a:ext cx="3968621" cy="393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81724" y="2033412"/>
            <a:ext cx="2896520" cy="6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 i="1"/>
              <a:t>High contrast of OPCPA </a:t>
            </a:r>
          </a:p>
          <a:p>
            <a:r>
              <a:rPr lang="en-US" b="1" i="1">
                <a:solidFill>
                  <a:srgbClr val="CC0000"/>
                </a:solidFill>
              </a:rPr>
              <a:t>Vulcan PW laser</a:t>
            </a:r>
            <a:endParaRPr lang="ru-RU" b="1" i="1">
              <a:solidFill>
                <a:srgbClr val="CC0000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97732" y="6901703"/>
            <a:ext cx="2447743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 dirty="0"/>
              <a:t>f/3 off-axis parabola </a:t>
            </a:r>
            <a:endParaRPr lang="ru-RU" b="1" dirty="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76473" y="1000958"/>
            <a:ext cx="3524961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/>
              <a:t>Laser energy – </a:t>
            </a:r>
            <a:r>
              <a:rPr lang="en-US" b="1">
                <a:solidFill>
                  <a:srgbClr val="CC0000"/>
                </a:solidFill>
              </a:rPr>
              <a:t>160 J on target</a:t>
            </a:r>
            <a:endParaRPr lang="ru-RU" b="1">
              <a:solidFill>
                <a:srgbClr val="CC0000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76474" y="1324694"/>
            <a:ext cx="3242832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/>
              <a:t>Pulse duration – 0.7 - 1.2 ps</a:t>
            </a:r>
            <a:endParaRPr lang="ru-RU" b="1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76474" y="1636180"/>
            <a:ext cx="1713567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/>
              <a:t>1</a:t>
            </a:r>
            <a:r>
              <a:rPr lang="en-US" b="1">
                <a:latin typeface="Symbol" pitchFamily="18" charset="2"/>
              </a:rPr>
              <a:t>w =  </a:t>
            </a:r>
            <a:r>
              <a:rPr lang="en-US" b="1">
                <a:cs typeface="Arial" pitchFamily="34" charset="0"/>
              </a:rPr>
              <a:t>1054 nm</a:t>
            </a:r>
            <a:endParaRPr lang="ru-RU" b="1">
              <a:cs typeface="Arial" pitchFamily="34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97732" y="7188691"/>
            <a:ext cx="3884033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 dirty="0"/>
              <a:t>40 deg incidence to target normal</a:t>
            </a:r>
            <a:endParaRPr lang="ru-RU" b="1" dirty="0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644057" y="5606760"/>
            <a:ext cx="203603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endParaRPr lang="en-US" b="1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304472" y="2760115"/>
            <a:ext cx="4273563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 anchor="ctr">
            <a:spAutoFit/>
          </a:bodyPr>
          <a:lstStyle/>
          <a:p>
            <a:r>
              <a:rPr lang="en-US" altLang="ja-JP" b="1">
                <a:ea typeface="MS PGothic" pitchFamily="34" charset="-128"/>
              </a:rPr>
              <a:t>Focal spot d 7 </a:t>
            </a:r>
            <a:r>
              <a:rPr lang="en-US" altLang="ja-JP" b="1">
                <a:latin typeface="Symbol" pitchFamily="18" charset="2"/>
                <a:ea typeface="MS PGothic" pitchFamily="34" charset="-128"/>
              </a:rPr>
              <a:t>m</a:t>
            </a:r>
            <a:r>
              <a:rPr lang="en-US" altLang="ja-JP" b="1">
                <a:ea typeface="MS PGothic" pitchFamily="34" charset="-128"/>
              </a:rPr>
              <a:t>m (30% of energy in)</a:t>
            </a:r>
            <a:r>
              <a:rPr lang="ru-RU" altLang="ja-JP" b="1"/>
              <a:t> 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149641" y="6303559"/>
            <a:ext cx="2784373" cy="44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 anchor="ctr">
            <a:spAutoFit/>
          </a:bodyPr>
          <a:lstStyle/>
          <a:p>
            <a:r>
              <a:rPr lang="en-US" altLang="ja-JP" sz="2200" b="1" i="1" dirty="0">
                <a:solidFill>
                  <a:srgbClr val="CC0000"/>
                </a:solidFill>
                <a:ea typeface="MS PGothic" pitchFamily="34" charset="-128"/>
              </a:rPr>
              <a:t>I</a:t>
            </a:r>
            <a:r>
              <a:rPr lang="en-US" altLang="ja-JP" sz="2200" b="1" baseline="-25000" dirty="0">
                <a:solidFill>
                  <a:srgbClr val="CC0000"/>
                </a:solidFill>
                <a:ea typeface="MS PGothic" pitchFamily="34" charset="-128"/>
              </a:rPr>
              <a:t> max</a:t>
            </a:r>
            <a:r>
              <a:rPr lang="en-US" altLang="ja-JP" sz="2200" b="1" dirty="0">
                <a:solidFill>
                  <a:srgbClr val="CC0000"/>
                </a:solidFill>
                <a:ea typeface="MS PGothic" pitchFamily="34" charset="-128"/>
              </a:rPr>
              <a:t>= 3</a:t>
            </a:r>
            <a:r>
              <a:rPr lang="en-US" altLang="ja-JP" sz="2200" b="1" dirty="0">
                <a:solidFill>
                  <a:srgbClr val="CC0000"/>
                </a:solidFill>
                <a:ea typeface="MS PGothic" pitchFamily="34" charset="-128"/>
                <a:sym typeface="Symbol" pitchFamily="18" charset="2"/>
              </a:rPr>
              <a:t></a:t>
            </a:r>
            <a:r>
              <a:rPr lang="en-US" altLang="ja-JP" sz="2200" b="1" dirty="0">
                <a:solidFill>
                  <a:srgbClr val="CC0000"/>
                </a:solidFill>
                <a:ea typeface="MS PGothic" pitchFamily="34" charset="-128"/>
              </a:rPr>
              <a:t>10</a:t>
            </a:r>
            <a:r>
              <a:rPr lang="en-US" altLang="ja-JP" sz="2200" b="1" baseline="30000" dirty="0">
                <a:solidFill>
                  <a:srgbClr val="CC0000"/>
                </a:solidFill>
                <a:ea typeface="MS PGothic" pitchFamily="34" charset="-128"/>
                <a:sym typeface="Symbol" pitchFamily="18" charset="2"/>
              </a:rPr>
              <a:t>20</a:t>
            </a:r>
            <a:r>
              <a:rPr lang="en-US" altLang="ja-JP" sz="2200" b="1" dirty="0">
                <a:solidFill>
                  <a:srgbClr val="CC0000"/>
                </a:solidFill>
                <a:ea typeface="MS PGothic" pitchFamily="34" charset="-128"/>
                <a:sym typeface="Symbol" pitchFamily="18" charset="2"/>
              </a:rPr>
              <a:t> W/cm</a:t>
            </a:r>
            <a:r>
              <a:rPr lang="en-US" altLang="ja-JP" sz="2200" b="1" baseline="30000" dirty="0">
                <a:solidFill>
                  <a:srgbClr val="CC0000"/>
                </a:solidFill>
                <a:ea typeface="MS PGothic" pitchFamily="34" charset="-128"/>
                <a:sym typeface="Symbol" pitchFamily="18" charset="2"/>
              </a:rPr>
              <a:t>2</a:t>
            </a:r>
            <a:r>
              <a:rPr lang="en-US" altLang="ja-JP" sz="2200" b="1" dirty="0">
                <a:ea typeface="MS PGothic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0" y="0"/>
            <a:ext cx="10079038" cy="92396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100785" tIns="50393" rIns="100785" bIns="50393" anchor="ctr"/>
          <a:lstStyle/>
          <a:p>
            <a:pPr algn="ctr" eaLnBrk="0" hangingPunct="0">
              <a:defRPr/>
            </a:pPr>
            <a:r>
              <a:rPr lang="en-US" sz="2600" b="1" dirty="0" smtClean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Experiments at Vulcan PW</a:t>
            </a:r>
            <a:endParaRPr lang="en-US" sz="2600" b="1" dirty="0">
              <a:solidFill>
                <a:srgbClr val="5A0DA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5309" name="Picture 13" descr="targets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722800" y="5288272"/>
            <a:ext cx="4682553" cy="200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356966" y="3223362"/>
            <a:ext cx="3767391" cy="29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pectra-exp-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14970" y="1319443"/>
            <a:ext cx="6346645" cy="577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7" name="Picture 3" descr="spectra-exp-2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14970" y="1319443"/>
            <a:ext cx="6346645" cy="577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8" name="Picture 4" descr="spectra-exp-3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314970" y="1319443"/>
            <a:ext cx="6346645" cy="577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9" name="Picture 5" descr="spectra-exp-4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314970" y="1319444"/>
            <a:ext cx="6346645" cy="577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0" name="Picture 6" descr="spectra-exp-5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314970" y="1319444"/>
            <a:ext cx="6346645" cy="577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0" y="0"/>
            <a:ext cx="10079038" cy="92396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100785" tIns="50393" rIns="100785" bIns="50393" anchor="ctr"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X-ray spectroscopy measurement results</a:t>
            </a: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474206" y="7190441"/>
            <a:ext cx="4237784" cy="31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sz="1400" i="1" dirty="0"/>
              <a:t>[*] U. </a:t>
            </a:r>
            <a:r>
              <a:rPr lang="en-US" altLang="ja-JP" sz="1400" i="1" dirty="0" err="1">
                <a:ea typeface="MS PGothic" pitchFamily="34" charset="-128"/>
              </a:rPr>
              <a:t>Andiel</a:t>
            </a:r>
            <a:r>
              <a:rPr lang="en-US" altLang="ja-JP" sz="1400" i="1" dirty="0">
                <a:ea typeface="MS PGothic" pitchFamily="34" charset="-128"/>
              </a:rPr>
              <a:t> et al., Appl. Phys. </a:t>
            </a:r>
            <a:r>
              <a:rPr lang="en-US" altLang="ja-JP" sz="1400" i="1" dirty="0" err="1">
                <a:ea typeface="MS PGothic" pitchFamily="34" charset="-128"/>
              </a:rPr>
              <a:t>Lett</a:t>
            </a:r>
            <a:r>
              <a:rPr lang="en-US" altLang="ja-JP" sz="1400" i="1" dirty="0">
                <a:ea typeface="MS PGothic" pitchFamily="34" charset="-128"/>
              </a:rPr>
              <a:t>. 80, 198 (2002)</a:t>
            </a:r>
            <a:r>
              <a:rPr lang="ru-RU" altLang="ja-JP" sz="1400" i="1" dirty="0"/>
              <a:t> </a:t>
            </a:r>
            <a:endParaRPr lang="ru-RU" sz="1400" i="1" dirty="0"/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2036806" y="3064119"/>
            <a:ext cx="1332053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</a:rPr>
              <a:t>KK hollow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4255594" y="3037869"/>
            <a:ext cx="1302237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</a:rPr>
              <a:t>KL hollow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226315" name="Oval 11"/>
          <p:cNvSpPr>
            <a:spLocks noChangeArrowheads="1"/>
          </p:cNvSpPr>
          <p:nvPr/>
        </p:nvSpPr>
        <p:spPr bwMode="auto">
          <a:xfrm>
            <a:off x="1902069" y="1977416"/>
            <a:ext cx="1573099" cy="1587182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en-US"/>
          </a:p>
        </p:txBody>
      </p:sp>
      <p:sp>
        <p:nvSpPr>
          <p:cNvPr id="226316" name="Oval 12"/>
          <p:cNvSpPr>
            <a:spLocks noChangeArrowheads="1"/>
          </p:cNvSpPr>
          <p:nvPr/>
        </p:nvSpPr>
        <p:spPr bwMode="auto">
          <a:xfrm>
            <a:off x="4124357" y="1954667"/>
            <a:ext cx="1508356" cy="1587181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en-US"/>
          </a:p>
        </p:txBody>
      </p:sp>
      <p:sp>
        <p:nvSpPr>
          <p:cNvPr id="226317" name="Text Box 13"/>
          <p:cNvSpPr txBox="1">
            <a:spLocks noChangeArrowheads="1"/>
          </p:cNvSpPr>
          <p:nvPr/>
        </p:nvSpPr>
        <p:spPr bwMode="auto">
          <a:xfrm>
            <a:off x="6607369" y="5199027"/>
            <a:ext cx="1364870" cy="33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</a:rPr>
              <a:t>buried in CH</a:t>
            </a:r>
            <a:endParaRPr lang="ru-RU" sz="1500" b="1" dirty="0">
              <a:solidFill>
                <a:schemeClr val="accent2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553125" y="684221"/>
            <a:ext cx="3406924" cy="3016870"/>
            <a:chOff x="0" y="1207"/>
            <a:chExt cx="3765" cy="2821"/>
          </a:xfrm>
        </p:grpSpPr>
        <p:pic>
          <p:nvPicPr>
            <p:cNvPr id="56335" name="Рисунок 1" descr="рис4 схема спектра.jpg"/>
            <p:cNvPicPr>
              <a:picLocks noChangeAspect="1" noChangeArrowheads="1"/>
            </p:cNvPicPr>
            <p:nvPr/>
          </p:nvPicPr>
          <p:blipFill>
            <a:blip r:embed="rId7" cstate="print">
              <a:lum bright="-6000" contrast="30000"/>
            </a:blip>
            <a:srcRect/>
            <a:stretch>
              <a:fillRect/>
            </a:stretch>
          </p:blipFill>
          <p:spPr bwMode="auto">
            <a:xfrm>
              <a:off x="0" y="1207"/>
              <a:ext cx="3765" cy="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6" name="Rectangle 16"/>
            <p:cNvSpPr>
              <a:spLocks noChangeArrowheads="1"/>
            </p:cNvSpPr>
            <p:nvPr/>
          </p:nvSpPr>
          <p:spPr bwMode="auto">
            <a:xfrm>
              <a:off x="567" y="2114"/>
              <a:ext cx="1043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748" y="2490"/>
              <a:ext cx="96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srgbClr val="CC0000"/>
                  </a:solidFill>
                  <a:latin typeface="Comic Sans MS" pitchFamily="66" charset="0"/>
                </a:rPr>
                <a:t>KK hollow</a:t>
              </a:r>
            </a:p>
            <a:p>
              <a:r>
                <a:rPr lang="en-US" sz="1100" b="1" dirty="0">
                  <a:solidFill>
                    <a:srgbClr val="CC0000"/>
                  </a:solidFill>
                  <a:latin typeface="Comic Sans MS" pitchFamily="66" charset="0"/>
                </a:rPr>
                <a:t>atom lines</a:t>
              </a:r>
              <a:endParaRPr lang="ru-RU" sz="1100" b="1" dirty="0">
                <a:solidFill>
                  <a:srgbClr val="CC0000"/>
                </a:solidFill>
                <a:latin typeface="Comic Sans MS" pitchFamily="66" charset="0"/>
              </a:endParaRPr>
            </a:p>
          </p:txBody>
        </p:sp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2560" y="2487"/>
              <a:ext cx="96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srgbClr val="5A0DAF"/>
                  </a:solidFill>
                  <a:latin typeface="Comic Sans MS" pitchFamily="66" charset="0"/>
                </a:rPr>
                <a:t>KL hollow</a:t>
              </a:r>
            </a:p>
            <a:p>
              <a:r>
                <a:rPr lang="en-US" sz="1100" b="1" dirty="0">
                  <a:solidFill>
                    <a:srgbClr val="5A0DAF"/>
                  </a:solidFill>
                  <a:latin typeface="Comic Sans MS" pitchFamily="66" charset="0"/>
                </a:rPr>
                <a:t>atom lines</a:t>
              </a:r>
              <a:endParaRPr lang="ru-RU" sz="1100" b="1" dirty="0">
                <a:solidFill>
                  <a:srgbClr val="5A0DAF"/>
                </a:solidFill>
                <a:latin typeface="Comic Sans MS" pitchFamily="66" charset="0"/>
              </a:endParaRPr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 flipH="1">
              <a:off x="2336" y="2794"/>
              <a:ext cx="408" cy="545"/>
            </a:xfrm>
            <a:prstGeom prst="line">
              <a:avLst/>
            </a:prstGeom>
            <a:noFill/>
            <a:ln w="28575">
              <a:solidFill>
                <a:srgbClr val="5A0DA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0" name="Line 20"/>
            <p:cNvSpPr>
              <a:spLocks noChangeShapeType="1"/>
            </p:cNvSpPr>
            <p:nvPr/>
          </p:nvSpPr>
          <p:spPr bwMode="auto">
            <a:xfrm>
              <a:off x="2744" y="2794"/>
              <a:ext cx="409" cy="635"/>
            </a:xfrm>
            <a:prstGeom prst="line">
              <a:avLst/>
            </a:prstGeom>
            <a:noFill/>
            <a:ln w="28575">
              <a:solidFill>
                <a:srgbClr val="5A0DA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Line 21"/>
            <p:cNvSpPr>
              <a:spLocks noChangeShapeType="1"/>
            </p:cNvSpPr>
            <p:nvPr/>
          </p:nvSpPr>
          <p:spPr bwMode="auto">
            <a:xfrm>
              <a:off x="2744" y="2794"/>
              <a:ext cx="46" cy="590"/>
            </a:xfrm>
            <a:prstGeom prst="line">
              <a:avLst/>
            </a:prstGeom>
            <a:noFill/>
            <a:ln w="28575">
              <a:solidFill>
                <a:srgbClr val="5A0DA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Oval 22"/>
            <p:cNvSpPr>
              <a:spLocks noChangeArrowheads="1"/>
            </p:cNvSpPr>
            <p:nvPr/>
          </p:nvSpPr>
          <p:spPr bwMode="auto">
            <a:xfrm>
              <a:off x="567" y="3112"/>
              <a:ext cx="1179" cy="81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2" grpId="0"/>
      <p:bldP spid="226313" grpId="0"/>
      <p:bldP spid="226314" grpId="0"/>
      <p:bldP spid="226315" grpId="0" animBg="1"/>
      <p:bldP spid="226316" grpId="0" animBg="1"/>
      <p:bldP spid="2263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353958" y="595"/>
            <a:ext cx="9357124" cy="9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799" b="1" dirty="0">
                <a:solidFill>
                  <a:srgbClr val="5A0DAF"/>
                </a:solidFill>
                <a:ea typeface="MS PGothic" pitchFamily="34" charset="-128"/>
              </a:rPr>
              <a:t>Modeling of  Al spectra by Los Alamos codes</a:t>
            </a:r>
          </a:p>
          <a:p>
            <a:pPr algn="ctr"/>
            <a:r>
              <a:rPr lang="en-US" altLang="ja-JP" sz="2799" b="1" dirty="0">
                <a:solidFill>
                  <a:srgbClr val="5A0DAF"/>
                </a:solidFill>
                <a:ea typeface="MS PGothic" pitchFamily="34" charset="-128"/>
              </a:rPr>
              <a:t>(J. </a:t>
            </a:r>
            <a:r>
              <a:rPr lang="en-US" altLang="ja-JP" sz="2799" b="1" dirty="0" err="1">
                <a:solidFill>
                  <a:srgbClr val="5A0DAF"/>
                </a:solidFill>
                <a:ea typeface="MS PGothic" pitchFamily="34" charset="-128"/>
              </a:rPr>
              <a:t>Colgan</a:t>
            </a:r>
            <a:r>
              <a:rPr lang="en-US" altLang="ja-JP" sz="2799" b="1" dirty="0">
                <a:solidFill>
                  <a:srgbClr val="5A0DAF"/>
                </a:solidFill>
                <a:ea typeface="MS PGothic" pitchFamily="34" charset="-128"/>
              </a:rPr>
              <a:t>, J. </a:t>
            </a:r>
            <a:r>
              <a:rPr lang="en-US" altLang="ja-JP" sz="2799" b="1" dirty="0" err="1">
                <a:solidFill>
                  <a:srgbClr val="5A0DAF"/>
                </a:solidFill>
                <a:ea typeface="MS PGothic" pitchFamily="34" charset="-128"/>
              </a:rPr>
              <a:t>Abdallah</a:t>
            </a:r>
            <a:r>
              <a:rPr lang="en-US" altLang="ja-JP" sz="2799" b="1" dirty="0">
                <a:solidFill>
                  <a:srgbClr val="5A0DAF"/>
                </a:solidFill>
                <a:ea typeface="MS PGothic" pitchFamily="34" charset="-128"/>
              </a:rPr>
              <a:t>, Jr.)</a:t>
            </a:r>
            <a:endParaRPr lang="ru-RU" altLang="ja-JP" sz="2799" b="1" dirty="0">
              <a:solidFill>
                <a:srgbClr val="5A0DAF"/>
              </a:solidFill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19505" y="916647"/>
            <a:ext cx="9959003" cy="346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764" u="sng" dirty="0">
                <a:solidFill>
                  <a:srgbClr val="A50021"/>
                </a:solidFill>
                <a:ea typeface="MS PGothic" pitchFamily="34" charset="-128"/>
              </a:rPr>
              <a:t>M</a:t>
            </a:r>
            <a:r>
              <a:rPr lang="en-US" altLang="ja-JP" sz="1764" u="sng" dirty="0">
                <a:ea typeface="MS PGothic" pitchFamily="34" charset="-128"/>
              </a:rPr>
              <a:t>ixed </a:t>
            </a:r>
            <a:r>
              <a:rPr lang="en-US" altLang="ja-JP" sz="1764" u="sng" dirty="0">
                <a:solidFill>
                  <a:srgbClr val="A50021"/>
                </a:solidFill>
                <a:ea typeface="MS PGothic" pitchFamily="34" charset="-128"/>
              </a:rPr>
              <a:t>U</a:t>
            </a:r>
            <a:r>
              <a:rPr lang="en-US" altLang="ja-JP" sz="1764" u="sng" dirty="0">
                <a:ea typeface="MS PGothic" pitchFamily="34" charset="-128"/>
              </a:rPr>
              <a:t>nresolved </a:t>
            </a:r>
            <a:r>
              <a:rPr lang="en-US" altLang="ja-JP" sz="1764" u="sng" dirty="0">
                <a:solidFill>
                  <a:srgbClr val="A50021"/>
                </a:solidFill>
                <a:ea typeface="MS PGothic" pitchFamily="34" charset="-128"/>
              </a:rPr>
              <a:t>T</a:t>
            </a:r>
            <a:r>
              <a:rPr lang="en-US" altLang="ja-JP" sz="1764" u="sng" dirty="0">
                <a:ea typeface="MS PGothic" pitchFamily="34" charset="-128"/>
              </a:rPr>
              <a:t>ransition </a:t>
            </a:r>
            <a:r>
              <a:rPr lang="en-US" altLang="ja-JP" sz="1764" u="sng" dirty="0">
                <a:solidFill>
                  <a:srgbClr val="A50021"/>
                </a:solidFill>
                <a:ea typeface="MS PGothic" pitchFamily="34" charset="-128"/>
              </a:rPr>
              <a:t>A</a:t>
            </a:r>
            <a:r>
              <a:rPr lang="en-US" altLang="ja-JP" sz="1764" u="sng" dirty="0">
                <a:ea typeface="MS PGothic" pitchFamily="34" charset="-128"/>
              </a:rPr>
              <a:t>rray   (</a:t>
            </a:r>
            <a:r>
              <a:rPr lang="en-US" altLang="ja-JP" sz="1764" u="sng" dirty="0">
                <a:solidFill>
                  <a:srgbClr val="A50021"/>
                </a:solidFill>
                <a:ea typeface="MS PGothic" pitchFamily="34" charset="-128"/>
              </a:rPr>
              <a:t>MUTA</a:t>
            </a:r>
            <a:r>
              <a:rPr lang="en-US" altLang="ja-JP" sz="1764" u="sng" dirty="0">
                <a:ea typeface="MS PGothic" pitchFamily="34" charset="-128"/>
              </a:rPr>
              <a:t>) </a:t>
            </a:r>
            <a:r>
              <a:rPr lang="ru-RU" altLang="ja-JP" sz="1764" u="sng" dirty="0"/>
              <a:t> </a:t>
            </a:r>
            <a:r>
              <a:rPr lang="en-US" altLang="ja-JP" sz="1764" u="sng" dirty="0">
                <a:ea typeface="MS PGothic" pitchFamily="34" charset="-128"/>
              </a:rPr>
              <a:t>method</a:t>
            </a:r>
            <a:r>
              <a:rPr lang="ru-RU" altLang="ja-JP" sz="1764" u="sng" dirty="0"/>
              <a:t> </a:t>
            </a:r>
            <a:r>
              <a:rPr lang="ru-RU" altLang="ja-JP" sz="1764" i="1" dirty="0"/>
              <a:t>(</a:t>
            </a:r>
            <a:r>
              <a:rPr lang="en-US" altLang="ja-JP" sz="1764" i="1" dirty="0" err="1">
                <a:ea typeface="MS PGothic" pitchFamily="34" charset="-128"/>
              </a:rPr>
              <a:t>Mazevet</a:t>
            </a:r>
            <a:r>
              <a:rPr lang="en-US" altLang="ja-JP" sz="1764" i="1" dirty="0">
                <a:ea typeface="MS PGothic" pitchFamily="34" charset="-128"/>
              </a:rPr>
              <a:t> &amp; </a:t>
            </a:r>
            <a:r>
              <a:rPr lang="en-US" altLang="ja-JP" sz="1764" i="1" dirty="0" err="1">
                <a:ea typeface="MS PGothic" pitchFamily="34" charset="-128"/>
              </a:rPr>
              <a:t>Abdallah</a:t>
            </a:r>
            <a:r>
              <a:rPr lang="ru-RU" altLang="ja-JP" sz="1764" i="1" dirty="0"/>
              <a:t>) </a:t>
            </a:r>
            <a:r>
              <a:rPr lang="en-US" altLang="ja-JP" sz="1764" dirty="0">
                <a:ea typeface="MS PGothic" pitchFamily="34" charset="-128"/>
              </a:rPr>
              <a:t>:</a:t>
            </a:r>
          </a:p>
          <a:p>
            <a:r>
              <a:rPr lang="en-US" altLang="ja-JP" sz="1764" i="1" dirty="0">
                <a:ea typeface="MS PGothic" pitchFamily="34" charset="-128"/>
              </a:rPr>
              <a:t>The key principle </a:t>
            </a:r>
            <a:r>
              <a:rPr lang="en-US" altLang="ja-JP" sz="1764" dirty="0">
                <a:ea typeface="MS PGothic" pitchFamily="34" charset="-128"/>
              </a:rPr>
              <a:t>: </a:t>
            </a:r>
          </a:p>
          <a:p>
            <a:pPr algn="just"/>
            <a:r>
              <a:rPr lang="en-US" altLang="ja-JP" sz="1764" dirty="0">
                <a:ea typeface="MS PGothic" pitchFamily="34" charset="-128"/>
              </a:rPr>
              <a:t>           -  </a:t>
            </a:r>
            <a:r>
              <a:rPr lang="en-US" altLang="ja-JP" sz="1764" dirty="0">
                <a:solidFill>
                  <a:srgbClr val="C00000"/>
                </a:solidFill>
                <a:ea typeface="MS PGothic" pitchFamily="34" charset="-128"/>
              </a:rPr>
              <a:t>The most strong transitions calculated in details</a:t>
            </a:r>
          </a:p>
          <a:p>
            <a:pPr algn="just"/>
            <a:r>
              <a:rPr lang="en-US" altLang="ja-JP" sz="1764" dirty="0">
                <a:solidFill>
                  <a:srgbClr val="C00000"/>
                </a:solidFill>
                <a:ea typeface="MS PGothic" pitchFamily="34" charset="-128"/>
              </a:rPr>
              <a:t>                               ( Detailed level accounting -  DLA approach)</a:t>
            </a:r>
          </a:p>
          <a:p>
            <a:pPr algn="just"/>
            <a:r>
              <a:rPr lang="en-US" altLang="ja-JP" sz="1764" dirty="0">
                <a:ea typeface="MS PGothic" pitchFamily="34" charset="-128"/>
              </a:rPr>
              <a:t>           -  </a:t>
            </a:r>
            <a:r>
              <a:rPr lang="en-US" altLang="ja-JP" sz="1764" dirty="0">
                <a:solidFill>
                  <a:srgbClr val="7030A0"/>
                </a:solidFill>
                <a:ea typeface="MS PGothic" pitchFamily="34" charset="-128"/>
              </a:rPr>
              <a:t>The remain lines as  a massive of unresolved</a:t>
            </a:r>
          </a:p>
          <a:p>
            <a:pPr algn="just"/>
            <a:r>
              <a:rPr lang="en-US" altLang="ja-JP" sz="1764" dirty="0">
                <a:solidFill>
                  <a:srgbClr val="7030A0"/>
                </a:solidFill>
                <a:ea typeface="MS PGothic" pitchFamily="34" charset="-128"/>
              </a:rPr>
              <a:t>                               ( Unresolved transition array - UTA approach )</a:t>
            </a:r>
          </a:p>
          <a:p>
            <a:pPr>
              <a:spcBef>
                <a:spcPts val="331"/>
              </a:spcBef>
              <a:spcAft>
                <a:spcPts val="331"/>
              </a:spcAft>
              <a:buFontTx/>
              <a:buChar char="-"/>
            </a:pPr>
            <a:r>
              <a:rPr lang="en-US" sz="1764" dirty="0"/>
              <a:t> Configurations of the type K</a:t>
            </a:r>
            <a:r>
              <a:rPr lang="en-US" sz="1764" baseline="30000" dirty="0"/>
              <a:t>-1</a:t>
            </a:r>
            <a:r>
              <a:rPr lang="en-US" sz="1764" dirty="0"/>
              <a:t>LM</a:t>
            </a:r>
            <a:r>
              <a:rPr lang="en-US" sz="1764" baseline="30000" dirty="0"/>
              <a:t>+1</a:t>
            </a:r>
            <a:r>
              <a:rPr lang="en-US" sz="1764" dirty="0"/>
              <a:t>, KL</a:t>
            </a:r>
            <a:r>
              <a:rPr lang="en-US" sz="1764" baseline="30000" dirty="0"/>
              <a:t>-1</a:t>
            </a:r>
            <a:r>
              <a:rPr lang="en-US" sz="1764" dirty="0"/>
              <a:t>M</a:t>
            </a:r>
            <a:r>
              <a:rPr lang="en-US" sz="1764" baseline="30000" dirty="0"/>
              <a:t>+1</a:t>
            </a:r>
            <a:r>
              <a:rPr lang="en-US" sz="1764" dirty="0"/>
              <a:t>, K</a:t>
            </a:r>
            <a:r>
              <a:rPr lang="en-US" sz="1764" baseline="30000" dirty="0"/>
              <a:t>-2</a:t>
            </a:r>
            <a:r>
              <a:rPr lang="en-US" sz="1764" dirty="0"/>
              <a:t>LM</a:t>
            </a:r>
            <a:r>
              <a:rPr lang="en-US" sz="1764" baseline="30000" dirty="0"/>
              <a:t>+2</a:t>
            </a:r>
            <a:r>
              <a:rPr lang="en-US" sz="1764" dirty="0"/>
              <a:t>, K</a:t>
            </a:r>
            <a:r>
              <a:rPr lang="en-US" sz="1764" baseline="30000" dirty="0"/>
              <a:t>-1</a:t>
            </a:r>
            <a:r>
              <a:rPr lang="en-US" sz="1764" dirty="0"/>
              <a:t>L</a:t>
            </a:r>
            <a:r>
              <a:rPr lang="en-US" sz="1764" baseline="30000" dirty="0"/>
              <a:t>-1</a:t>
            </a:r>
            <a:r>
              <a:rPr lang="en-US" sz="1764" dirty="0"/>
              <a:t>M</a:t>
            </a:r>
            <a:r>
              <a:rPr lang="en-US" sz="1764" baseline="30000" dirty="0"/>
              <a:t>+2</a:t>
            </a:r>
            <a:r>
              <a:rPr lang="en-US" sz="1764" dirty="0"/>
              <a:t>, K</a:t>
            </a:r>
            <a:r>
              <a:rPr lang="en-US" sz="1764" baseline="30000" dirty="0"/>
              <a:t>-2</a:t>
            </a:r>
            <a:r>
              <a:rPr lang="en-US" sz="1764" dirty="0"/>
              <a:t>L</a:t>
            </a:r>
            <a:r>
              <a:rPr lang="en-US" sz="1764" baseline="30000" dirty="0"/>
              <a:t>-1</a:t>
            </a:r>
            <a:r>
              <a:rPr lang="en-US" sz="1764" dirty="0"/>
              <a:t>M</a:t>
            </a:r>
            <a:r>
              <a:rPr lang="en-US" sz="1764" baseline="30000" dirty="0"/>
              <a:t>+3</a:t>
            </a:r>
            <a:r>
              <a:rPr lang="en-US" sz="1764" dirty="0"/>
              <a:t>, K</a:t>
            </a:r>
            <a:r>
              <a:rPr lang="en-US" sz="1764" baseline="30000" dirty="0"/>
              <a:t>-1</a:t>
            </a:r>
            <a:r>
              <a:rPr lang="en-US" sz="1764" dirty="0"/>
              <a:t>L</a:t>
            </a:r>
            <a:r>
              <a:rPr lang="en-US" sz="1764" baseline="30000" dirty="0"/>
              <a:t>-2</a:t>
            </a:r>
            <a:r>
              <a:rPr lang="en-US" sz="1764" dirty="0"/>
              <a:t>M</a:t>
            </a:r>
            <a:r>
              <a:rPr lang="en-US" sz="1764" baseline="30000" dirty="0"/>
              <a:t>+3</a:t>
            </a:r>
            <a:r>
              <a:rPr lang="en-US" sz="1764" dirty="0"/>
              <a:t>, </a:t>
            </a:r>
          </a:p>
          <a:p>
            <a:pPr>
              <a:spcBef>
                <a:spcPts val="331"/>
              </a:spcBef>
              <a:spcAft>
                <a:spcPts val="331"/>
              </a:spcAft>
            </a:pPr>
            <a:r>
              <a:rPr lang="en-US" sz="1764" dirty="0"/>
              <a:t>the n = 1 sub- shell, L represents the n = 2 sub-shells, M represents the n = 3 sub-shells, and the notation K</a:t>
            </a:r>
            <a:r>
              <a:rPr lang="en-US" sz="1764" baseline="30000" dirty="0"/>
              <a:t>-2</a:t>
            </a:r>
            <a:r>
              <a:rPr lang="en-US" sz="1764" dirty="0"/>
              <a:t> signifies a 1s</a:t>
            </a:r>
            <a:r>
              <a:rPr lang="en-US" sz="1764" baseline="30000" dirty="0"/>
              <a:t>0</a:t>
            </a:r>
            <a:r>
              <a:rPr lang="en-US" sz="1764" dirty="0"/>
              <a:t> sub-sheK</a:t>
            </a:r>
            <a:r>
              <a:rPr lang="en-US" sz="1764" baseline="30000" dirty="0"/>
              <a:t>-2</a:t>
            </a:r>
            <a:r>
              <a:rPr lang="en-US" sz="1764" dirty="0"/>
              <a:t>L</a:t>
            </a:r>
            <a:r>
              <a:rPr lang="en-US" sz="1764" baseline="30000" dirty="0"/>
              <a:t>-2</a:t>
            </a:r>
            <a:r>
              <a:rPr lang="en-US" sz="1764" dirty="0"/>
              <a:t>M</a:t>
            </a:r>
            <a:r>
              <a:rPr lang="en-US" sz="1764" baseline="30000" dirty="0"/>
              <a:t>+4</a:t>
            </a:r>
            <a:r>
              <a:rPr lang="en-US" sz="1764" dirty="0"/>
              <a:t>, K</a:t>
            </a:r>
            <a:r>
              <a:rPr lang="en-US" sz="1764" baseline="30000" dirty="0"/>
              <a:t>-1</a:t>
            </a:r>
            <a:r>
              <a:rPr lang="en-US" sz="1764" dirty="0"/>
              <a:t>L</a:t>
            </a:r>
            <a:r>
              <a:rPr lang="en-US" sz="1764" baseline="30000" dirty="0"/>
              <a:t>-3</a:t>
            </a:r>
            <a:r>
              <a:rPr lang="en-US" sz="1764" dirty="0"/>
              <a:t>M</a:t>
            </a:r>
            <a:r>
              <a:rPr lang="en-US" sz="1764" baseline="30000" dirty="0"/>
              <a:t>+4</a:t>
            </a:r>
            <a:r>
              <a:rPr lang="en-US" sz="1764" dirty="0"/>
              <a:t>, K</a:t>
            </a:r>
            <a:r>
              <a:rPr lang="en-US" sz="1764" baseline="30000" dirty="0"/>
              <a:t>-2</a:t>
            </a:r>
            <a:r>
              <a:rPr lang="en-US" sz="1764" dirty="0"/>
              <a:t>L</a:t>
            </a:r>
            <a:r>
              <a:rPr lang="en-US" sz="1764" baseline="30000" dirty="0"/>
              <a:t>-3</a:t>
            </a:r>
            <a:r>
              <a:rPr lang="en-US" sz="1764" dirty="0"/>
              <a:t>M</a:t>
            </a:r>
            <a:r>
              <a:rPr lang="en-US" sz="1764" baseline="30000" dirty="0"/>
              <a:t>+5</a:t>
            </a:r>
            <a:r>
              <a:rPr lang="en-US" sz="1764" dirty="0"/>
              <a:t>, and K</a:t>
            </a:r>
            <a:r>
              <a:rPr lang="en-US" sz="1764" baseline="30000" dirty="0"/>
              <a:t>-1</a:t>
            </a:r>
            <a:r>
              <a:rPr lang="en-US" sz="1764" dirty="0"/>
              <a:t>L</a:t>
            </a:r>
            <a:r>
              <a:rPr lang="en-US" sz="1764" baseline="30000" dirty="0"/>
              <a:t>-4</a:t>
            </a:r>
            <a:r>
              <a:rPr lang="en-US" sz="1764" dirty="0"/>
              <a:t>M</a:t>
            </a:r>
            <a:r>
              <a:rPr lang="en-US" sz="1764" baseline="30000" dirty="0"/>
              <a:t>+5 </a:t>
            </a:r>
            <a:r>
              <a:rPr lang="en-US" sz="1764" dirty="0"/>
              <a:t>were included. In this notation K represents ll. </a:t>
            </a:r>
            <a:r>
              <a:rPr lang="en-US" sz="1764" dirty="0" err="1"/>
              <a:t>Rydberg</a:t>
            </a:r>
            <a:r>
              <a:rPr lang="en-US" sz="1764" dirty="0"/>
              <a:t> configurations up to n=7 were also included. This procedure resulted in </a:t>
            </a:r>
            <a:r>
              <a:rPr lang="en-US" sz="1764" dirty="0">
                <a:solidFill>
                  <a:srgbClr val="0000FF"/>
                </a:solidFill>
              </a:rPr>
              <a:t>over 21 000 atomic configurations </a:t>
            </a:r>
            <a:r>
              <a:rPr lang="en-US" sz="1764" dirty="0"/>
              <a:t>(for all ion stages of Al) that were included in atomic kinetics calculations. </a:t>
            </a:r>
            <a:endParaRPr lang="ru-RU" altLang="ja-JP" sz="1764" dirty="0">
              <a:solidFill>
                <a:srgbClr val="7030A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0" y="4441697"/>
            <a:ext cx="10077980" cy="3108917"/>
            <a:chOff x="0" y="3933825"/>
            <a:chExt cx="9144000" cy="2820798"/>
          </a:xfrm>
        </p:grpSpPr>
        <p:sp>
          <p:nvSpPr>
            <p:cNvPr id="15367" name="TextBox 7"/>
            <p:cNvSpPr txBox="1">
              <a:spLocks noChangeArrowheads="1"/>
            </p:cNvSpPr>
            <p:nvPr/>
          </p:nvSpPr>
          <p:spPr bwMode="auto">
            <a:xfrm>
              <a:off x="0" y="5106988"/>
              <a:ext cx="9144000" cy="57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ja-JP" sz="1764">
                  <a:ea typeface="MS PGothic" pitchFamily="34" charset="-128"/>
                </a:rPr>
                <a:t> -   Energy of levels, oscillator strengths, cross-sections  - calculated by CATS</a:t>
              </a:r>
            </a:p>
            <a:p>
              <a:pPr algn="just"/>
              <a:r>
                <a:rPr lang="en-US" altLang="ja-JP" sz="1764">
                  <a:ea typeface="MS PGothic" pitchFamily="34" charset="-128"/>
                </a:rPr>
                <a:t>     program developed  as  an improvement of R. Cowan code  </a:t>
              </a:r>
              <a:endParaRPr lang="ru-RU" altLang="ja-JP" sz="1764"/>
            </a:p>
          </p:txBody>
        </p:sp>
        <p:sp>
          <p:nvSpPr>
            <p:cNvPr id="15368" name="TextBox 8"/>
            <p:cNvSpPr txBox="1">
              <a:spLocks noChangeArrowheads="1"/>
            </p:cNvSpPr>
            <p:nvPr/>
          </p:nvSpPr>
          <p:spPr bwMode="auto">
            <a:xfrm>
              <a:off x="77788" y="5754688"/>
              <a:ext cx="9066212" cy="33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ja-JP" sz="1764" dirty="0">
                  <a:solidFill>
                    <a:srgbClr val="7030A0"/>
                  </a:solidFill>
                  <a:ea typeface="MS PGothic" pitchFamily="34" charset="-128"/>
                </a:rPr>
                <a:t>-   Collision ionizations</a:t>
              </a:r>
              <a:r>
                <a:rPr lang="ru-RU" altLang="ja-JP" sz="1764" dirty="0">
                  <a:solidFill>
                    <a:srgbClr val="7030A0"/>
                  </a:solidFill>
                </a:rPr>
                <a:t>, </a:t>
              </a:r>
              <a:r>
                <a:rPr lang="en-US" altLang="ja-JP" sz="1764" dirty="0">
                  <a:solidFill>
                    <a:srgbClr val="7030A0"/>
                  </a:solidFill>
                  <a:ea typeface="MS PGothic" pitchFamily="34" charset="-128"/>
                </a:rPr>
                <a:t>photo ionization</a:t>
              </a:r>
              <a:r>
                <a:rPr lang="ru-RU" altLang="ja-JP" sz="1764" dirty="0">
                  <a:solidFill>
                    <a:srgbClr val="7030A0"/>
                  </a:solidFill>
                </a:rPr>
                <a:t>, </a:t>
              </a:r>
              <a:r>
                <a:rPr lang="en-US" altLang="ja-JP" sz="1764" dirty="0">
                  <a:solidFill>
                    <a:srgbClr val="7030A0"/>
                  </a:solidFill>
                  <a:ea typeface="MS PGothic" pitchFamily="34" charset="-128"/>
                </a:rPr>
                <a:t>auto ionization</a:t>
              </a:r>
              <a:r>
                <a:rPr lang="ru-RU" altLang="ja-JP" sz="1764" dirty="0">
                  <a:solidFill>
                    <a:srgbClr val="7030A0"/>
                  </a:solidFill>
                </a:rPr>
                <a:t> – </a:t>
              </a:r>
              <a:r>
                <a:rPr lang="en-US" altLang="ja-JP" sz="1764" dirty="0">
                  <a:solidFill>
                    <a:srgbClr val="7030A0"/>
                  </a:solidFill>
                  <a:ea typeface="MS PGothic" pitchFamily="34" charset="-128"/>
                </a:rPr>
                <a:t>calculated by </a:t>
              </a:r>
              <a:r>
                <a:rPr lang="ru-RU" altLang="ja-JP" sz="1764" dirty="0">
                  <a:solidFill>
                    <a:srgbClr val="7030A0"/>
                  </a:solidFill>
                </a:rPr>
                <a:t> </a:t>
              </a:r>
              <a:r>
                <a:rPr lang="en-US" altLang="ja-JP" sz="1764" dirty="0">
                  <a:solidFill>
                    <a:srgbClr val="7030A0"/>
                  </a:solidFill>
                  <a:ea typeface="MS PGothic" pitchFamily="34" charset="-128"/>
                </a:rPr>
                <a:t>GIPPER  code</a:t>
              </a:r>
              <a:endParaRPr lang="ru-RU" altLang="ja-JP" sz="1764" dirty="0">
                <a:solidFill>
                  <a:srgbClr val="7030A0"/>
                </a:solidFill>
              </a:endParaRPr>
            </a:p>
          </p:txBody>
        </p:sp>
        <p:sp>
          <p:nvSpPr>
            <p:cNvPr id="15369" name="TextBox 9"/>
            <p:cNvSpPr txBox="1">
              <a:spLocks noChangeArrowheads="1"/>
            </p:cNvSpPr>
            <p:nvPr/>
          </p:nvSpPr>
          <p:spPr bwMode="auto">
            <a:xfrm>
              <a:off x="50800" y="6115050"/>
              <a:ext cx="9093200" cy="33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ja-JP" sz="1764">
                  <a:solidFill>
                    <a:srgbClr val="FF0000"/>
                  </a:solidFill>
                  <a:ea typeface="MS PGothic" pitchFamily="34" charset="-128"/>
                </a:rPr>
                <a:t>-   Time dependent radiative collision kinetics </a:t>
              </a:r>
              <a:r>
                <a:rPr lang="ru-RU" altLang="ja-JP" sz="1764">
                  <a:solidFill>
                    <a:srgbClr val="FF0000"/>
                  </a:solidFill>
                </a:rPr>
                <a:t> – </a:t>
              </a:r>
              <a:r>
                <a:rPr lang="en-US" altLang="ja-JP" sz="1764">
                  <a:solidFill>
                    <a:srgbClr val="FF0000"/>
                  </a:solidFill>
                  <a:ea typeface="MS PGothic" pitchFamily="34" charset="-128"/>
                </a:rPr>
                <a:t>calculated by code </a:t>
              </a:r>
              <a:r>
                <a:rPr lang="ru-RU" altLang="ja-JP" sz="1764">
                  <a:solidFill>
                    <a:srgbClr val="FF0000"/>
                  </a:solidFill>
                </a:rPr>
                <a:t> </a:t>
              </a:r>
              <a:r>
                <a:rPr lang="en-US" altLang="ja-JP" sz="1764">
                  <a:solidFill>
                    <a:srgbClr val="FF0000"/>
                  </a:solidFill>
                  <a:ea typeface="MS PGothic" pitchFamily="34" charset="-128"/>
                </a:rPr>
                <a:t>ATOMIC</a:t>
              </a:r>
              <a:endParaRPr lang="ru-RU" altLang="ja-JP" sz="1764">
                <a:solidFill>
                  <a:srgbClr val="FF0000"/>
                </a:solidFill>
              </a:endParaRPr>
            </a:p>
          </p:txBody>
        </p:sp>
        <p:sp>
          <p:nvSpPr>
            <p:cNvPr id="15370" name="TextBox 11"/>
            <p:cNvSpPr txBox="1">
              <a:spLocks noChangeArrowheads="1"/>
            </p:cNvSpPr>
            <p:nvPr/>
          </p:nvSpPr>
          <p:spPr bwMode="auto">
            <a:xfrm>
              <a:off x="0" y="3933825"/>
              <a:ext cx="2941638" cy="33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ja-JP" sz="1764" u="sng">
                  <a:solidFill>
                    <a:srgbClr val="FF0000"/>
                  </a:solidFill>
                  <a:ea typeface="MS PGothic" pitchFamily="34" charset="-128"/>
                </a:rPr>
                <a:t>Other features:</a:t>
              </a:r>
              <a:endParaRPr lang="ru-RU" altLang="ja-JP" sz="1764" u="sng">
                <a:solidFill>
                  <a:srgbClr val="FF0000"/>
                </a:solidFill>
              </a:endParaRPr>
            </a:p>
          </p:txBody>
        </p:sp>
        <p:sp>
          <p:nvSpPr>
            <p:cNvPr id="15371" name="Text Box 8"/>
            <p:cNvSpPr txBox="1">
              <a:spLocks noChangeArrowheads="1"/>
            </p:cNvSpPr>
            <p:nvPr/>
          </p:nvSpPr>
          <p:spPr bwMode="auto">
            <a:xfrm>
              <a:off x="4946149" y="6475413"/>
              <a:ext cx="4094663" cy="27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J. </a:t>
              </a:r>
              <a:r>
                <a:rPr lang="en-US" altLang="ja-JP" sz="1400" b="1" dirty="0" err="1">
                  <a:ea typeface="MS PGothic" pitchFamily="34" charset="-128"/>
                </a:rPr>
                <a:t>Colgan</a:t>
              </a:r>
              <a:r>
                <a:rPr lang="en-US" altLang="ja-JP" sz="1400" b="1" dirty="0">
                  <a:ea typeface="MS PGothic" pitchFamily="34" charset="-128"/>
                </a:rPr>
                <a:t> </a:t>
              </a:r>
              <a:r>
                <a:rPr lang="en-US" altLang="ja-JP" sz="1400" b="1" i="1" dirty="0">
                  <a:ea typeface="MS PGothic" pitchFamily="34" charset="-128"/>
                </a:rPr>
                <a:t>et al</a:t>
              </a:r>
              <a:r>
                <a:rPr lang="en-US" altLang="ja-JP" sz="1400" b="1" dirty="0">
                  <a:ea typeface="MS PGothic" pitchFamily="34" charset="-128"/>
                </a:rPr>
                <a:t>. Phys. Rev. </a:t>
              </a:r>
              <a:r>
                <a:rPr lang="en-US" altLang="ja-JP" sz="1400" b="1" dirty="0" err="1">
                  <a:ea typeface="MS PGothic" pitchFamily="34" charset="-128"/>
                </a:rPr>
                <a:t>Lett</a:t>
              </a:r>
              <a:r>
                <a:rPr lang="en-US" altLang="ja-JP" sz="1400" b="1" dirty="0">
                  <a:ea typeface="MS PGothic" pitchFamily="34" charset="-128"/>
                </a:rPr>
                <a:t>.  110, 125001 (2013)</a:t>
              </a:r>
              <a:r>
                <a:rPr lang="ru-RU" altLang="ja-JP" sz="1400" b="1" dirty="0"/>
                <a:t> </a:t>
              </a:r>
              <a:endParaRPr lang="ru-RU" sz="1400" b="1" dirty="0"/>
            </a:p>
          </p:txBody>
        </p:sp>
        <p:sp>
          <p:nvSpPr>
            <p:cNvPr id="15372" name="TextBox 15"/>
            <p:cNvSpPr txBox="1">
              <a:spLocks noChangeArrowheads="1"/>
            </p:cNvSpPr>
            <p:nvPr/>
          </p:nvSpPr>
          <p:spPr bwMode="auto">
            <a:xfrm>
              <a:off x="53975" y="4314825"/>
              <a:ext cx="9036050" cy="82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64" dirty="0"/>
                <a:t>Calculations include all relevant atomic processes, that is, photoionization, collisional ionization, </a:t>
              </a:r>
              <a:r>
                <a:rPr lang="en-US" sz="1764" dirty="0" err="1"/>
                <a:t>autoionization</a:t>
              </a:r>
              <a:r>
                <a:rPr lang="en-US" sz="1764" dirty="0"/>
                <a:t>, collisional and radiative excitation and de-excitation, and all recombination processes.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7766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0"/>
            <a:ext cx="10079038" cy="92396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100785" tIns="50393" rIns="100785" bIns="50393" anchor="ctr"/>
          <a:lstStyle/>
          <a:p>
            <a:pPr eaLnBrk="0" hangingPunct="0">
              <a:defRPr/>
            </a:pPr>
            <a:r>
              <a:rPr lang="en-US" sz="2600" b="1" dirty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NLTE ATOMIC spectra simulations</a:t>
            </a:r>
          </a:p>
        </p:txBody>
      </p:sp>
      <p:pic>
        <p:nvPicPr>
          <p:cNvPr id="227331" name="Picture 3" descr="Fig2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97732" y="1240698"/>
            <a:ext cx="3651901" cy="29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197732" y="5526262"/>
            <a:ext cx="2575983" cy="93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/>
              <a:t>bulk T</a:t>
            </a:r>
            <a:r>
              <a:rPr lang="en-US" b="1" baseline="-25000"/>
              <a:t>e</a:t>
            </a:r>
            <a:r>
              <a:rPr lang="en-US" b="1"/>
              <a:t> = 55 eV</a:t>
            </a:r>
          </a:p>
          <a:p>
            <a:r>
              <a:rPr lang="en-US" b="1"/>
              <a:t>N</a:t>
            </a:r>
            <a:r>
              <a:rPr lang="en-US" b="1" baseline="-25000"/>
              <a:t>e</a:t>
            </a:r>
            <a:r>
              <a:rPr lang="en-US" b="1"/>
              <a:t> = </a:t>
            </a:r>
            <a:r>
              <a:rPr lang="en-US" altLang="ja-JP" b="1">
                <a:ea typeface="MS PGothic" pitchFamily="34" charset="-128"/>
              </a:rPr>
              <a:t>3x10</a:t>
            </a:r>
            <a:r>
              <a:rPr lang="en-US" altLang="ja-JP" b="1" baseline="30000">
                <a:ea typeface="MS PGothic" pitchFamily="34" charset="-128"/>
              </a:rPr>
              <a:t>23</a:t>
            </a:r>
            <a:r>
              <a:rPr lang="en-US" altLang="ja-JP" b="1">
                <a:ea typeface="MS PGothic" pitchFamily="34" charset="-128"/>
              </a:rPr>
              <a:t> cm</a:t>
            </a:r>
            <a:r>
              <a:rPr lang="en-US" altLang="ja-JP" b="1" baseline="30000">
                <a:ea typeface="MS PGothic" pitchFamily="34" charset="-128"/>
              </a:rPr>
              <a:t>-3</a:t>
            </a:r>
            <a:r>
              <a:rPr lang="ru-RU" altLang="ja-JP" b="1"/>
              <a:t> </a:t>
            </a:r>
            <a:endParaRPr lang="en-US" altLang="ja-JP" b="1">
              <a:ea typeface="MS PGothic" pitchFamily="34" charset="-128"/>
            </a:endParaRPr>
          </a:p>
          <a:p>
            <a:r>
              <a:rPr lang="en-US" altLang="ja-JP" b="1">
                <a:solidFill>
                  <a:srgbClr val="CC0000"/>
                </a:solidFill>
                <a:ea typeface="MS PGothic" pitchFamily="34" charset="-128"/>
              </a:rPr>
              <a:t>5% of 5 keV</a:t>
            </a:r>
            <a:r>
              <a:rPr lang="ru-RU" altLang="ja-JP" b="1">
                <a:solidFill>
                  <a:srgbClr val="CC0000"/>
                </a:solidFill>
              </a:rPr>
              <a:t> </a:t>
            </a:r>
            <a:r>
              <a:rPr lang="en-US" altLang="ja-JP" b="1">
                <a:solidFill>
                  <a:srgbClr val="CC0000"/>
                </a:solidFill>
                <a:ea typeface="MS PGothic" pitchFamily="34" charset="-128"/>
              </a:rPr>
              <a:t>electrons</a:t>
            </a:r>
            <a:endParaRPr lang="ru-RU" b="1">
              <a:solidFill>
                <a:srgbClr val="CC0000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577563" y="953709"/>
            <a:ext cx="5299614" cy="3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sz="1500" dirty="0"/>
              <a:t>// J. </a:t>
            </a:r>
            <a:r>
              <a:rPr lang="en-US" altLang="ja-JP" sz="1500" dirty="0" err="1">
                <a:ea typeface="MS PGothic" pitchFamily="34" charset="-128"/>
              </a:rPr>
              <a:t>Colgan</a:t>
            </a:r>
            <a:r>
              <a:rPr lang="en-US" altLang="ja-JP" sz="1500" dirty="0">
                <a:ea typeface="MS PGothic" pitchFamily="34" charset="-128"/>
              </a:rPr>
              <a:t> </a:t>
            </a:r>
            <a:r>
              <a:rPr lang="en-US" altLang="ja-JP" sz="1500" i="1" dirty="0">
                <a:ea typeface="MS PGothic" pitchFamily="34" charset="-128"/>
              </a:rPr>
              <a:t>et al</a:t>
            </a:r>
            <a:r>
              <a:rPr lang="en-US" altLang="ja-JP" sz="1500" dirty="0">
                <a:ea typeface="MS PGothic" pitchFamily="34" charset="-128"/>
              </a:rPr>
              <a:t>. </a:t>
            </a:r>
            <a:r>
              <a:rPr lang="en-US" altLang="ja-JP" sz="1500" i="1" dirty="0">
                <a:ea typeface="MS PGothic" pitchFamily="34" charset="-128"/>
              </a:rPr>
              <a:t>High Energy Density Physics</a:t>
            </a:r>
            <a:r>
              <a:rPr lang="en-US" altLang="ja-JP" sz="1500" dirty="0">
                <a:ea typeface="MS PGothic" pitchFamily="34" charset="-128"/>
              </a:rPr>
              <a:t> 7, 77 (2011)</a:t>
            </a:r>
            <a:r>
              <a:rPr lang="ru-RU" altLang="ja-JP" sz="1500" dirty="0"/>
              <a:t> </a:t>
            </a:r>
            <a:endParaRPr lang="ru-RU" sz="1500" dirty="0"/>
          </a:p>
        </p:txBody>
      </p:sp>
      <p:pic>
        <p:nvPicPr>
          <p:cNvPr id="57350" name="Picture 6" descr="spectra-calc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8342" y="1287944"/>
            <a:ext cx="5711455" cy="63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5" name="Picture 7" descr="spectra-calc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8342" y="1287944"/>
            <a:ext cx="5711455" cy="63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6" name="Picture 8" descr="spectra-calc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8342" y="1287944"/>
            <a:ext cx="5711455" cy="63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7" name="Picture 9" descr="spectra-calc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8342" y="1287944"/>
            <a:ext cx="5711455" cy="63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8" name="Picture 10" descr="spectra-calc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8342" y="1287944"/>
            <a:ext cx="5711455" cy="63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9" name="Picture 11" descr="spectra-calc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8342" y="1287944"/>
            <a:ext cx="5711455" cy="63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40" name="Text Box 12"/>
          <p:cNvSpPr txBox="1">
            <a:spLocks noChangeArrowheads="1"/>
          </p:cNvSpPr>
          <p:nvPr/>
        </p:nvSpPr>
        <p:spPr bwMode="auto">
          <a:xfrm>
            <a:off x="4421829" y="1410439"/>
            <a:ext cx="4140514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No X-ray radiation, No hot electrons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27341" name="Text Box 13"/>
          <p:cNvSpPr txBox="1">
            <a:spLocks noChangeArrowheads="1"/>
          </p:cNvSpPr>
          <p:nvPr/>
        </p:nvSpPr>
        <p:spPr bwMode="auto">
          <a:xfrm>
            <a:off x="4404331" y="2747382"/>
            <a:ext cx="3499312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5 </a:t>
            </a:r>
            <a:r>
              <a:rPr lang="en-US" b="1" dirty="0" err="1">
                <a:solidFill>
                  <a:srgbClr val="FF3300"/>
                </a:solidFill>
              </a:rPr>
              <a:t>keV</a:t>
            </a:r>
            <a:r>
              <a:rPr lang="en-US" b="1" dirty="0">
                <a:solidFill>
                  <a:srgbClr val="FF3300"/>
                </a:solidFill>
              </a:rPr>
              <a:t> electrons tail, No X-rays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4413079" y="4891040"/>
            <a:ext cx="2845287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Ultra intense keV X-rays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3975621" y="5526263"/>
            <a:ext cx="1573100" cy="43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sz="2200" b="1" dirty="0">
                <a:solidFill>
                  <a:srgbClr val="CC0066"/>
                </a:solidFill>
              </a:rPr>
              <a:t>Combined</a:t>
            </a:r>
            <a:endParaRPr lang="ru-RU" sz="2200" b="1" dirty="0">
              <a:solidFill>
                <a:srgbClr val="CC0066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flipH="1">
            <a:off x="0" y="1240697"/>
            <a:ext cx="4245095" cy="3730840"/>
            <a:chOff x="-16" y="1018"/>
            <a:chExt cx="3554" cy="2650"/>
          </a:xfrm>
        </p:grpSpPr>
        <p:pic>
          <p:nvPicPr>
            <p:cNvPr id="57361" name="Picture 17"/>
            <p:cNvPicPr>
              <a:picLocks noChangeAspect="1" noChangeArrowheads="1"/>
            </p:cNvPicPr>
            <p:nvPr/>
          </p:nvPicPr>
          <p:blipFill>
            <a:blip r:embed="rId9" cstate="print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0" y="2205"/>
              <a:ext cx="3538" cy="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2" name="Picture 18"/>
            <p:cNvPicPr>
              <a:picLocks noChangeAspect="1" noChangeArrowheads="1"/>
            </p:cNvPicPr>
            <p:nvPr/>
          </p:nvPicPr>
          <p:blipFill>
            <a:blip r:embed="rId10" cstate="print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-16" y="1018"/>
              <a:ext cx="3515" cy="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27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  <p:bldP spid="227340" grpId="0"/>
      <p:bldP spid="227341" grpId="0"/>
      <p:bldP spid="227342" grpId="0"/>
      <p:bldP spid="227342" grpId="1"/>
      <p:bldP spid="2273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0" y="0"/>
            <a:ext cx="10079038" cy="92396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100785" tIns="50393" rIns="100785" bIns="50393" anchor="ctr"/>
          <a:lstStyle/>
          <a:p>
            <a:pPr eaLnBrk="0" hangingPunct="0">
              <a:defRPr/>
            </a:pPr>
            <a:r>
              <a:rPr lang="en-US" sz="2600" b="1" dirty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...depending on X-ray source parameters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331624" y="1429689"/>
            <a:ext cx="2652927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 i="1" dirty="0"/>
              <a:t>Radiation temperature</a:t>
            </a:r>
            <a:endParaRPr lang="ru-RU" b="1" i="1" dirty="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467383" y="1427939"/>
            <a:ext cx="2229734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 i="1" dirty="0"/>
              <a:t>Source brightness</a:t>
            </a:r>
            <a:endParaRPr lang="ru-RU" b="1" i="1" dirty="0"/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335968" y="6299730"/>
            <a:ext cx="9335570" cy="77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/>
          <a:p>
            <a:r>
              <a:rPr lang="en-US" sz="2200" b="1" dirty="0">
                <a:solidFill>
                  <a:srgbClr val="CC0000"/>
                </a:solidFill>
              </a:rPr>
              <a:t>Confirms the source of </a:t>
            </a:r>
            <a:r>
              <a:rPr lang="en-US" sz="2200" b="1" i="1" dirty="0" err="1">
                <a:solidFill>
                  <a:srgbClr val="CC0000"/>
                </a:solidFill>
              </a:rPr>
              <a:t>I</a:t>
            </a:r>
            <a:r>
              <a:rPr lang="en-US" sz="2200" b="1" i="1" baseline="-25000" dirty="0" err="1">
                <a:solidFill>
                  <a:srgbClr val="CC0000"/>
                </a:solidFill>
              </a:rPr>
              <a:t>xray</a:t>
            </a:r>
            <a:r>
              <a:rPr lang="en-US" sz="2200" b="1" dirty="0">
                <a:solidFill>
                  <a:srgbClr val="CC0000"/>
                </a:solidFill>
              </a:rPr>
              <a:t> &gt; 1E18 W/cm</a:t>
            </a:r>
            <a:r>
              <a:rPr lang="en-US" sz="2200" b="1" baseline="30000" dirty="0">
                <a:solidFill>
                  <a:srgbClr val="CC0000"/>
                </a:solidFill>
              </a:rPr>
              <a:t>2</a:t>
            </a:r>
            <a:r>
              <a:rPr lang="en-US" sz="2200" b="1" dirty="0">
                <a:solidFill>
                  <a:srgbClr val="CC0000"/>
                </a:solidFill>
              </a:rPr>
              <a:t> intensity </a:t>
            </a:r>
          </a:p>
          <a:p>
            <a:r>
              <a:rPr lang="en-US" sz="2200" b="1" dirty="0">
                <a:solidFill>
                  <a:srgbClr val="CC0000"/>
                </a:solidFill>
              </a:rPr>
              <a:t>						</a:t>
            </a:r>
            <a:r>
              <a:rPr lang="en-US" sz="2200" b="1" dirty="0" smtClean="0">
                <a:solidFill>
                  <a:srgbClr val="CC0000"/>
                </a:solidFill>
              </a:rPr>
              <a:t>							and </a:t>
            </a:r>
            <a:r>
              <a:rPr lang="en-US" sz="2200" b="1" i="1" dirty="0" err="1">
                <a:solidFill>
                  <a:srgbClr val="CC0000"/>
                </a:solidFill>
              </a:rPr>
              <a:t>T</a:t>
            </a:r>
            <a:r>
              <a:rPr lang="en-US" sz="2200" b="1" i="1" baseline="-25000" dirty="0" err="1">
                <a:solidFill>
                  <a:srgbClr val="CC0000"/>
                </a:solidFill>
              </a:rPr>
              <a:t>rad</a:t>
            </a:r>
            <a:r>
              <a:rPr lang="en-US" sz="2200" b="1" dirty="0">
                <a:solidFill>
                  <a:srgbClr val="CC0000"/>
                </a:solidFill>
              </a:rPr>
              <a:t> ~ 3 </a:t>
            </a:r>
            <a:r>
              <a:rPr lang="en-US" sz="2200" b="1" dirty="0" err="1">
                <a:solidFill>
                  <a:srgbClr val="CC0000"/>
                </a:solidFill>
              </a:rPr>
              <a:t>kev</a:t>
            </a:r>
            <a:r>
              <a:rPr lang="en-US" sz="2200" b="1" dirty="0">
                <a:solidFill>
                  <a:srgbClr val="CC0000"/>
                </a:solidFill>
              </a:rPr>
              <a:t> existing</a:t>
            </a:r>
            <a:endParaRPr lang="ru-RU" sz="2200" b="1" dirty="0">
              <a:solidFill>
                <a:srgbClr val="CC0000"/>
              </a:solidFill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4670305" y="1844421"/>
            <a:ext cx="5391235" cy="391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/>
          <p:cNvPicPr>
            <a:picLocks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0" y="1846172"/>
            <a:ext cx="5144509" cy="390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006155" y="5788751"/>
            <a:ext cx="3194294" cy="3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sz="1500" b="1" dirty="0"/>
              <a:t>Varying </a:t>
            </a:r>
            <a:r>
              <a:rPr lang="en-US" sz="1500" b="1" dirty="0" err="1">
                <a:solidFill>
                  <a:srgbClr val="CC0000"/>
                </a:solidFill>
              </a:rPr>
              <a:t>Trad</a:t>
            </a:r>
            <a:r>
              <a:rPr lang="en-US" sz="1500" b="1" dirty="0"/>
              <a:t> in </a:t>
            </a:r>
            <a:r>
              <a:rPr lang="en-US" sz="1500" b="1" dirty="0">
                <a:solidFill>
                  <a:srgbClr val="CC0000"/>
                </a:solidFill>
              </a:rPr>
              <a:t>0.5 – 5 </a:t>
            </a:r>
            <a:r>
              <a:rPr lang="en-US" sz="1500" b="1" dirty="0" err="1">
                <a:solidFill>
                  <a:srgbClr val="CC0000"/>
                </a:solidFill>
              </a:rPr>
              <a:t>keV</a:t>
            </a:r>
            <a:r>
              <a:rPr lang="en-US" sz="1500" b="1" dirty="0"/>
              <a:t> range</a:t>
            </a:r>
            <a:endParaRPr lang="ru-RU" sz="1500" b="1" dirty="0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688708" y="5788751"/>
            <a:ext cx="3775157" cy="3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sz="1500" b="1" dirty="0"/>
              <a:t>Testing </a:t>
            </a:r>
            <a:r>
              <a:rPr lang="en-US" sz="1500" b="1" dirty="0">
                <a:solidFill>
                  <a:srgbClr val="CC0000"/>
                </a:solidFill>
              </a:rPr>
              <a:t>Dilution factor</a:t>
            </a:r>
            <a:r>
              <a:rPr lang="en-US" sz="1500" b="1" dirty="0"/>
              <a:t> in </a:t>
            </a:r>
            <a:r>
              <a:rPr lang="en-US" sz="1500" b="1" dirty="0">
                <a:solidFill>
                  <a:srgbClr val="CC0000"/>
                </a:solidFill>
              </a:rPr>
              <a:t>0.01 – 1</a:t>
            </a:r>
            <a:r>
              <a:rPr lang="en-US" sz="1500" b="1" dirty="0"/>
              <a:t> range</a:t>
            </a:r>
            <a:endParaRPr lang="ru-RU" sz="1500" b="1" dirty="0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19960" y="6887705"/>
            <a:ext cx="5790581" cy="6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 i="1" dirty="0"/>
              <a:t>// J. </a:t>
            </a:r>
            <a:r>
              <a:rPr lang="en-US" b="1" i="1" dirty="0" err="1"/>
              <a:t>Colgan</a:t>
            </a:r>
            <a:r>
              <a:rPr lang="en-US" b="1" i="1" dirty="0"/>
              <a:t> et al. </a:t>
            </a:r>
            <a:r>
              <a:rPr lang="en-US" b="1" i="1" dirty="0" err="1"/>
              <a:t>Phys.Rev.Lett</a:t>
            </a:r>
            <a:r>
              <a:rPr lang="en-US" b="1" i="1" dirty="0"/>
              <a:t>. 110, 125001 (2013),</a:t>
            </a:r>
          </a:p>
          <a:p>
            <a:r>
              <a:rPr lang="en-US" b="1" i="1" dirty="0"/>
              <a:t>// S.A. </a:t>
            </a:r>
            <a:r>
              <a:rPr lang="en-US" b="1" i="1" dirty="0" err="1"/>
              <a:t>Pikuz</a:t>
            </a:r>
            <a:r>
              <a:rPr lang="en-US" b="1" i="1" dirty="0"/>
              <a:t> et al. HEDP 9, 560 (2013)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20"/>
          <p:cNvSpPr>
            <a:spLocks noChangeArrowheads="1"/>
          </p:cNvSpPr>
          <p:nvPr/>
        </p:nvSpPr>
        <p:spPr bwMode="auto">
          <a:xfrm>
            <a:off x="529" y="13089"/>
            <a:ext cx="9978251" cy="732978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646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35573" y="6102299"/>
            <a:ext cx="3537740" cy="1368586"/>
            <a:chOff x="244464" y="5949036"/>
            <a:chExt cx="3538297" cy="1368586"/>
          </a:xfrm>
        </p:grpSpPr>
        <p:sp>
          <p:nvSpPr>
            <p:cNvPr id="58" name="TextShape 55"/>
            <p:cNvSpPr txBox="1"/>
            <p:nvPr/>
          </p:nvSpPr>
          <p:spPr>
            <a:xfrm>
              <a:off x="758761" y="5949036"/>
              <a:ext cx="3024000" cy="93600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r>
                <a:rPr lang="ru-RU" sz="1400" dirty="0">
                  <a:latin typeface="Arial"/>
                </a:rPr>
                <a:t> </a:t>
              </a:r>
              <a:r>
                <a:rPr lang="ru-RU" sz="1400" dirty="0" smtClean="0">
                  <a:latin typeface="Arial"/>
                </a:rPr>
                <a:t> </a:t>
              </a:r>
              <a:r>
                <a:rPr lang="ru-RU" sz="1400" dirty="0">
                  <a:latin typeface="Arial"/>
                </a:rPr>
                <a:t>resonance transitions</a:t>
              </a:r>
              <a:endParaRPr dirty="0"/>
            </a:p>
            <a:p>
              <a:r>
                <a:rPr lang="ru-RU" sz="1400" dirty="0">
                  <a:latin typeface="Arial"/>
                </a:rPr>
                <a:t> </a:t>
              </a:r>
              <a:r>
                <a:rPr lang="ru-RU" sz="1400" dirty="0" smtClean="0">
                  <a:latin typeface="Arial"/>
                </a:rPr>
                <a:t> </a:t>
              </a:r>
              <a:r>
                <a:rPr lang="ru-RU" sz="1400" dirty="0">
                  <a:latin typeface="Arial"/>
                </a:rPr>
                <a:t>Rydberg resonance transitions</a:t>
              </a:r>
              <a:endParaRPr dirty="0"/>
            </a:p>
            <a:p>
              <a:r>
                <a:rPr lang="ru-RU" sz="1400" dirty="0">
                  <a:latin typeface="Arial"/>
                </a:rPr>
                <a:t> </a:t>
              </a:r>
              <a:r>
                <a:rPr lang="ru-RU" sz="1400" dirty="0" smtClean="0">
                  <a:latin typeface="Arial"/>
                </a:rPr>
                <a:t> </a:t>
              </a:r>
              <a:r>
                <a:rPr lang="ru-RU" sz="1400" dirty="0">
                  <a:latin typeface="Arial"/>
                </a:rPr>
                <a:t>satellites</a:t>
              </a:r>
              <a:endParaRPr dirty="0"/>
            </a:p>
            <a:p>
              <a:r>
                <a:rPr lang="ru-RU" sz="1400" dirty="0">
                  <a:latin typeface="Arial"/>
                </a:rPr>
                <a:t> </a:t>
              </a:r>
              <a:r>
                <a:rPr lang="ru-RU" sz="1400" dirty="0" smtClean="0">
                  <a:latin typeface="Arial"/>
                </a:rPr>
                <a:t> </a:t>
              </a:r>
              <a:r>
                <a:rPr lang="ru-RU" sz="1400" dirty="0">
                  <a:latin typeface="Arial"/>
                </a:rPr>
                <a:t>Rydberg satellites</a:t>
              </a:r>
              <a:endParaRPr dirty="0"/>
            </a:p>
          </p:txBody>
        </p:sp>
        <p:sp>
          <p:nvSpPr>
            <p:cNvPr id="59" name="TextShape 57"/>
            <p:cNvSpPr txBox="1"/>
            <p:nvPr/>
          </p:nvSpPr>
          <p:spPr>
            <a:xfrm>
              <a:off x="763953" y="6813622"/>
              <a:ext cx="2952000" cy="50400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r>
                <a:rPr lang="ru-RU" sz="1400" dirty="0">
                  <a:latin typeface="Arial"/>
                </a:rPr>
                <a:t> </a:t>
              </a:r>
              <a:r>
                <a:rPr lang="ru-RU" sz="1400" dirty="0" smtClean="0">
                  <a:latin typeface="Arial"/>
                </a:rPr>
                <a:t> </a:t>
              </a:r>
              <a:r>
                <a:rPr lang="ru-RU" sz="1400" dirty="0">
                  <a:latin typeface="Arial"/>
                </a:rPr>
                <a:t>hollow ion transitions</a:t>
              </a:r>
              <a:endParaRPr dirty="0"/>
            </a:p>
            <a:p>
              <a:r>
                <a:rPr lang="ru-RU" sz="1400" dirty="0">
                  <a:latin typeface="Arial"/>
                </a:rPr>
                <a:t> </a:t>
              </a:r>
              <a:r>
                <a:rPr lang="ru-RU" sz="1400" dirty="0" smtClean="0">
                  <a:latin typeface="Arial"/>
                </a:rPr>
                <a:t> </a:t>
              </a:r>
              <a:r>
                <a:rPr lang="ru-RU" sz="1400" dirty="0">
                  <a:latin typeface="Arial"/>
                </a:rPr>
                <a:t>Rydberg hollow ion transitions</a:t>
              </a:r>
              <a:endParaRPr dirty="0"/>
            </a:p>
          </p:txBody>
        </p:sp>
        <p:sp>
          <p:nvSpPr>
            <p:cNvPr id="63" name="Line 61"/>
            <p:cNvSpPr>
              <a:spLocks noChangeAspect="1"/>
            </p:cNvSpPr>
            <p:nvPr/>
          </p:nvSpPr>
          <p:spPr>
            <a:xfrm>
              <a:off x="274228" y="7188356"/>
              <a:ext cx="540000" cy="0"/>
            </a:xfrm>
            <a:prstGeom prst="line">
              <a:avLst/>
            </a:prstGeom>
            <a:ln w="36000">
              <a:solidFill>
                <a:srgbClr val="99FF66"/>
              </a:solidFill>
              <a:round/>
              <a:tailEnd type="none" w="med" len="med"/>
            </a:ln>
          </p:spPr>
        </p:sp>
        <p:sp>
          <p:nvSpPr>
            <p:cNvPr id="64" name="Line 62"/>
            <p:cNvSpPr>
              <a:spLocks noChangeAspect="1"/>
            </p:cNvSpPr>
            <p:nvPr/>
          </p:nvSpPr>
          <p:spPr>
            <a:xfrm>
              <a:off x="278433" y="6972354"/>
              <a:ext cx="540000" cy="0"/>
            </a:xfrm>
            <a:prstGeom prst="line">
              <a:avLst/>
            </a:prstGeom>
            <a:ln w="36000">
              <a:solidFill>
                <a:srgbClr val="9900FF"/>
              </a:solidFill>
              <a:round/>
              <a:tailEnd type="none" w="med" len="med"/>
            </a:ln>
          </p:spPr>
        </p:sp>
        <p:sp>
          <p:nvSpPr>
            <p:cNvPr id="118" name="Line 48"/>
            <p:cNvSpPr>
              <a:spLocks noChangeAspect="1"/>
            </p:cNvSpPr>
            <p:nvPr/>
          </p:nvSpPr>
          <p:spPr>
            <a:xfrm>
              <a:off x="272109" y="6759788"/>
              <a:ext cx="540000" cy="1"/>
            </a:xfrm>
            <a:prstGeom prst="line">
              <a:avLst/>
            </a:prstGeom>
            <a:ln w="36000">
              <a:solidFill>
                <a:srgbClr val="0066FF"/>
              </a:solidFill>
              <a:prstDash val="solid"/>
              <a:round/>
              <a:tailEnd type="none" w="med" len="med"/>
            </a:ln>
          </p:spPr>
        </p:sp>
        <p:sp>
          <p:nvSpPr>
            <p:cNvPr id="120" name="Line 19"/>
            <p:cNvSpPr>
              <a:spLocks/>
            </p:cNvSpPr>
            <p:nvPr/>
          </p:nvSpPr>
          <p:spPr>
            <a:xfrm flipV="1">
              <a:off x="244464" y="6104570"/>
              <a:ext cx="5400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none" w="med" len="med"/>
            </a:ln>
          </p:spPr>
        </p:sp>
        <p:sp>
          <p:nvSpPr>
            <p:cNvPr id="121" name="Line 23"/>
            <p:cNvSpPr>
              <a:spLocks noChangeAspect="1"/>
            </p:cNvSpPr>
            <p:nvPr/>
          </p:nvSpPr>
          <p:spPr>
            <a:xfrm>
              <a:off x="265445" y="6337726"/>
              <a:ext cx="54000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none" w="med" len="med"/>
            </a:ln>
          </p:spPr>
        </p:sp>
        <p:sp>
          <p:nvSpPr>
            <p:cNvPr id="122" name="Line 54"/>
            <p:cNvSpPr>
              <a:spLocks/>
            </p:cNvSpPr>
            <p:nvPr/>
          </p:nvSpPr>
          <p:spPr>
            <a:xfrm flipV="1">
              <a:off x="280665" y="6557378"/>
              <a:ext cx="540000" cy="0"/>
            </a:xfrm>
            <a:prstGeom prst="line">
              <a:avLst/>
            </a:prstGeom>
            <a:ln w="34925">
              <a:solidFill>
                <a:srgbClr val="FF0000"/>
              </a:solidFill>
              <a:prstDash val="solid"/>
              <a:round/>
              <a:tailEnd type="none" w="med" len="med"/>
            </a:ln>
          </p:spPr>
        </p:sp>
      </p:grpSp>
      <p:grpSp>
        <p:nvGrpSpPr>
          <p:cNvPr id="4" name="Group 1"/>
          <p:cNvGrpSpPr/>
          <p:nvPr/>
        </p:nvGrpSpPr>
        <p:grpSpPr>
          <a:xfrm>
            <a:off x="-21566" y="804825"/>
            <a:ext cx="5515648" cy="5899062"/>
            <a:chOff x="-21569" y="239333"/>
            <a:chExt cx="5516516" cy="5899062"/>
          </a:xfrm>
        </p:grpSpPr>
        <p:grpSp>
          <p:nvGrpSpPr>
            <p:cNvPr id="6" name="Group 108"/>
            <p:cNvGrpSpPr/>
            <p:nvPr/>
          </p:nvGrpSpPr>
          <p:grpSpPr>
            <a:xfrm>
              <a:off x="-21569" y="685080"/>
              <a:ext cx="1478689" cy="2391058"/>
              <a:chOff x="691742" y="685080"/>
              <a:chExt cx="1478689" cy="2391058"/>
            </a:xfrm>
          </p:grpSpPr>
          <p:sp>
            <p:nvSpPr>
              <p:cNvPr id="5" name="TextShape 2"/>
              <p:cNvSpPr txBox="1"/>
              <p:nvPr/>
            </p:nvSpPr>
            <p:spPr>
              <a:xfrm>
                <a:off x="691742" y="2729818"/>
                <a:ext cx="540000" cy="3463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>
                    <a:latin typeface="Arial"/>
                  </a:rPr>
                  <a:t>1s</a:t>
                </a:r>
                <a:endParaRPr sz="1600" i="1" dirty="0"/>
              </a:p>
            </p:txBody>
          </p:sp>
          <p:sp>
            <p:nvSpPr>
              <p:cNvPr id="12" name="TextShape 9"/>
              <p:cNvSpPr txBox="1"/>
              <p:nvPr/>
            </p:nvSpPr>
            <p:spPr>
              <a:xfrm>
                <a:off x="712528" y="685080"/>
                <a:ext cx="360000" cy="3463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>
                    <a:latin typeface="Arial"/>
                  </a:rPr>
                  <a:t>3l</a:t>
                </a:r>
                <a:endParaRPr sz="1600" i="1" dirty="0"/>
              </a:p>
            </p:txBody>
          </p:sp>
          <p:sp>
            <p:nvSpPr>
              <p:cNvPr id="16" name="TextShape 13"/>
              <p:cNvSpPr txBox="1"/>
              <p:nvPr/>
            </p:nvSpPr>
            <p:spPr>
              <a:xfrm>
                <a:off x="712528" y="1035141"/>
                <a:ext cx="360000" cy="3463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>
                    <a:latin typeface="Arial"/>
                  </a:rPr>
                  <a:t>2l</a:t>
                </a:r>
                <a:endParaRPr sz="1600" i="1" dirty="0"/>
              </a:p>
            </p:txBody>
          </p:sp>
          <p:sp>
            <p:nvSpPr>
              <p:cNvPr id="20" name="Line 17"/>
              <p:cNvSpPr/>
              <p:nvPr/>
            </p:nvSpPr>
            <p:spPr>
              <a:xfrm>
                <a:off x="1285195" y="1244239"/>
                <a:ext cx="0" cy="16560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 w="med" len="med"/>
              </a:ln>
            </p:spPr>
          </p:sp>
          <p:sp>
            <p:nvSpPr>
              <p:cNvPr id="24" name="TextShape 21"/>
              <p:cNvSpPr txBox="1"/>
              <p:nvPr/>
            </p:nvSpPr>
            <p:spPr>
              <a:xfrm>
                <a:off x="723987" y="1760588"/>
                <a:ext cx="648000" cy="4561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b="1" dirty="0" smtClean="0">
                    <a:solidFill>
                      <a:schemeClr val="accent2">
                        <a:lumMod val="50000"/>
                      </a:schemeClr>
                    </a:solidFill>
                    <a:cs typeface="Arial Unicode MS" panose="020B0604020202020204" pitchFamily="34" charset="-128"/>
                  </a:rPr>
                  <a:t>Ly</a:t>
                </a:r>
                <a:r>
                  <a:rPr lang="ru-RU" sz="1600" b="1" baseline="-25000" dirty="0" smtClean="0">
                    <a:solidFill>
                      <a:schemeClr val="accent2">
                        <a:lumMod val="50000"/>
                      </a:schemeClr>
                    </a:solidFill>
                    <a:cs typeface="Arial Unicode MS" panose="020B0604020202020204" pitchFamily="34" charset="-128"/>
                    <a:sym typeface="Symbol" panose="05050102010706020507" pitchFamily="18" charset="2"/>
                  </a:rPr>
                  <a:t></a:t>
                </a:r>
                <a:endParaRPr sz="1600" b="1" dirty="0">
                  <a:solidFill>
                    <a:schemeClr val="accent2">
                      <a:lumMod val="50000"/>
                    </a:schemeClr>
                  </a:solidFill>
                  <a:cs typeface="Arial Unicode MS" panose="020B0604020202020204" pitchFamily="34" charset="-128"/>
                </a:endParaRPr>
              </a:p>
            </p:txBody>
          </p:sp>
          <p:grpSp>
            <p:nvGrpSpPr>
              <p:cNvPr id="8" name="Group 103"/>
              <p:cNvGrpSpPr/>
              <p:nvPr/>
            </p:nvGrpSpPr>
            <p:grpSpPr>
              <a:xfrm>
                <a:off x="1129180" y="865880"/>
                <a:ext cx="659863" cy="2070652"/>
                <a:chOff x="1129180" y="865880"/>
                <a:chExt cx="845469" cy="207065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155684" y="2936532"/>
                  <a:ext cx="818965" cy="0"/>
                </a:xfrm>
                <a:prstGeom prst="line">
                  <a:avLst/>
                </a:prstGeom>
                <a:ln w="69850" cap="rnd"/>
                <a:effectLst>
                  <a:outerShdw blurRad="50800" dist="38100" dir="2400000" sx="101000" sy="101000" algn="ctr" rotWithShape="0">
                    <a:schemeClr val="bg1">
                      <a:lumMod val="5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129180" y="1210436"/>
                  <a:ext cx="818965" cy="0"/>
                </a:xfrm>
                <a:prstGeom prst="line">
                  <a:avLst/>
                </a:prstGeom>
                <a:ln w="50800" cap="rnd"/>
                <a:effectLst>
                  <a:outerShdw blurRad="50800" dist="38100" dir="2400000" sx="101000" sy="101000" algn="ctr" rotWithShape="0">
                    <a:schemeClr val="bg1">
                      <a:lumMod val="5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152525" y="865880"/>
                  <a:ext cx="818964" cy="0"/>
                </a:xfrm>
                <a:prstGeom prst="line">
                  <a:avLst/>
                </a:prstGeom>
                <a:ln w="50800" cap="rnd"/>
                <a:effectLst>
                  <a:outerShdw blurRad="50800" dist="38100" dir="2400000" sx="101000" sy="101000" algn="ctr" rotWithShape="0">
                    <a:schemeClr val="bg1">
                      <a:lumMod val="5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TextShape 21"/>
              <p:cNvSpPr txBox="1"/>
              <p:nvPr/>
            </p:nvSpPr>
            <p:spPr>
              <a:xfrm>
                <a:off x="1522431" y="1773840"/>
                <a:ext cx="648000" cy="4561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b="1" dirty="0" smtClean="0">
                    <a:solidFill>
                      <a:schemeClr val="accent6">
                        <a:lumMod val="75000"/>
                      </a:schemeClr>
                    </a:solidFill>
                    <a:cs typeface="Arial Unicode MS" panose="020B0604020202020204" pitchFamily="34" charset="-128"/>
                  </a:rPr>
                  <a:t>Ly</a:t>
                </a:r>
                <a:r>
                  <a:rPr lang="ru-RU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cs typeface="Arial Unicode MS" panose="020B0604020202020204" pitchFamily="34" charset="-128"/>
                    <a:sym typeface="Symbol" panose="05050102010706020507" pitchFamily="18" charset="2"/>
                  </a:rPr>
                  <a:t></a:t>
                </a:r>
                <a:endParaRPr sz="1600" b="1" dirty="0">
                  <a:solidFill>
                    <a:schemeClr val="accent6">
                      <a:lumMod val="75000"/>
                    </a:schemeClr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1" name="Line 18"/>
              <p:cNvSpPr/>
              <p:nvPr/>
            </p:nvSpPr>
            <p:spPr>
              <a:xfrm>
                <a:off x="1543377" y="900000"/>
                <a:ext cx="0" cy="198000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 w="med" len="med"/>
              </a:ln>
            </p:spPr>
          </p:sp>
        </p:grpSp>
        <p:grpSp>
          <p:nvGrpSpPr>
            <p:cNvPr id="10" name="Group 127"/>
            <p:cNvGrpSpPr/>
            <p:nvPr/>
          </p:nvGrpSpPr>
          <p:grpSpPr>
            <a:xfrm>
              <a:off x="1301492" y="789684"/>
              <a:ext cx="2055992" cy="4481514"/>
              <a:chOff x="2197175" y="789684"/>
              <a:chExt cx="2055992" cy="4481514"/>
            </a:xfrm>
          </p:grpSpPr>
          <p:sp>
            <p:nvSpPr>
              <p:cNvPr id="7" name="TextShape 4"/>
              <p:cNvSpPr txBox="1"/>
              <p:nvPr/>
            </p:nvSpPr>
            <p:spPr>
              <a:xfrm>
                <a:off x="2413175" y="4916238"/>
                <a:ext cx="540000" cy="35496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 smtClean="0">
                    <a:latin typeface="Arial"/>
                  </a:rPr>
                  <a:t>1</a:t>
                </a:r>
                <a:r>
                  <a:rPr lang="en-US" sz="1600" i="1" dirty="0" smtClean="0">
                    <a:latin typeface="Arial"/>
                  </a:rPr>
                  <a:t>s</a:t>
                </a:r>
                <a:r>
                  <a:rPr lang="en-US" sz="1600" i="1" baseline="30000" dirty="0" smtClean="0">
                    <a:latin typeface="Arial"/>
                  </a:rPr>
                  <a:t>2</a:t>
                </a:r>
                <a:endParaRPr sz="1600" i="1" dirty="0"/>
              </a:p>
            </p:txBody>
          </p:sp>
          <p:sp>
            <p:nvSpPr>
              <p:cNvPr id="13" name="CustomShape 10"/>
              <p:cNvSpPr/>
              <p:nvPr/>
            </p:nvSpPr>
            <p:spPr>
              <a:xfrm>
                <a:off x="2899724" y="1584000"/>
                <a:ext cx="936000" cy="36000"/>
              </a:xfrm>
              <a:prstGeom prst="rect">
                <a:avLst/>
              </a:prstGeom>
              <a:ln w="22225">
                <a:solidFill>
                  <a:srgbClr val="008000"/>
                </a:solidFill>
              </a:ln>
              <a:effectLst>
                <a:outerShdw blurRad="25400" dist="38100" dir="2700000" algn="tl" rotWithShape="0">
                  <a:srgbClr val="92D050">
                    <a:alpha val="40000"/>
                  </a:srgbClr>
                </a:outerShdw>
              </a:effectLst>
            </p:spPr>
          </p:sp>
          <p:sp>
            <p:nvSpPr>
              <p:cNvPr id="14" name="TextShape 11"/>
              <p:cNvSpPr txBox="1"/>
              <p:nvPr/>
            </p:nvSpPr>
            <p:spPr>
              <a:xfrm>
                <a:off x="2197175" y="3224958"/>
                <a:ext cx="612000" cy="3463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>
                    <a:latin typeface="Arial"/>
                  </a:rPr>
                  <a:t>1s3l</a:t>
                </a:r>
                <a:endParaRPr sz="1600" i="1"/>
              </a:p>
            </p:txBody>
          </p:sp>
          <p:sp>
            <p:nvSpPr>
              <p:cNvPr id="15" name="TextShape 12"/>
              <p:cNvSpPr txBox="1"/>
              <p:nvPr/>
            </p:nvSpPr>
            <p:spPr>
              <a:xfrm>
                <a:off x="2197175" y="3584958"/>
                <a:ext cx="648000" cy="3463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>
                    <a:latin typeface="Arial"/>
                  </a:rPr>
                  <a:t>1s2l</a:t>
                </a:r>
                <a:endParaRPr sz="1600" i="1"/>
              </a:p>
            </p:txBody>
          </p:sp>
          <p:sp>
            <p:nvSpPr>
              <p:cNvPr id="19" name="CustomShape 16"/>
              <p:cNvSpPr/>
              <p:nvPr/>
            </p:nvSpPr>
            <p:spPr>
              <a:xfrm>
                <a:off x="2899724" y="2052000"/>
                <a:ext cx="936000" cy="36000"/>
              </a:xfrm>
              <a:prstGeom prst="rect">
                <a:avLst/>
              </a:prstGeom>
              <a:noFill/>
              <a:ln w="15875">
                <a:solidFill>
                  <a:srgbClr val="9900FF"/>
                </a:solidFill>
              </a:ln>
              <a:effectLst>
                <a:outerShdw blurRad="50800" dist="38100" dir="2700000" algn="tl" rotWithShape="0">
                  <a:srgbClr val="7030A0">
                    <a:alpha val="40000"/>
                  </a:srgbClr>
                </a:outerShdw>
              </a:effectLst>
            </p:spPr>
          </p:sp>
          <p:sp>
            <p:nvSpPr>
              <p:cNvPr id="22" name="Line 19"/>
              <p:cNvSpPr/>
              <p:nvPr/>
            </p:nvSpPr>
            <p:spPr>
              <a:xfrm>
                <a:off x="3023845" y="3779838"/>
                <a:ext cx="0" cy="133164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 w="med" len="med"/>
              </a:ln>
            </p:spPr>
          </p:sp>
          <p:sp>
            <p:nvSpPr>
              <p:cNvPr id="28" name="TextShape 25"/>
              <p:cNvSpPr txBox="1"/>
              <p:nvPr/>
            </p:nvSpPr>
            <p:spPr>
              <a:xfrm>
                <a:off x="2464124" y="1886056"/>
                <a:ext cx="720000" cy="3949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en-US" sz="1600" i="1" dirty="0" smtClean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2l</a:t>
                </a:r>
                <a:r>
                  <a:rPr lang="en-US" sz="1600" i="1" baseline="30000" dirty="0" smtClean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endParaRPr sz="1600" i="1" dirty="0"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9" name="TextShape 26"/>
              <p:cNvSpPr txBox="1"/>
              <p:nvPr/>
            </p:nvSpPr>
            <p:spPr>
              <a:xfrm>
                <a:off x="2354794" y="1403391"/>
                <a:ext cx="720000" cy="3949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2l3l</a:t>
                </a:r>
                <a:endParaRPr sz="1600" i="1" dirty="0"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36" name="CustomShape 34"/>
              <p:cNvSpPr/>
              <p:nvPr/>
            </p:nvSpPr>
            <p:spPr>
              <a:xfrm flipV="1">
                <a:off x="2899724" y="1403640"/>
                <a:ext cx="936000" cy="72000"/>
              </a:xfrm>
              <a:prstGeom prst="rect">
                <a:avLst/>
              </a:prstGeom>
              <a:ln w="22225">
                <a:solidFill>
                  <a:srgbClr val="9900FF"/>
                </a:solidFill>
              </a:ln>
              <a:effectLst>
                <a:outerShdw blurRad="50800" dist="25400" dir="2400000" algn="ctr" rotWithShape="0">
                  <a:srgbClr val="9900FF">
                    <a:alpha val="52000"/>
                  </a:srgbClr>
                </a:outerShdw>
              </a:effectLst>
            </p:spPr>
          </p:sp>
          <p:sp>
            <p:nvSpPr>
              <p:cNvPr id="37" name="TextShape 35"/>
              <p:cNvSpPr txBox="1"/>
              <p:nvPr/>
            </p:nvSpPr>
            <p:spPr>
              <a:xfrm>
                <a:off x="2354794" y="1195264"/>
                <a:ext cx="720000" cy="3949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2lnl</a:t>
                </a:r>
                <a:endParaRPr sz="1600" i="1" dirty="0"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41" name="CustomShape 39"/>
              <p:cNvSpPr/>
              <p:nvPr/>
            </p:nvSpPr>
            <p:spPr>
              <a:xfrm>
                <a:off x="3317167" y="932244"/>
                <a:ext cx="936000" cy="72000"/>
              </a:xfrm>
              <a:prstGeom prst="rect">
                <a:avLst/>
              </a:prstGeom>
              <a:ln w="22225">
                <a:solidFill>
                  <a:srgbClr val="008000"/>
                </a:solidFill>
              </a:ln>
              <a:effectLst>
                <a:outerShdw blurRad="25400" dist="38100" dir="2700000" algn="tl" rotWithShape="0">
                  <a:srgbClr val="92D050">
                    <a:alpha val="46000"/>
                  </a:srgbClr>
                </a:outerShdw>
              </a:effectLst>
            </p:spPr>
          </p:sp>
          <p:sp>
            <p:nvSpPr>
              <p:cNvPr id="42" name="TextShape 40"/>
              <p:cNvSpPr txBox="1"/>
              <p:nvPr/>
            </p:nvSpPr>
            <p:spPr>
              <a:xfrm>
                <a:off x="2782176" y="789684"/>
                <a:ext cx="720000" cy="3949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3lnl</a:t>
                </a:r>
                <a:endParaRPr sz="1600" i="1" dirty="0"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46" name="TextShape 44"/>
              <p:cNvSpPr txBox="1"/>
              <p:nvPr/>
            </p:nvSpPr>
            <p:spPr>
              <a:xfrm>
                <a:off x="2197175" y="2936958"/>
                <a:ext cx="612000" cy="3463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>
                    <a:latin typeface="Arial"/>
                  </a:rPr>
                  <a:t>1snl</a:t>
                </a:r>
                <a:endParaRPr sz="1600" i="1" dirty="0"/>
              </a:p>
            </p:txBody>
          </p:sp>
          <p:sp>
            <p:nvSpPr>
              <p:cNvPr id="52" name="Line 50"/>
              <p:cNvSpPr/>
              <p:nvPr/>
            </p:nvSpPr>
            <p:spPr>
              <a:xfrm>
                <a:off x="3957653" y="1017939"/>
                <a:ext cx="0" cy="2088000"/>
              </a:xfrm>
              <a:prstGeom prst="line">
                <a:avLst/>
              </a:prstGeom>
              <a:ln w="38100">
                <a:solidFill>
                  <a:srgbClr val="99FF66"/>
                </a:solidFill>
                <a:round/>
                <a:tailEnd type="triangle" w="med" len="med"/>
              </a:ln>
            </p:spPr>
          </p:sp>
          <p:sp>
            <p:nvSpPr>
              <p:cNvPr id="53" name="Line 51"/>
              <p:cNvSpPr/>
              <p:nvPr/>
            </p:nvSpPr>
            <p:spPr>
              <a:xfrm>
                <a:off x="3557897" y="1459878"/>
                <a:ext cx="0" cy="1656000"/>
              </a:xfrm>
              <a:prstGeom prst="line">
                <a:avLst/>
              </a:prstGeom>
              <a:ln w="38100">
                <a:solidFill>
                  <a:srgbClr val="9900FF"/>
                </a:solidFill>
                <a:round/>
                <a:tailEnd type="triangle" w="med" len="med"/>
              </a:ln>
            </p:spPr>
          </p:sp>
          <p:grpSp>
            <p:nvGrpSpPr>
              <p:cNvPr id="17" name="Group 107"/>
              <p:cNvGrpSpPr/>
              <p:nvPr/>
            </p:nvGrpSpPr>
            <p:grpSpPr>
              <a:xfrm>
                <a:off x="2881932" y="3120543"/>
                <a:ext cx="1113599" cy="2005910"/>
                <a:chOff x="3259618" y="3120543"/>
                <a:chExt cx="852097" cy="2005910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>
                  <a:off x="3292750" y="3750021"/>
                  <a:ext cx="818965" cy="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2400000" sx="101000" sy="101000" algn="ctr" rotWithShape="0">
                    <a:schemeClr val="bg1">
                      <a:lumMod val="5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3285971" y="5126453"/>
                  <a:ext cx="818965" cy="0"/>
                </a:xfrm>
                <a:prstGeom prst="line">
                  <a:avLst/>
                </a:prstGeom>
                <a:ln w="69850" cap="rnd"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400000" sx="101000" sy="101000" algn="ctr" rotWithShape="0">
                    <a:schemeClr val="bg1">
                      <a:lumMod val="5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3276184" y="3425343"/>
                  <a:ext cx="818965" cy="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2400000" sx="101000" sy="101000" algn="ctr" rotWithShape="0">
                    <a:schemeClr val="bg1">
                      <a:lumMod val="5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3259618" y="3120543"/>
                  <a:ext cx="818965" cy="0"/>
                </a:xfrm>
                <a:prstGeom prst="line">
                  <a:avLst/>
                </a:prstGeom>
                <a:ln w="50800" cap="rnd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2400000" sx="101000" sy="101000" algn="ctr" rotWithShape="0">
                    <a:schemeClr val="bg1">
                      <a:lumMod val="5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TextBox 2"/>
              <p:cNvSpPr txBox="1"/>
              <p:nvPr/>
            </p:nvSpPr>
            <p:spPr>
              <a:xfrm>
                <a:off x="2753141" y="2941981"/>
                <a:ext cx="2984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756454" y="2865781"/>
                <a:ext cx="2984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759767" y="2789581"/>
                <a:ext cx="2984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" name="TextShape 21"/>
              <p:cNvSpPr txBox="1"/>
              <p:nvPr/>
            </p:nvSpPr>
            <p:spPr>
              <a:xfrm>
                <a:off x="2476588" y="4208927"/>
                <a:ext cx="648000" cy="4561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en-US" sz="1600" b="1" dirty="0" smtClean="0">
                    <a:solidFill>
                      <a:schemeClr val="accent2">
                        <a:lumMod val="50000"/>
                      </a:schemeClr>
                    </a:solidFill>
                    <a:cs typeface="Arial Unicode MS" panose="020B0604020202020204" pitchFamily="34" charset="-128"/>
                  </a:rPr>
                  <a:t>He</a:t>
                </a:r>
                <a:r>
                  <a:rPr lang="ru-RU" sz="1600" b="1" baseline="-25000" dirty="0" smtClean="0">
                    <a:solidFill>
                      <a:schemeClr val="accent2">
                        <a:lumMod val="50000"/>
                      </a:schemeClr>
                    </a:solidFill>
                    <a:cs typeface="Arial Unicode MS" panose="020B0604020202020204" pitchFamily="34" charset="-128"/>
                    <a:sym typeface="Symbol" panose="05050102010706020507" pitchFamily="18" charset="2"/>
                  </a:rPr>
                  <a:t></a:t>
                </a:r>
                <a:endParaRPr sz="1600" b="1" dirty="0">
                  <a:solidFill>
                    <a:schemeClr val="accent2">
                      <a:lumMod val="50000"/>
                    </a:schemeClr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07" name="TextShape 21"/>
              <p:cNvSpPr txBox="1"/>
              <p:nvPr/>
            </p:nvSpPr>
            <p:spPr>
              <a:xfrm>
                <a:off x="3215398" y="4222179"/>
                <a:ext cx="648000" cy="4561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en-US" sz="1600" b="1" dirty="0" smtClean="0">
                    <a:solidFill>
                      <a:schemeClr val="accent6">
                        <a:lumMod val="75000"/>
                      </a:schemeClr>
                    </a:solidFill>
                    <a:cs typeface="Arial Unicode MS" panose="020B0604020202020204" pitchFamily="34" charset="-128"/>
                  </a:rPr>
                  <a:t>He</a:t>
                </a:r>
                <a:r>
                  <a:rPr lang="ru-RU" sz="1600" b="1" baseline="-25000" dirty="0" smtClean="0">
                    <a:solidFill>
                      <a:schemeClr val="accent6">
                        <a:lumMod val="75000"/>
                      </a:schemeClr>
                    </a:solidFill>
                    <a:cs typeface="Arial Unicode MS" panose="020B0604020202020204" pitchFamily="34" charset="-128"/>
                    <a:sym typeface="Symbol" panose="05050102010706020507" pitchFamily="18" charset="2"/>
                  </a:rPr>
                  <a:t></a:t>
                </a:r>
                <a:endParaRPr sz="1600" b="1" dirty="0">
                  <a:solidFill>
                    <a:schemeClr val="accent6">
                      <a:lumMod val="75000"/>
                    </a:schemeClr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38" name="Line 36"/>
              <p:cNvSpPr/>
              <p:nvPr/>
            </p:nvSpPr>
            <p:spPr>
              <a:xfrm>
                <a:off x="3741653" y="1629939"/>
                <a:ext cx="0" cy="2088000"/>
              </a:xfrm>
              <a:prstGeom prst="line">
                <a:avLst/>
              </a:prstGeom>
              <a:ln w="38100">
                <a:solidFill>
                  <a:srgbClr val="99FF66"/>
                </a:solidFill>
                <a:round/>
                <a:tailEnd type="triangle" w="med" len="med"/>
              </a:ln>
            </p:spPr>
          </p:sp>
          <p:sp>
            <p:nvSpPr>
              <p:cNvPr id="51" name="Line 49"/>
              <p:cNvSpPr/>
              <p:nvPr/>
            </p:nvSpPr>
            <p:spPr>
              <a:xfrm>
                <a:off x="3384080" y="2092116"/>
                <a:ext cx="0" cy="1656000"/>
              </a:xfrm>
              <a:prstGeom prst="line">
                <a:avLst/>
              </a:prstGeom>
              <a:ln w="38100">
                <a:solidFill>
                  <a:srgbClr val="9900FF"/>
                </a:solidFill>
                <a:round/>
                <a:tailEnd type="triangle" w="med" len="med"/>
              </a:ln>
            </p:spPr>
          </p:sp>
          <p:sp>
            <p:nvSpPr>
              <p:cNvPr id="26" name="Line 23"/>
              <p:cNvSpPr/>
              <p:nvPr/>
            </p:nvSpPr>
            <p:spPr>
              <a:xfrm>
                <a:off x="3187724" y="3420360"/>
                <a:ext cx="0" cy="165564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 w="med" len="med"/>
              </a:ln>
            </p:spPr>
          </p:sp>
        </p:grpSp>
        <p:sp>
          <p:nvSpPr>
            <p:cNvPr id="111" name="TextShape 40"/>
            <p:cNvSpPr txBox="1"/>
            <p:nvPr/>
          </p:nvSpPr>
          <p:spPr>
            <a:xfrm>
              <a:off x="242518" y="243340"/>
              <a:ext cx="944632" cy="3949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r>
                <a:rPr lang="en-US" sz="1600" b="1" u="sng" dirty="0" smtClean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H-like</a:t>
              </a:r>
              <a:endParaRPr sz="1600" b="1" u="sng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2" name="TextShape 40"/>
            <p:cNvSpPr txBox="1"/>
            <p:nvPr/>
          </p:nvSpPr>
          <p:spPr>
            <a:xfrm>
              <a:off x="2028630" y="246653"/>
              <a:ext cx="944632" cy="3949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r>
                <a:rPr lang="en-US" sz="1600" b="1" u="sng" dirty="0" smtClean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He-like</a:t>
              </a:r>
              <a:endParaRPr sz="1600" b="1" u="sng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3" name="TextShape 40"/>
            <p:cNvSpPr txBox="1"/>
            <p:nvPr/>
          </p:nvSpPr>
          <p:spPr>
            <a:xfrm>
              <a:off x="3657334" y="239333"/>
              <a:ext cx="944632" cy="3949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r>
                <a:rPr lang="en-US" sz="1600" b="1" u="sng" dirty="0" smtClean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Li-like</a:t>
              </a:r>
              <a:endParaRPr sz="1600" b="1" u="sng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3" name="Group 126"/>
            <p:cNvGrpSpPr/>
            <p:nvPr/>
          </p:nvGrpSpPr>
          <p:grpSpPr>
            <a:xfrm>
              <a:off x="3449188" y="973800"/>
              <a:ext cx="2045759" cy="5164595"/>
              <a:chOff x="4734341" y="973800"/>
              <a:chExt cx="2045759" cy="5164595"/>
            </a:xfrm>
          </p:grpSpPr>
          <p:sp>
            <p:nvSpPr>
              <p:cNvPr id="9" name="TextShape 6"/>
              <p:cNvSpPr txBox="1"/>
              <p:nvPr/>
            </p:nvSpPr>
            <p:spPr>
              <a:xfrm>
                <a:off x="5794403" y="5743475"/>
                <a:ext cx="776973" cy="3949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 smtClean="0">
                    <a:latin typeface="Arial"/>
                  </a:rPr>
                  <a:t>1s</a:t>
                </a:r>
                <a:r>
                  <a:rPr lang="en-US" sz="1600" i="1" baseline="30000" dirty="0" smtClean="0">
                    <a:latin typeface="Arial"/>
                  </a:rPr>
                  <a:t>2</a:t>
                </a:r>
                <a:r>
                  <a:rPr lang="ru-RU" sz="1600" i="1" dirty="0" smtClean="0">
                    <a:latin typeface="Arial"/>
                  </a:rPr>
                  <a:t>2l</a:t>
                </a:r>
                <a:endParaRPr sz="1600" i="1" dirty="0"/>
              </a:p>
            </p:txBody>
          </p:sp>
          <p:sp>
            <p:nvSpPr>
              <p:cNvPr id="30" name="CustomShape 27"/>
              <p:cNvSpPr/>
              <p:nvPr/>
            </p:nvSpPr>
            <p:spPr>
              <a:xfrm>
                <a:off x="4897879" y="3555390"/>
                <a:ext cx="936000" cy="144000"/>
              </a:xfrm>
              <a:prstGeom prst="rect">
                <a:avLst/>
              </a:prstGeom>
              <a:ln w="22225">
                <a:solidFill>
                  <a:srgbClr val="FF0000"/>
                </a:solidFill>
              </a:ln>
              <a:effectLst>
                <a:outerShdw blurRad="50800" dist="25400" dir="2700000" algn="tl" rotWithShape="0">
                  <a:srgbClr val="FF0000">
                    <a:alpha val="52000"/>
                  </a:srgbClr>
                </a:outerShdw>
              </a:effectLst>
            </p:spPr>
          </p:sp>
          <p:sp>
            <p:nvSpPr>
              <p:cNvPr id="31" name="TextShape 28"/>
              <p:cNvSpPr txBox="1"/>
              <p:nvPr/>
            </p:nvSpPr>
            <p:spPr>
              <a:xfrm>
                <a:off x="5848952" y="3454490"/>
                <a:ext cx="864000" cy="3949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>
                    <a:latin typeface="Arial"/>
                  </a:rPr>
                  <a:t>1s3lnl</a:t>
                </a:r>
                <a:endParaRPr sz="1600" i="1" dirty="0"/>
              </a:p>
            </p:txBody>
          </p:sp>
          <p:sp>
            <p:nvSpPr>
              <p:cNvPr id="32" name="CustomShape 29"/>
              <p:cNvSpPr/>
              <p:nvPr/>
            </p:nvSpPr>
            <p:spPr>
              <a:xfrm>
                <a:off x="4897879" y="4003872"/>
                <a:ext cx="936000" cy="71640"/>
              </a:xfrm>
              <a:prstGeom prst="rect">
                <a:avLst/>
              </a:prstGeom>
              <a:ln w="22225">
                <a:solidFill>
                  <a:srgbClr val="0066FF"/>
                </a:solidFill>
              </a:ln>
              <a:effectLst>
                <a:outerShdw blurRad="38100" dist="25400" dir="2700000" algn="tl" rotWithShape="0">
                  <a:srgbClr val="0066FF">
                    <a:alpha val="52000"/>
                  </a:srgbClr>
                </a:outerShdw>
              </a:effectLst>
            </p:spPr>
          </p:sp>
          <p:sp>
            <p:nvSpPr>
              <p:cNvPr id="33" name="CustomShape 31"/>
              <p:cNvSpPr/>
              <p:nvPr/>
            </p:nvSpPr>
            <p:spPr>
              <a:xfrm>
                <a:off x="4897879" y="4455750"/>
                <a:ext cx="936000" cy="35640"/>
              </a:xfrm>
              <a:prstGeom prst="rect">
                <a:avLst/>
              </a:prstGeom>
              <a:ln w="22225">
                <a:solidFill>
                  <a:srgbClr val="0066FF"/>
                </a:solidFill>
              </a:ln>
              <a:effectLst>
                <a:outerShdw blurRad="38100" dist="38100" dir="2700000" algn="tl" rotWithShape="0">
                  <a:srgbClr val="0066FF">
                    <a:alpha val="40000"/>
                  </a:srgbClr>
                </a:outerShdw>
              </a:effectLst>
            </p:spPr>
          </p:sp>
          <p:sp>
            <p:nvSpPr>
              <p:cNvPr id="34" name="TextShape 32"/>
              <p:cNvSpPr txBox="1"/>
              <p:nvPr/>
            </p:nvSpPr>
            <p:spPr>
              <a:xfrm>
                <a:off x="5856812" y="4276109"/>
                <a:ext cx="720000" cy="3949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 smtClean="0">
                    <a:latin typeface="Arial"/>
                  </a:rPr>
                  <a:t>1s2l</a:t>
                </a:r>
                <a:r>
                  <a:rPr lang="en-US" sz="1600" i="1" baseline="30000" dirty="0">
                    <a:latin typeface="Arial"/>
                  </a:rPr>
                  <a:t>2</a:t>
                </a:r>
                <a:endParaRPr sz="1600" i="1" dirty="0"/>
              </a:p>
            </p:txBody>
          </p:sp>
          <p:sp>
            <p:nvSpPr>
              <p:cNvPr id="40" name="TextShape 38"/>
              <p:cNvSpPr txBox="1"/>
              <p:nvPr/>
            </p:nvSpPr>
            <p:spPr>
              <a:xfrm>
                <a:off x="5784466" y="5367714"/>
                <a:ext cx="995634" cy="3949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 smtClean="0">
                    <a:latin typeface="Arial"/>
                  </a:rPr>
                  <a:t>1s</a:t>
                </a:r>
                <a:r>
                  <a:rPr lang="en-US" sz="1600" i="1" baseline="30000" dirty="0" smtClean="0">
                    <a:latin typeface="Arial"/>
                  </a:rPr>
                  <a:t>2</a:t>
                </a:r>
                <a:r>
                  <a:rPr lang="ru-RU" sz="1600" i="1" dirty="0" smtClean="0">
                    <a:latin typeface="Arial"/>
                  </a:rPr>
                  <a:t>3l</a:t>
                </a:r>
                <a:endParaRPr sz="1600" i="1" dirty="0"/>
              </a:p>
            </p:txBody>
          </p:sp>
          <p:sp>
            <p:nvSpPr>
              <p:cNvPr id="43" name="CustomShape 41"/>
              <p:cNvSpPr/>
              <p:nvPr/>
            </p:nvSpPr>
            <p:spPr>
              <a:xfrm>
                <a:off x="4897879" y="1076244"/>
                <a:ext cx="936000" cy="144000"/>
              </a:xfrm>
              <a:prstGeom prst="rect">
                <a:avLst/>
              </a:prstGeom>
              <a:ln w="22225">
                <a:solidFill>
                  <a:srgbClr val="008000"/>
                </a:solidFill>
              </a:ln>
              <a:effectLst>
                <a:outerShdw blurRad="25400" dist="25400" dir="1800000" algn="tl" rotWithShape="0">
                  <a:srgbClr val="92D050"/>
                </a:outerShdw>
              </a:effectLst>
            </p:spPr>
          </p:sp>
          <p:sp>
            <p:nvSpPr>
              <p:cNvPr id="44" name="TextShape 42"/>
              <p:cNvSpPr txBox="1"/>
              <p:nvPr/>
            </p:nvSpPr>
            <p:spPr>
              <a:xfrm>
                <a:off x="5923039" y="973800"/>
                <a:ext cx="720000" cy="3949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 smtClean="0">
                    <a:latin typeface="Arial"/>
                  </a:rPr>
                  <a:t>3lnl</a:t>
                </a:r>
                <a:r>
                  <a:rPr lang="en-US" sz="1600" i="1" baseline="30000" dirty="0" smtClean="0">
                    <a:latin typeface="Arial"/>
                  </a:rPr>
                  <a:t>2</a:t>
                </a:r>
                <a:endParaRPr sz="1600" i="1" dirty="0"/>
              </a:p>
            </p:txBody>
          </p:sp>
          <p:sp>
            <p:nvSpPr>
              <p:cNvPr id="48" name="TextShape 46"/>
              <p:cNvSpPr txBox="1"/>
              <p:nvPr/>
            </p:nvSpPr>
            <p:spPr>
              <a:xfrm>
                <a:off x="5888709" y="3142960"/>
                <a:ext cx="720000" cy="3949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 smtClean="0">
                    <a:latin typeface="Arial"/>
                  </a:rPr>
                  <a:t>1snl</a:t>
                </a:r>
                <a:r>
                  <a:rPr lang="en-US" sz="1600" i="1" baseline="30000" dirty="0" smtClean="0">
                    <a:latin typeface="Arial"/>
                  </a:rPr>
                  <a:t>2</a:t>
                </a:r>
                <a:endParaRPr sz="1600" i="1" dirty="0"/>
              </a:p>
            </p:txBody>
          </p:sp>
          <p:sp>
            <p:nvSpPr>
              <p:cNvPr id="49" name="Line 47"/>
              <p:cNvSpPr/>
              <p:nvPr/>
            </p:nvSpPr>
            <p:spPr>
              <a:xfrm>
                <a:off x="5365879" y="1211994"/>
                <a:ext cx="0" cy="2052000"/>
              </a:xfrm>
              <a:prstGeom prst="line">
                <a:avLst/>
              </a:prstGeom>
              <a:ln w="38100">
                <a:solidFill>
                  <a:srgbClr val="99FF66"/>
                </a:solidFill>
                <a:round/>
                <a:tailEnd type="triangle" w="med" len="med"/>
              </a:ln>
            </p:spPr>
          </p:sp>
          <p:sp>
            <p:nvSpPr>
              <p:cNvPr id="54" name="CustomShape 52"/>
              <p:cNvSpPr/>
              <p:nvPr/>
            </p:nvSpPr>
            <p:spPr>
              <a:xfrm>
                <a:off x="4897879" y="3267390"/>
                <a:ext cx="936000" cy="144000"/>
              </a:xfrm>
              <a:prstGeom prst="rect">
                <a:avLst/>
              </a:prstGeom>
              <a:ln w="22225">
                <a:solidFill>
                  <a:srgbClr val="FF0000"/>
                </a:solidFill>
              </a:ln>
              <a:effectLst>
                <a:outerShdw blurRad="50800" dist="25400" dir="2700000" algn="tl" rotWithShape="0">
                  <a:srgbClr val="FF0000">
                    <a:alpha val="58000"/>
                  </a:srgbClr>
                </a:outerShdw>
              </a:effectLst>
            </p:spPr>
          </p:sp>
          <p:sp>
            <p:nvSpPr>
              <p:cNvPr id="55" name="TextShape 53"/>
              <p:cNvSpPr txBox="1"/>
              <p:nvPr/>
            </p:nvSpPr>
            <p:spPr>
              <a:xfrm>
                <a:off x="5795096" y="5036587"/>
                <a:ext cx="816730" cy="3949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 smtClean="0">
                    <a:latin typeface="Arial"/>
                  </a:rPr>
                  <a:t>1s</a:t>
                </a:r>
                <a:r>
                  <a:rPr lang="en-US" sz="1600" i="1" baseline="30000" dirty="0" smtClean="0">
                    <a:latin typeface="Arial"/>
                  </a:rPr>
                  <a:t>2</a:t>
                </a:r>
                <a:r>
                  <a:rPr lang="ru-RU" sz="1600" i="1" dirty="0" smtClean="0">
                    <a:latin typeface="Arial"/>
                  </a:rPr>
                  <a:t>nl</a:t>
                </a:r>
                <a:endParaRPr sz="1600" i="1" dirty="0"/>
              </a:p>
            </p:txBody>
          </p:sp>
          <p:sp>
            <p:nvSpPr>
              <p:cNvPr id="56" name="Line 54"/>
              <p:cNvSpPr/>
              <p:nvPr/>
            </p:nvSpPr>
            <p:spPr>
              <a:xfrm flipH="1">
                <a:off x="5689878" y="3707294"/>
                <a:ext cx="0" cy="1512000"/>
              </a:xfrm>
              <a:prstGeom prst="line">
                <a:avLst/>
              </a:prstGeom>
              <a:ln w="38100">
                <a:solidFill>
                  <a:srgbClr val="0066FF"/>
                </a:solidFill>
                <a:prstDash val="solid"/>
                <a:round/>
                <a:tailEnd type="triangle" w="med" len="med"/>
              </a:ln>
            </p:spPr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4910171" y="5911642"/>
                <a:ext cx="844586" cy="0"/>
              </a:xfrm>
              <a:prstGeom prst="line">
                <a:avLst/>
              </a:prstGeom>
              <a:ln w="69850" cap="rnd">
                <a:solidFill>
                  <a:srgbClr val="993366"/>
                </a:solidFill>
              </a:ln>
              <a:effectLst>
                <a:outerShdw blurRad="50800" dist="38100" dir="2400000" sx="101000" sy="101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4893605" y="5557146"/>
                <a:ext cx="844586" cy="0"/>
              </a:xfrm>
              <a:prstGeom prst="line">
                <a:avLst/>
              </a:prstGeom>
              <a:ln w="50800" cap="rnd">
                <a:solidFill>
                  <a:srgbClr val="993366"/>
                </a:solidFill>
              </a:ln>
              <a:effectLst>
                <a:outerShdw blurRad="50800" dist="38100" dir="2400000" sx="101000" sy="101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4886980" y="5242408"/>
                <a:ext cx="844586" cy="0"/>
              </a:xfrm>
              <a:prstGeom prst="line">
                <a:avLst/>
              </a:prstGeom>
              <a:ln w="50800" cap="rnd">
                <a:solidFill>
                  <a:srgbClr val="993366"/>
                </a:solidFill>
              </a:ln>
              <a:effectLst>
                <a:outerShdw blurRad="50800" dist="38100" dir="2400000" sx="101000" sy="101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Line 48"/>
              <p:cNvSpPr/>
              <p:nvPr/>
            </p:nvSpPr>
            <p:spPr>
              <a:xfrm flipH="1">
                <a:off x="5267739" y="4495505"/>
                <a:ext cx="0" cy="1404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  <a:round/>
                <a:tailEnd type="triangle" w="med" len="med"/>
              </a:ln>
            </p:spPr>
          </p:sp>
          <p:sp>
            <p:nvSpPr>
              <p:cNvPr id="57" name="Line 56"/>
              <p:cNvSpPr/>
              <p:nvPr/>
            </p:nvSpPr>
            <p:spPr>
              <a:xfrm flipH="1">
                <a:off x="5078896" y="4073445"/>
                <a:ext cx="0" cy="1476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  <a:round/>
                <a:tailEnd type="triangle" w="med" len="med"/>
              </a:ln>
            </p:spPr>
          </p:sp>
          <p:sp>
            <p:nvSpPr>
              <p:cNvPr id="35" name="Line 33"/>
              <p:cNvSpPr/>
              <p:nvPr/>
            </p:nvSpPr>
            <p:spPr>
              <a:xfrm flipH="1">
                <a:off x="5486400" y="4079628"/>
                <a:ext cx="0" cy="1800000"/>
              </a:xfrm>
              <a:prstGeom prst="line">
                <a:avLst/>
              </a:prstGeom>
              <a:ln w="38100">
                <a:solidFill>
                  <a:srgbClr val="0066FF"/>
                </a:solidFill>
                <a:prstDash val="solid"/>
                <a:round/>
                <a:tailEnd type="triangle" w="med" len="med"/>
              </a:ln>
            </p:spPr>
          </p:sp>
          <p:sp>
            <p:nvSpPr>
              <p:cNvPr id="123" name="TextBox 122"/>
              <p:cNvSpPr txBox="1"/>
              <p:nvPr/>
            </p:nvSpPr>
            <p:spPr>
              <a:xfrm>
                <a:off x="4734341" y="5052390"/>
                <a:ext cx="2984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737654" y="4976190"/>
                <a:ext cx="2984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740967" y="4899990"/>
                <a:ext cx="2984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6" name="TextShape 30"/>
              <p:cNvSpPr txBox="1"/>
              <p:nvPr/>
            </p:nvSpPr>
            <p:spPr>
              <a:xfrm>
                <a:off x="5840400" y="3863295"/>
                <a:ext cx="846548" cy="39492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ru-RU" sz="1600" i="1" dirty="0">
                    <a:latin typeface="Arial"/>
                  </a:rPr>
                  <a:t>1s2l3l</a:t>
                </a:r>
                <a:endParaRPr sz="1600" i="1" dirty="0"/>
              </a:p>
            </p:txBody>
          </p:sp>
        </p:grpSp>
      </p:grpSp>
      <p:grpSp>
        <p:nvGrpSpPr>
          <p:cNvPr id="25" name="Group 5"/>
          <p:cNvGrpSpPr/>
          <p:nvPr/>
        </p:nvGrpSpPr>
        <p:grpSpPr>
          <a:xfrm>
            <a:off x="5334673" y="1736654"/>
            <a:ext cx="4871937" cy="4591692"/>
            <a:chOff x="5335513" y="958507"/>
            <a:chExt cx="4872704" cy="4591692"/>
          </a:xfrm>
        </p:grpSpPr>
        <p:grpSp>
          <p:nvGrpSpPr>
            <p:cNvPr id="39" name="Group 3"/>
            <p:cNvGrpSpPr>
              <a:grpSpLocks/>
            </p:cNvGrpSpPr>
            <p:nvPr/>
          </p:nvGrpSpPr>
          <p:grpSpPr>
            <a:xfrm>
              <a:off x="6362881" y="958507"/>
              <a:ext cx="3845336" cy="4591692"/>
              <a:chOff x="5948197" y="767117"/>
              <a:chExt cx="4342427" cy="4916755"/>
            </a:xfrm>
          </p:grpSpPr>
          <p:grpSp>
            <p:nvGrpSpPr>
              <p:cNvPr id="45" name="Group 149"/>
              <p:cNvGrpSpPr/>
              <p:nvPr/>
            </p:nvGrpSpPr>
            <p:grpSpPr>
              <a:xfrm>
                <a:off x="6197849" y="1669311"/>
                <a:ext cx="3187663" cy="3615063"/>
                <a:chOff x="6557874" y="4889890"/>
                <a:chExt cx="2528159" cy="997612"/>
              </a:xfrm>
            </p:grpSpPr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6557875" y="4891760"/>
                  <a:ext cx="0" cy="98732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7373168" y="4893630"/>
                  <a:ext cx="0" cy="98732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8266064" y="4900175"/>
                  <a:ext cx="0" cy="98732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9086033" y="4889890"/>
                  <a:ext cx="0" cy="98732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176"/>
              <p:cNvGrpSpPr/>
              <p:nvPr/>
            </p:nvGrpSpPr>
            <p:grpSpPr>
              <a:xfrm>
                <a:off x="5948197" y="5210477"/>
                <a:ext cx="4342427" cy="473395"/>
                <a:chOff x="5958830" y="5813860"/>
                <a:chExt cx="4342427" cy="473395"/>
              </a:xfrm>
            </p:grpSpPr>
            <p:grpSp>
              <p:nvGrpSpPr>
                <p:cNvPr id="60" name="Group 129"/>
                <p:cNvGrpSpPr>
                  <a:grpSpLocks noChangeAspect="1"/>
                </p:cNvGrpSpPr>
                <p:nvPr/>
              </p:nvGrpSpPr>
              <p:grpSpPr>
                <a:xfrm>
                  <a:off x="6049927" y="5813860"/>
                  <a:ext cx="3809690" cy="102821"/>
                  <a:chOff x="2186609" y="6174206"/>
                  <a:chExt cx="5685182" cy="107330"/>
                </a:xfrm>
              </p:grpSpPr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2186609" y="6182139"/>
                    <a:ext cx="568518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1" name="Group 131"/>
                  <p:cNvGrpSpPr/>
                  <p:nvPr/>
                </p:nvGrpSpPr>
                <p:grpSpPr>
                  <a:xfrm>
                    <a:off x="2336928" y="6174206"/>
                    <a:ext cx="5293028" cy="107330"/>
                    <a:chOff x="2217660" y="6174206"/>
                    <a:chExt cx="5293028" cy="107330"/>
                  </a:xfrm>
                </p:grpSpPr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>
                      <a:off x="2217660" y="6174206"/>
                      <a:ext cx="0" cy="8945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/>
                    <p:cNvCxnSpPr/>
                    <p:nvPr/>
                  </p:nvCxnSpPr>
                  <p:spPr>
                    <a:xfrm>
                      <a:off x="2885047" y="6174282"/>
                      <a:ext cx="0" cy="8945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/>
                    <p:cNvCxnSpPr/>
                    <p:nvPr/>
                  </p:nvCxnSpPr>
                  <p:spPr>
                    <a:xfrm>
                      <a:off x="3554900" y="6188769"/>
                      <a:ext cx="0" cy="8945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/>
                    <p:cNvCxnSpPr/>
                    <p:nvPr/>
                  </p:nvCxnSpPr>
                  <p:spPr>
                    <a:xfrm>
                      <a:off x="4214198" y="6192084"/>
                      <a:ext cx="0" cy="8945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/>
                    <p:cNvCxnSpPr/>
                    <p:nvPr/>
                  </p:nvCxnSpPr>
                  <p:spPr>
                    <a:xfrm>
                      <a:off x="4864173" y="6184843"/>
                      <a:ext cx="0" cy="8945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/>
                    <p:cNvCxnSpPr/>
                    <p:nvPr/>
                  </p:nvCxnSpPr>
                  <p:spPr>
                    <a:xfrm>
                      <a:off x="5533411" y="6178220"/>
                      <a:ext cx="0" cy="8945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>
                      <a:off x="6183386" y="6182151"/>
                      <a:ext cx="0" cy="8945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>
                      <a:off x="6861946" y="6184849"/>
                      <a:ext cx="0" cy="8945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/>
                    <p:cNvCxnSpPr/>
                    <p:nvPr/>
                  </p:nvCxnSpPr>
                  <p:spPr>
                    <a:xfrm>
                      <a:off x="7510688" y="6188781"/>
                      <a:ext cx="0" cy="8945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57" name="TextShape 6"/>
                <p:cNvSpPr txBox="1"/>
                <p:nvPr/>
              </p:nvSpPr>
              <p:spPr>
                <a:xfrm>
                  <a:off x="5958830" y="5885243"/>
                  <a:ext cx="776973" cy="394920"/>
                </a:xfrm>
                <a:prstGeom prst="rect">
                  <a:avLst/>
                </a:prstGeom>
              </p:spPr>
              <p:txBody>
                <a:bodyPr lIns="90000" tIns="45000" rIns="90000" bIns="45000"/>
                <a:lstStyle/>
                <a:p>
                  <a:r>
                    <a:rPr lang="en-US" sz="1600" dirty="0" smtClean="0">
                      <a:latin typeface="Arial"/>
                    </a:rPr>
                    <a:t>5.2</a:t>
                  </a:r>
                  <a:endParaRPr sz="1600" dirty="0"/>
                </a:p>
              </p:txBody>
            </p:sp>
            <p:sp>
              <p:nvSpPr>
                <p:cNvPr id="158" name="TextShape 6"/>
                <p:cNvSpPr txBox="1"/>
                <p:nvPr/>
              </p:nvSpPr>
              <p:spPr>
                <a:xfrm>
                  <a:off x="6812979" y="5888789"/>
                  <a:ext cx="776973" cy="394920"/>
                </a:xfrm>
                <a:prstGeom prst="rect">
                  <a:avLst/>
                </a:prstGeom>
              </p:spPr>
              <p:txBody>
                <a:bodyPr lIns="90000" tIns="45000" rIns="90000" bIns="45000"/>
                <a:lstStyle/>
                <a:p>
                  <a:r>
                    <a:rPr lang="en-US" sz="1600" dirty="0" smtClean="0">
                      <a:latin typeface="Arial"/>
                    </a:rPr>
                    <a:t>5.6</a:t>
                  </a:r>
                  <a:endParaRPr sz="1600" dirty="0"/>
                </a:p>
              </p:txBody>
            </p:sp>
            <p:sp>
              <p:nvSpPr>
                <p:cNvPr id="159" name="TextShape 6"/>
                <p:cNvSpPr txBox="1"/>
                <p:nvPr/>
              </p:nvSpPr>
              <p:spPr>
                <a:xfrm>
                  <a:off x="7667128" y="5892335"/>
                  <a:ext cx="776973" cy="394920"/>
                </a:xfrm>
                <a:prstGeom prst="rect">
                  <a:avLst/>
                </a:prstGeom>
              </p:spPr>
              <p:txBody>
                <a:bodyPr lIns="90000" tIns="45000" rIns="90000" bIns="45000"/>
                <a:lstStyle/>
                <a:p>
                  <a:r>
                    <a:rPr lang="en-US" sz="1600" dirty="0" smtClean="0">
                      <a:latin typeface="Arial"/>
                    </a:rPr>
                    <a:t>6.0</a:t>
                  </a:r>
                  <a:endParaRPr sz="1600" dirty="0"/>
                </a:p>
              </p:txBody>
            </p:sp>
            <p:sp>
              <p:nvSpPr>
                <p:cNvPr id="160" name="TextShape 6"/>
                <p:cNvSpPr txBox="1"/>
                <p:nvPr/>
              </p:nvSpPr>
              <p:spPr>
                <a:xfrm>
                  <a:off x="8574442" y="5885248"/>
                  <a:ext cx="776973" cy="394920"/>
                </a:xfrm>
                <a:prstGeom prst="rect">
                  <a:avLst/>
                </a:prstGeom>
              </p:spPr>
              <p:txBody>
                <a:bodyPr lIns="90000" tIns="45000" rIns="90000" bIns="45000"/>
                <a:lstStyle/>
                <a:p>
                  <a:r>
                    <a:rPr lang="en-US" sz="1600" dirty="0" smtClean="0">
                      <a:latin typeface="Arial"/>
                    </a:rPr>
                    <a:t>6.4</a:t>
                  </a:r>
                  <a:endParaRPr sz="1600" dirty="0"/>
                </a:p>
              </p:txBody>
            </p:sp>
            <p:sp>
              <p:nvSpPr>
                <p:cNvPr id="161" name="TextShape 6"/>
                <p:cNvSpPr txBox="1"/>
                <p:nvPr/>
              </p:nvSpPr>
              <p:spPr>
                <a:xfrm>
                  <a:off x="9524284" y="5890454"/>
                  <a:ext cx="776973" cy="394920"/>
                </a:xfrm>
                <a:prstGeom prst="rect">
                  <a:avLst/>
                </a:prstGeom>
              </p:spPr>
              <p:txBody>
                <a:bodyPr lIns="90000" tIns="45000" rIns="90000" bIns="45000"/>
                <a:lstStyle/>
                <a:p>
                  <a:r>
                    <a:rPr lang="en-US" sz="1600" dirty="0" smtClean="0">
                      <a:latin typeface="Arial"/>
                    </a:rPr>
                    <a:t>6.8</a:t>
                  </a:r>
                  <a:endParaRPr sz="1600" dirty="0"/>
                </a:p>
              </p:txBody>
            </p:sp>
          </p:grpSp>
          <p:grpSp>
            <p:nvGrpSpPr>
              <p:cNvPr id="62" name="Group 181"/>
              <p:cNvGrpSpPr/>
              <p:nvPr/>
            </p:nvGrpSpPr>
            <p:grpSpPr>
              <a:xfrm>
                <a:off x="6005844" y="767117"/>
                <a:ext cx="3846686" cy="1114780"/>
                <a:chOff x="6016476" y="223284"/>
                <a:chExt cx="3846686" cy="1114780"/>
              </a:xfrm>
            </p:grpSpPr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6053472" y="1338064"/>
                  <a:ext cx="38096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Rectangle 155"/>
                <p:cNvSpPr/>
                <p:nvPr/>
              </p:nvSpPr>
              <p:spPr>
                <a:xfrm>
                  <a:off x="6166883" y="967563"/>
                  <a:ext cx="72000" cy="350874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7212417" y="900516"/>
                  <a:ext cx="72000" cy="42146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9363739" y="616688"/>
                  <a:ext cx="72000" cy="719469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8318205" y="733645"/>
                  <a:ext cx="70884" cy="598966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TextShape 21"/>
                <p:cNvSpPr txBox="1"/>
                <p:nvPr/>
              </p:nvSpPr>
              <p:spPr>
                <a:xfrm>
                  <a:off x="8094968" y="318105"/>
                  <a:ext cx="648000" cy="4561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90000" tIns="45000" rIns="90000" bIns="45000"/>
                <a:lstStyle/>
                <a:p>
                  <a:r>
                    <a:rPr lang="ru-RU" dirty="0" smtClean="0">
                      <a:solidFill>
                        <a:schemeClr val="accent2">
                          <a:lumMod val="50000"/>
                        </a:schemeClr>
                      </a:solidFill>
                      <a:cs typeface="Arial Unicode MS" panose="020B0604020202020204" pitchFamily="34" charset="-128"/>
                    </a:rPr>
                    <a:t>Ly</a:t>
                  </a:r>
                  <a:r>
                    <a:rPr lang="ru-RU" baseline="-25000" dirty="0" smtClean="0">
                      <a:solidFill>
                        <a:schemeClr val="accent2">
                          <a:lumMod val="50000"/>
                        </a:schemeClr>
                      </a:solidFill>
                      <a:cs typeface="Arial Unicode MS" panose="020B0604020202020204" pitchFamily="34" charset="-128"/>
                      <a:sym typeface="Symbol" panose="05050102010706020507" pitchFamily="18" charset="2"/>
                    </a:rPr>
                    <a:t></a:t>
                  </a:r>
                  <a:endParaRPr dirty="0">
                    <a:solidFill>
                      <a:schemeClr val="accent2">
                        <a:lumMod val="50000"/>
                      </a:schemeClr>
                    </a:solidFill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167" name="TextShape 21"/>
                <p:cNvSpPr txBox="1"/>
                <p:nvPr/>
              </p:nvSpPr>
              <p:spPr>
                <a:xfrm>
                  <a:off x="6016476" y="554638"/>
                  <a:ext cx="648000" cy="4561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90000" tIns="45000" rIns="90000" bIns="45000"/>
                <a:lstStyle/>
                <a:p>
                  <a:r>
                    <a:rPr lang="ru-RU" dirty="0" smtClean="0">
                      <a:solidFill>
                        <a:schemeClr val="accent6">
                          <a:lumMod val="75000"/>
                        </a:schemeClr>
                      </a:solidFill>
                      <a:cs typeface="Arial Unicode MS" panose="020B0604020202020204" pitchFamily="34" charset="-128"/>
                    </a:rPr>
                    <a:t>Ly</a:t>
                  </a:r>
                  <a:r>
                    <a:rPr lang="ru-RU" baseline="-25000" dirty="0" smtClean="0">
                      <a:solidFill>
                        <a:schemeClr val="accent6">
                          <a:lumMod val="75000"/>
                        </a:schemeClr>
                      </a:solidFill>
                      <a:cs typeface="Arial Unicode MS" panose="020B0604020202020204" pitchFamily="34" charset="-128"/>
                      <a:sym typeface="Symbol" panose="05050102010706020507" pitchFamily="18" charset="2"/>
                    </a:rPr>
                    <a:t></a:t>
                  </a:r>
                  <a:endParaRPr dirty="0">
                    <a:solidFill>
                      <a:schemeClr val="accent6">
                        <a:lumMod val="75000"/>
                      </a:schemeClr>
                    </a:solidFill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168" name="TextShape 21"/>
                <p:cNvSpPr txBox="1"/>
                <p:nvPr/>
              </p:nvSpPr>
              <p:spPr>
                <a:xfrm>
                  <a:off x="9133572" y="223284"/>
                  <a:ext cx="648000" cy="4561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90000" tIns="45000" rIns="90000" bIns="45000"/>
                <a:lstStyle/>
                <a:p>
                  <a:r>
                    <a:rPr lang="en-US" dirty="0" smtClean="0">
                      <a:solidFill>
                        <a:schemeClr val="accent2">
                          <a:lumMod val="50000"/>
                        </a:schemeClr>
                      </a:solidFill>
                      <a:cs typeface="Arial Unicode MS" panose="020B0604020202020204" pitchFamily="34" charset="-128"/>
                    </a:rPr>
                    <a:t>He</a:t>
                  </a:r>
                  <a:r>
                    <a:rPr lang="ru-RU" baseline="-25000" dirty="0" smtClean="0">
                      <a:solidFill>
                        <a:schemeClr val="accent2">
                          <a:lumMod val="50000"/>
                        </a:schemeClr>
                      </a:solidFill>
                      <a:cs typeface="Arial Unicode MS" panose="020B0604020202020204" pitchFamily="34" charset="-128"/>
                      <a:sym typeface="Symbol" panose="05050102010706020507" pitchFamily="18" charset="2"/>
                    </a:rPr>
                    <a:t></a:t>
                  </a:r>
                  <a:endParaRPr dirty="0">
                    <a:solidFill>
                      <a:schemeClr val="accent2">
                        <a:lumMod val="50000"/>
                      </a:schemeClr>
                    </a:solidFill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169" name="TextShape 21"/>
                <p:cNvSpPr txBox="1"/>
                <p:nvPr/>
              </p:nvSpPr>
              <p:spPr>
                <a:xfrm>
                  <a:off x="6990959" y="523615"/>
                  <a:ext cx="648000" cy="4561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90000" tIns="45000" rIns="90000" bIns="45000"/>
                <a:lstStyle/>
                <a:p>
                  <a:r>
                    <a:rPr lang="en-US" dirty="0" smtClean="0">
                      <a:solidFill>
                        <a:schemeClr val="accent6">
                          <a:lumMod val="75000"/>
                        </a:schemeClr>
                      </a:solidFill>
                      <a:cs typeface="Arial Unicode MS" panose="020B0604020202020204" pitchFamily="34" charset="-128"/>
                    </a:rPr>
                    <a:t>He</a:t>
                  </a:r>
                  <a:r>
                    <a:rPr lang="ru-RU" baseline="-25000" dirty="0" smtClean="0">
                      <a:solidFill>
                        <a:schemeClr val="accent6">
                          <a:lumMod val="75000"/>
                        </a:schemeClr>
                      </a:solidFill>
                      <a:cs typeface="Arial Unicode MS" panose="020B0604020202020204" pitchFamily="34" charset="-128"/>
                      <a:sym typeface="Symbol" panose="05050102010706020507" pitchFamily="18" charset="2"/>
                    </a:rPr>
                    <a:t></a:t>
                  </a:r>
                  <a:endParaRPr dirty="0">
                    <a:solidFill>
                      <a:schemeClr val="accent6">
                        <a:lumMod val="75000"/>
                      </a:schemeClr>
                    </a:solidFill>
                    <a:cs typeface="Arial Unicode MS" panose="020B0604020202020204" pitchFamily="34" charset="-128"/>
                  </a:endParaRPr>
                </a:p>
              </p:txBody>
            </p:sp>
          </p:grpSp>
          <p:cxnSp>
            <p:nvCxnSpPr>
              <p:cNvPr id="153" name="Straight Connector 152"/>
              <p:cNvCxnSpPr/>
              <p:nvPr/>
            </p:nvCxnSpPr>
            <p:spPr>
              <a:xfrm>
                <a:off x="6080273" y="3606354"/>
                <a:ext cx="38096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179"/>
              <p:cNvGrpSpPr/>
              <p:nvPr/>
            </p:nvGrpSpPr>
            <p:grpSpPr>
              <a:xfrm>
                <a:off x="6043278" y="2164118"/>
                <a:ext cx="3809690" cy="1426465"/>
                <a:chOff x="6043278" y="2568153"/>
                <a:chExt cx="3809690" cy="1426465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9435204" y="2568153"/>
                  <a:ext cx="191385" cy="59896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7340011" y="3703998"/>
                  <a:ext cx="443022" cy="290620"/>
                </a:xfrm>
                <a:prstGeom prst="rect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6043278" y="3173952"/>
                  <a:ext cx="38096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178"/>
              <p:cNvGrpSpPr/>
              <p:nvPr/>
            </p:nvGrpSpPr>
            <p:grpSpPr>
              <a:xfrm>
                <a:off x="6048375" y="3858735"/>
                <a:ext cx="3809690" cy="562767"/>
                <a:chOff x="6048375" y="3646087"/>
                <a:chExt cx="3809690" cy="562767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8399721" y="3646087"/>
                  <a:ext cx="637954" cy="545801"/>
                </a:xfrm>
                <a:prstGeom prst="rect">
                  <a:avLst/>
                </a:prstGeom>
                <a:solidFill>
                  <a:srgbClr val="99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6048375" y="4208854"/>
                  <a:ext cx="38096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177"/>
              <p:cNvGrpSpPr/>
              <p:nvPr/>
            </p:nvGrpSpPr>
            <p:grpSpPr>
              <a:xfrm>
                <a:off x="6048375" y="4975919"/>
                <a:ext cx="3809690" cy="246581"/>
                <a:chOff x="6048375" y="5092869"/>
                <a:chExt cx="3809690" cy="246581"/>
              </a:xfrm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6471685" y="5092869"/>
                  <a:ext cx="482007" cy="23391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6048375" y="5339450"/>
                  <a:ext cx="38096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6" name="TextShape 55"/>
            <p:cNvSpPr txBox="1"/>
            <p:nvPr/>
          </p:nvSpPr>
          <p:spPr>
            <a:xfrm>
              <a:off x="5557005" y="2238766"/>
              <a:ext cx="1109609" cy="313052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r>
                <a:rPr lang="ru-RU" sz="1400" b="1" dirty="0" smtClean="0">
                  <a:latin typeface="Arial"/>
                </a:rPr>
                <a:t> </a:t>
              </a:r>
              <a:r>
                <a:rPr lang="en-US" sz="1400" b="1" dirty="0">
                  <a:latin typeface="Arial"/>
                </a:rPr>
                <a:t>S</a:t>
              </a:r>
              <a:r>
                <a:rPr lang="ru-RU" sz="1400" b="1" dirty="0" smtClean="0">
                  <a:latin typeface="Arial"/>
                </a:rPr>
                <a:t>atellites</a:t>
              </a:r>
              <a:endParaRPr b="1" dirty="0"/>
            </a:p>
            <a:p>
              <a:r>
                <a:rPr lang="ru-RU" sz="1400" b="1" dirty="0">
                  <a:latin typeface="Arial"/>
                </a:rPr>
                <a:t> </a:t>
              </a:r>
              <a:endParaRPr b="1" dirty="0"/>
            </a:p>
          </p:txBody>
        </p:sp>
        <p:sp>
          <p:nvSpPr>
            <p:cNvPr id="187" name="TextShape 55"/>
            <p:cNvSpPr txBox="1"/>
            <p:nvPr/>
          </p:nvSpPr>
          <p:spPr>
            <a:xfrm>
              <a:off x="5677507" y="3089536"/>
              <a:ext cx="935944" cy="447732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r>
                <a:rPr lang="ru-RU" sz="1200" b="1" dirty="0" smtClean="0">
                  <a:latin typeface="Arial"/>
                </a:rPr>
                <a:t> </a:t>
              </a:r>
              <a:r>
                <a:rPr lang="ru-RU" sz="1200" b="1" dirty="0" smtClean="0"/>
                <a:t>Rydberg</a:t>
              </a:r>
              <a:endParaRPr lang="en-US" sz="1200" b="1" dirty="0" smtClean="0"/>
            </a:p>
            <a:p>
              <a:r>
                <a:rPr lang="ru-RU" sz="1200" b="1" dirty="0" smtClean="0"/>
                <a:t> </a:t>
              </a:r>
              <a:r>
                <a:rPr lang="ru-RU" sz="1200" b="1" dirty="0"/>
                <a:t>satellites</a:t>
              </a:r>
              <a:endParaRPr sz="1200" b="1" dirty="0"/>
            </a:p>
          </p:txBody>
        </p:sp>
        <p:sp>
          <p:nvSpPr>
            <p:cNvPr id="188" name="TextShape 55"/>
            <p:cNvSpPr txBox="1"/>
            <p:nvPr/>
          </p:nvSpPr>
          <p:spPr>
            <a:xfrm>
              <a:off x="5339468" y="4448831"/>
              <a:ext cx="1316275" cy="646205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 algn="ctr"/>
              <a:r>
                <a:rPr lang="ru-RU" sz="1200" b="1" dirty="0" smtClean="0">
                  <a:latin typeface="Arial"/>
                </a:rPr>
                <a:t> </a:t>
              </a:r>
              <a:r>
                <a:rPr lang="en-US" sz="1200" b="1" dirty="0" smtClean="0">
                  <a:latin typeface="Arial"/>
                </a:rPr>
                <a:t>KK-</a:t>
              </a:r>
              <a:r>
                <a:rPr lang="ru-RU" sz="1200" b="1" dirty="0" smtClean="0"/>
                <a:t>Rydberg</a:t>
              </a:r>
              <a:endParaRPr lang="en-US" sz="1200" b="1" dirty="0" smtClean="0"/>
            </a:p>
            <a:p>
              <a:pPr algn="ctr"/>
              <a:r>
                <a:rPr lang="ru-RU" sz="1200" b="1" dirty="0" smtClean="0"/>
                <a:t> </a:t>
              </a:r>
              <a:r>
                <a:rPr lang="en-US" sz="1200" b="1" dirty="0" smtClean="0"/>
                <a:t>hollow ion     transitions</a:t>
              </a:r>
              <a:endParaRPr sz="1200" b="1" dirty="0"/>
            </a:p>
          </p:txBody>
        </p:sp>
        <p:sp>
          <p:nvSpPr>
            <p:cNvPr id="189" name="TextShape 55"/>
            <p:cNvSpPr txBox="1"/>
            <p:nvPr/>
          </p:nvSpPr>
          <p:spPr>
            <a:xfrm>
              <a:off x="5335513" y="3803597"/>
              <a:ext cx="1329348" cy="447732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 algn="ctr"/>
              <a:r>
                <a:rPr lang="en-US" sz="1200" b="1" dirty="0" smtClean="0"/>
                <a:t>KK-Hollow ion transitions</a:t>
              </a:r>
              <a:endParaRPr sz="1200" b="1" dirty="0"/>
            </a:p>
          </p:txBody>
        </p:sp>
      </p:grpSp>
      <p:sp>
        <p:nvSpPr>
          <p:cNvPr id="143" name="TextShape 40"/>
          <p:cNvSpPr txBox="1"/>
          <p:nvPr/>
        </p:nvSpPr>
        <p:spPr>
          <a:xfrm>
            <a:off x="7168493" y="897149"/>
            <a:ext cx="1644509" cy="3949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600" b="1" u="sng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Spectral map</a:t>
            </a:r>
            <a:endParaRPr sz="1600" b="1" u="sng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5" name="TextShape 55"/>
          <p:cNvSpPr txBox="1"/>
          <p:nvPr/>
        </p:nvSpPr>
        <p:spPr>
          <a:xfrm>
            <a:off x="5414386" y="1500530"/>
            <a:ext cx="2207958" cy="44773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1200" b="1" dirty="0" smtClean="0">
                <a:latin typeface="Arial"/>
              </a:rPr>
              <a:t> </a:t>
            </a:r>
            <a:r>
              <a:rPr lang="en-US" sz="1200" b="1" dirty="0" smtClean="0">
                <a:latin typeface="Arial"/>
              </a:rPr>
              <a:t>Resonance and </a:t>
            </a:r>
            <a:r>
              <a:rPr lang="ru-RU" sz="1200" b="1" dirty="0" smtClean="0"/>
              <a:t>Rydberg</a:t>
            </a:r>
            <a:r>
              <a:rPr lang="en-US" sz="1200" b="1" dirty="0" smtClean="0"/>
              <a:t> resonance transitions</a:t>
            </a:r>
            <a:endParaRPr sz="1200" b="1" dirty="0"/>
          </a:p>
        </p:txBody>
      </p:sp>
      <p:sp>
        <p:nvSpPr>
          <p:cNvPr id="11" name="Oval 10"/>
          <p:cNvSpPr/>
          <p:nvPr/>
        </p:nvSpPr>
        <p:spPr>
          <a:xfrm>
            <a:off x="6663809" y="5409501"/>
            <a:ext cx="737969" cy="700231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052302" y="6120213"/>
            <a:ext cx="272811" cy="583674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09760" y="6731507"/>
            <a:ext cx="278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FF"/>
                </a:solidFill>
              </a:rPr>
              <a:t>Evaluated at the first time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142" name="Text Box 86"/>
          <p:cNvSpPr txBox="1">
            <a:spLocks noChangeArrowheads="1"/>
          </p:cNvSpPr>
          <p:nvPr/>
        </p:nvSpPr>
        <p:spPr bwMode="auto">
          <a:xfrm>
            <a:off x="10674" y="-52498"/>
            <a:ext cx="1006836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2000" b="1" dirty="0" smtClean="0">
                <a:solidFill>
                  <a:srgbClr val="7030A0"/>
                </a:solidFill>
                <a:ea typeface="MS PGothic" pitchFamily="34" charset="-128"/>
              </a:rPr>
              <a:t>First observation of </a:t>
            </a:r>
            <a:r>
              <a:rPr lang="en-US" altLang="ja-JP" sz="2000" b="1" dirty="0">
                <a:solidFill>
                  <a:srgbClr val="7030A0"/>
                </a:solidFill>
                <a:ea typeface="MS PGothic" pitchFamily="34" charset="-128"/>
              </a:rPr>
              <a:t>Hollow </a:t>
            </a:r>
            <a:r>
              <a:rPr lang="en-US" altLang="ja-JP" sz="2000" b="1" dirty="0" smtClean="0">
                <a:solidFill>
                  <a:srgbClr val="7030A0"/>
                </a:solidFill>
                <a:ea typeface="MS PGothic" pitchFamily="34" charset="-128"/>
              </a:rPr>
              <a:t>ions for higher Z – Si ions  and </a:t>
            </a:r>
            <a:r>
              <a:rPr lang="en-US" altLang="ja-JP" sz="2000" b="1" dirty="0" err="1" smtClean="0">
                <a:solidFill>
                  <a:srgbClr val="7030A0"/>
                </a:solidFill>
                <a:ea typeface="MS PGothic" pitchFamily="34" charset="-128"/>
              </a:rPr>
              <a:t>Rydberg</a:t>
            </a:r>
            <a:r>
              <a:rPr lang="en-US" altLang="ja-JP" sz="2000" b="1" dirty="0" smtClean="0">
                <a:solidFill>
                  <a:srgbClr val="7030A0"/>
                </a:solidFill>
                <a:ea typeface="MS PGothic" pitchFamily="34" charset="-128"/>
              </a:rPr>
              <a:t> Hollow ions </a:t>
            </a:r>
            <a:endParaRPr lang="en-US" altLang="ja-JP" sz="2000" b="1" dirty="0">
              <a:solidFill>
                <a:srgbClr val="7030A0"/>
              </a:solidFill>
              <a:ea typeface="MS PGothic" pitchFamily="34" charset="-128"/>
            </a:endParaRPr>
          </a:p>
        </p:txBody>
      </p:sp>
      <p:sp>
        <p:nvSpPr>
          <p:cNvPr id="162" name="Text Box 6"/>
          <p:cNvSpPr txBox="1">
            <a:spLocks noChangeArrowheads="1"/>
          </p:cNvSpPr>
          <p:nvPr/>
        </p:nvSpPr>
        <p:spPr bwMode="auto">
          <a:xfrm>
            <a:off x="7252402" y="7282677"/>
            <a:ext cx="29136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/>
              <a:t>J. </a:t>
            </a:r>
            <a:r>
              <a:rPr lang="en-US" sz="1200" b="1" i="1" dirty="0" err="1"/>
              <a:t>Colgan</a:t>
            </a:r>
            <a:r>
              <a:rPr lang="en-US" sz="1200" b="1" i="1" dirty="0"/>
              <a:t> et al., </a:t>
            </a:r>
            <a:r>
              <a:rPr lang="en-US" sz="1200" b="1" i="1" dirty="0" smtClean="0"/>
              <a:t>EPL </a:t>
            </a:r>
            <a:r>
              <a:rPr lang="en-US" sz="1200" b="1" i="1" dirty="0"/>
              <a:t>(</a:t>
            </a:r>
            <a:r>
              <a:rPr lang="en-US" sz="1200" b="1" i="1" dirty="0" smtClean="0"/>
              <a:t>2016), accepted</a:t>
            </a:r>
          </a:p>
        </p:txBody>
      </p:sp>
    </p:spTree>
    <p:extLst>
      <p:ext uri="{BB962C8B-B14F-4D97-AF65-F5344CB8AC3E}">
        <p14:creationId xmlns="" xmlns:p14="http://schemas.microsoft.com/office/powerpoint/2010/main" val="33548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10" y="1476541"/>
            <a:ext cx="3229572" cy="4033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38" y="1655384"/>
            <a:ext cx="6337096" cy="3855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502" y="1472983"/>
            <a:ext cx="535170" cy="3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(a)</a:t>
            </a:r>
            <a:endParaRPr kumimoji="1" lang="ja-JP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05880" y="1476541"/>
            <a:ext cx="535170" cy="3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(b)</a:t>
            </a:r>
            <a:endParaRPr kumimoji="1" lang="ja-JP" altLang="en-US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88492" y="7282677"/>
            <a:ext cx="29136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/>
              <a:t>J. </a:t>
            </a:r>
            <a:r>
              <a:rPr lang="en-US" sz="1200" b="1" i="1" dirty="0" err="1"/>
              <a:t>Colgan</a:t>
            </a:r>
            <a:r>
              <a:rPr lang="en-US" sz="1200" b="1" i="1" dirty="0"/>
              <a:t> et al., </a:t>
            </a:r>
            <a:r>
              <a:rPr lang="en-US" sz="1200" b="1" i="1" dirty="0" smtClean="0"/>
              <a:t>EPL </a:t>
            </a:r>
            <a:r>
              <a:rPr lang="en-US" sz="1200" b="1" i="1" dirty="0"/>
              <a:t>(</a:t>
            </a:r>
            <a:r>
              <a:rPr lang="en-US" sz="1200" b="1" i="1" dirty="0" smtClean="0"/>
              <a:t>2016), accepted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6084634"/>
            <a:ext cx="10046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ja-JP" b="1" dirty="0" smtClean="0">
                <a:solidFill>
                  <a:srgbClr val="C00000"/>
                </a:solidFill>
              </a:rPr>
              <a:t>Vulcan Petawatt laser parameters: </a:t>
            </a:r>
            <a:r>
              <a:rPr kumimoji="1" lang="en-US" altLang="ja-JP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 = 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1054 nm, </a:t>
            </a:r>
            <a:r>
              <a:rPr kumimoji="1" lang="en-US" altLang="ja-JP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~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1 </a:t>
            </a:r>
            <a:r>
              <a:rPr kumimoji="1" lang="en-US" altLang="ja-JP" b="1" dirty="0" err="1" smtClean="0">
                <a:solidFill>
                  <a:srgbClr val="C00000"/>
                </a:solidFill>
              </a:rPr>
              <a:t>ps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, E = 114 J on the target, I = 3x10</a:t>
            </a:r>
            <a:r>
              <a:rPr kumimoji="1" lang="en-US" altLang="ja-JP" b="1" baseline="30000" dirty="0" smtClean="0">
                <a:solidFill>
                  <a:srgbClr val="C00000"/>
                </a:solidFill>
              </a:rPr>
              <a:t>20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 W/cm</a:t>
            </a:r>
            <a:r>
              <a:rPr kumimoji="1" lang="en-US" altLang="ja-JP" b="1" baseline="30000" dirty="0" smtClean="0">
                <a:solidFill>
                  <a:srgbClr val="C00000"/>
                </a:solidFill>
              </a:rPr>
              <a:t>2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, Laser contrast ~ 10</a:t>
            </a:r>
            <a:r>
              <a:rPr kumimoji="1" lang="en-US" altLang="ja-JP" b="1" baseline="30000" dirty="0">
                <a:solidFill>
                  <a:srgbClr val="C00000"/>
                </a:solidFill>
              </a:rPr>
              <a:t>9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, laser spot size on the target ~ 7 </a:t>
            </a:r>
            <a:r>
              <a:rPr kumimoji="1" lang="en-US" altLang="ja-JP" b="1" dirty="0">
                <a:solidFill>
                  <a:srgbClr val="C00000"/>
                </a:solidFill>
                <a:sym typeface="Symbol" panose="05050102010706020507" pitchFamily="18" charset="2"/>
              </a:rPr>
              <a:t>m</a:t>
            </a:r>
            <a:endParaRPr kumimoji="1" lang="en-US" altLang="ja-JP" b="1" baseline="30000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kumimoji="1" lang="en-US" altLang="ja-JP" b="1" dirty="0" smtClean="0">
                <a:solidFill>
                  <a:srgbClr val="7030A0"/>
                </a:solidFill>
              </a:rPr>
              <a:t>Target: 1.6 </a:t>
            </a:r>
            <a:r>
              <a:rPr kumimoji="1" lang="en-US" altLang="ja-JP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m CH + 2 </a:t>
            </a:r>
            <a:r>
              <a:rPr kumimoji="1" lang="en-US" altLang="ja-JP" b="1" dirty="0">
                <a:solidFill>
                  <a:srgbClr val="7030A0"/>
                </a:solidFill>
                <a:sym typeface="Symbol" panose="05050102010706020507" pitchFamily="18" charset="2"/>
              </a:rPr>
              <a:t>m </a:t>
            </a:r>
            <a:r>
              <a:rPr kumimoji="1" lang="en-US" altLang="ja-JP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Si + 1.6 </a:t>
            </a:r>
            <a:r>
              <a:rPr kumimoji="1" lang="en-US" altLang="ja-JP" b="1" dirty="0">
                <a:solidFill>
                  <a:srgbClr val="7030A0"/>
                </a:solidFill>
                <a:sym typeface="Symbol" panose="05050102010706020507" pitchFamily="18" charset="2"/>
              </a:rPr>
              <a:t></a:t>
            </a:r>
            <a:r>
              <a:rPr kumimoji="1" lang="en-US" altLang="ja-JP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m CH</a:t>
            </a:r>
            <a:r>
              <a:rPr kumimoji="1" lang="en-US" altLang="ja-JP" b="1" dirty="0" smtClean="0">
                <a:solidFill>
                  <a:srgbClr val="7030A0"/>
                </a:solidFill>
              </a:rPr>
              <a:t>  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11410" y="3962401"/>
            <a:ext cx="772297" cy="3570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0079038" cy="92396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100785" tIns="50393" rIns="100785" bIns="50393" anchor="ctr"/>
          <a:lstStyle/>
          <a:p>
            <a:pPr algn="ctr" eaLnBrk="0" hangingPunct="0">
              <a:defRPr/>
            </a:pPr>
            <a:r>
              <a:rPr lang="en-US" sz="2600" b="1" dirty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US" sz="2600" b="1" dirty="0" smtClean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Rear and front side spectra</a:t>
            </a:r>
            <a:endParaRPr lang="en-US" sz="2600" b="1" dirty="0">
              <a:solidFill>
                <a:srgbClr val="5A0DA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4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6268" y="626049"/>
            <a:ext cx="10225306" cy="5854399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408495" y="7093576"/>
            <a:ext cx="1718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/>
              <a:t>J. </a:t>
            </a:r>
            <a:r>
              <a:rPr lang="en-US" sz="1200" b="1" i="1" dirty="0" err="1"/>
              <a:t>Colgan</a:t>
            </a:r>
            <a:r>
              <a:rPr lang="en-US" sz="1200" b="1" i="1" dirty="0"/>
              <a:t> et al., </a:t>
            </a:r>
            <a:endParaRPr lang="en-US" sz="1200" b="1" i="1" dirty="0" smtClean="0"/>
          </a:p>
          <a:p>
            <a:r>
              <a:rPr lang="en-US" sz="1200" b="1" i="1" dirty="0" smtClean="0"/>
              <a:t>EPL </a:t>
            </a:r>
            <a:r>
              <a:rPr lang="en-US" sz="1200" b="1" i="1" dirty="0"/>
              <a:t>(</a:t>
            </a:r>
            <a:r>
              <a:rPr lang="en-US" sz="1200" b="1" i="1" dirty="0" smtClean="0"/>
              <a:t>2016), accepted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"/>
            <a:ext cx="10079038" cy="635393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Rydberg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hollow ion spectra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64845"/>
            <a:ext cx="8456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Modeling parameters include: 6 </a:t>
            </a:r>
            <a:r>
              <a:rPr kumimoji="1" lang="en-US" altLang="ja-JP" sz="1600" b="1" dirty="0" smtClean="0">
                <a:sym typeface="Symbol" panose="05050102010706020507" pitchFamily="18" charset="2"/>
              </a:rPr>
              <a:t>m </a:t>
            </a:r>
            <a:r>
              <a:rPr kumimoji="1" lang="en-US" altLang="ja-JP" sz="1600" b="1" dirty="0" smtClean="0"/>
              <a:t>optical thickness, 1% hot electrons and also</a:t>
            </a:r>
          </a:p>
          <a:p>
            <a:r>
              <a:rPr kumimoji="1" lang="en-US" altLang="ja-JP" sz="1600" b="1" dirty="0" smtClean="0">
                <a:solidFill>
                  <a:srgbClr val="FF00FF"/>
                </a:solidFill>
              </a:rPr>
              <a:t>Zone I -  N</a:t>
            </a:r>
            <a:r>
              <a:rPr kumimoji="1" lang="en-US" altLang="ja-JP" sz="1600" b="1" baseline="-25000" dirty="0" smtClean="0">
                <a:solidFill>
                  <a:srgbClr val="FF00FF"/>
                </a:solidFill>
              </a:rPr>
              <a:t>e</a:t>
            </a:r>
            <a:r>
              <a:rPr kumimoji="1" lang="en-US" altLang="ja-JP" sz="1600" b="1" dirty="0" smtClean="0">
                <a:solidFill>
                  <a:srgbClr val="FF00FF"/>
                </a:solidFill>
              </a:rPr>
              <a:t>=10</a:t>
            </a:r>
            <a:r>
              <a:rPr kumimoji="1" lang="en-US" altLang="ja-JP" sz="1600" b="1" baseline="30000" dirty="0" smtClean="0">
                <a:solidFill>
                  <a:srgbClr val="FF00FF"/>
                </a:solidFill>
              </a:rPr>
              <a:t>22</a:t>
            </a:r>
            <a:r>
              <a:rPr kumimoji="1" lang="en-US" altLang="ja-JP" sz="1600" b="1" dirty="0" smtClean="0">
                <a:solidFill>
                  <a:srgbClr val="FF00FF"/>
                </a:solidFill>
              </a:rPr>
              <a:t> cm</a:t>
            </a:r>
            <a:r>
              <a:rPr kumimoji="1" lang="en-US" altLang="ja-JP" sz="1600" b="1" baseline="30000" dirty="0" smtClean="0">
                <a:solidFill>
                  <a:srgbClr val="FF00FF"/>
                </a:solidFill>
              </a:rPr>
              <a:t>-3</a:t>
            </a:r>
            <a:r>
              <a:rPr kumimoji="1" lang="en-US" altLang="ja-JP" sz="1600" b="1" dirty="0" smtClean="0">
                <a:solidFill>
                  <a:srgbClr val="FF00FF"/>
                </a:solidFill>
              </a:rPr>
              <a:t>, bulk </a:t>
            </a:r>
            <a:r>
              <a:rPr kumimoji="1" lang="en-US" altLang="ja-JP" sz="1600" b="1" dirty="0" err="1" smtClean="0">
                <a:solidFill>
                  <a:srgbClr val="FF00FF"/>
                </a:solidFill>
              </a:rPr>
              <a:t>T</a:t>
            </a:r>
            <a:r>
              <a:rPr kumimoji="1" lang="en-US" altLang="ja-JP" sz="1600" b="1" baseline="-25000" dirty="0" err="1" smtClean="0">
                <a:solidFill>
                  <a:srgbClr val="FF00FF"/>
                </a:solidFill>
              </a:rPr>
              <a:t>e</a:t>
            </a:r>
            <a:r>
              <a:rPr kumimoji="1" lang="en-US" altLang="ja-JP" sz="1600" b="1" dirty="0" smtClean="0">
                <a:solidFill>
                  <a:srgbClr val="FF00FF"/>
                </a:solidFill>
              </a:rPr>
              <a:t>= 550 eV for Front and 400 eV for Rear spectrometers</a:t>
            </a:r>
          </a:p>
          <a:p>
            <a:r>
              <a:rPr kumimoji="1" lang="en-US" altLang="ja-JP" sz="1600" b="1" dirty="0" smtClean="0">
                <a:solidFill>
                  <a:srgbClr val="C00000"/>
                </a:solidFill>
              </a:rPr>
              <a:t>Zone II - N</a:t>
            </a:r>
            <a:r>
              <a:rPr kumimoji="1" lang="en-US" altLang="ja-JP" sz="1600" b="1" baseline="-25000" dirty="0" smtClean="0">
                <a:solidFill>
                  <a:srgbClr val="C00000"/>
                </a:solidFill>
              </a:rPr>
              <a:t>e</a:t>
            </a:r>
            <a:r>
              <a:rPr kumimoji="1" lang="en-US" altLang="ja-JP" sz="1600" b="1" dirty="0" smtClean="0">
                <a:solidFill>
                  <a:srgbClr val="C00000"/>
                </a:solidFill>
              </a:rPr>
              <a:t>=3x10</a:t>
            </a:r>
            <a:r>
              <a:rPr kumimoji="1" lang="en-US" altLang="ja-JP" sz="1600" b="1" baseline="30000" dirty="0" smtClean="0">
                <a:solidFill>
                  <a:srgbClr val="C00000"/>
                </a:solidFill>
              </a:rPr>
              <a:t>23</a:t>
            </a:r>
            <a:r>
              <a:rPr kumimoji="1" lang="en-US" altLang="ja-JP" sz="1600" b="1" dirty="0" smtClean="0">
                <a:solidFill>
                  <a:srgbClr val="C00000"/>
                </a:solidFill>
              </a:rPr>
              <a:t> cm</a:t>
            </a:r>
            <a:r>
              <a:rPr kumimoji="1" lang="en-US" altLang="ja-JP" sz="1600" b="1" baseline="30000" dirty="0" smtClean="0">
                <a:solidFill>
                  <a:srgbClr val="C00000"/>
                </a:solidFill>
              </a:rPr>
              <a:t>-3</a:t>
            </a:r>
            <a:r>
              <a:rPr kumimoji="1" lang="en-US" altLang="ja-JP" sz="1600" b="1" dirty="0" smtClean="0">
                <a:solidFill>
                  <a:srgbClr val="C00000"/>
                </a:solidFill>
              </a:rPr>
              <a:t>,T</a:t>
            </a:r>
            <a:r>
              <a:rPr kumimoji="1" lang="en-US" altLang="ja-JP" sz="1600" b="1" baseline="-25000" dirty="0" smtClean="0">
                <a:solidFill>
                  <a:srgbClr val="C00000"/>
                </a:solidFill>
              </a:rPr>
              <a:t>e</a:t>
            </a:r>
            <a:r>
              <a:rPr kumimoji="1" lang="en-US" altLang="ja-JP" sz="1600" b="1" dirty="0">
                <a:solidFill>
                  <a:srgbClr val="C00000"/>
                </a:solidFill>
              </a:rPr>
              <a:t>= </a:t>
            </a:r>
            <a:r>
              <a:rPr kumimoji="1" lang="en-US" altLang="ja-JP" sz="1600" b="1" dirty="0" smtClean="0">
                <a:solidFill>
                  <a:srgbClr val="C00000"/>
                </a:solidFill>
              </a:rPr>
              <a:t>180 </a:t>
            </a:r>
            <a:r>
              <a:rPr kumimoji="1" lang="en-US" altLang="ja-JP" sz="1600" b="1" dirty="0">
                <a:solidFill>
                  <a:srgbClr val="C00000"/>
                </a:solidFill>
              </a:rPr>
              <a:t>eV </a:t>
            </a:r>
            <a:r>
              <a:rPr kumimoji="1" lang="en-US" altLang="ja-JP" sz="1600" b="1" dirty="0" smtClean="0">
                <a:solidFill>
                  <a:srgbClr val="C00000"/>
                </a:solidFill>
              </a:rPr>
              <a:t>and </a:t>
            </a:r>
            <a:r>
              <a:rPr kumimoji="1" lang="en-US" altLang="ja-JP" sz="1600" b="1" dirty="0" err="1">
                <a:solidFill>
                  <a:srgbClr val="C00000"/>
                </a:solidFill>
              </a:rPr>
              <a:t>T</a:t>
            </a:r>
            <a:r>
              <a:rPr kumimoji="1" lang="en-US" altLang="ja-JP" sz="1600" b="1" baseline="-25000" dirty="0" err="1">
                <a:solidFill>
                  <a:srgbClr val="C00000"/>
                </a:solidFill>
              </a:rPr>
              <a:t>e</a:t>
            </a:r>
            <a:r>
              <a:rPr kumimoji="1" lang="en-US" altLang="ja-JP" sz="1600" b="1" dirty="0">
                <a:solidFill>
                  <a:srgbClr val="C00000"/>
                </a:solidFill>
              </a:rPr>
              <a:t>= 9</a:t>
            </a:r>
            <a:r>
              <a:rPr kumimoji="1" lang="en-US" altLang="ja-JP" sz="1600" b="1" dirty="0" smtClean="0">
                <a:solidFill>
                  <a:srgbClr val="C00000"/>
                </a:solidFill>
              </a:rPr>
              <a:t>0 eV, </a:t>
            </a:r>
            <a:r>
              <a:rPr kumimoji="1" lang="en-US" altLang="ja-JP" sz="1600" b="1" dirty="0" err="1" smtClean="0">
                <a:solidFill>
                  <a:srgbClr val="C00000"/>
                </a:solidFill>
              </a:rPr>
              <a:t>kT</a:t>
            </a:r>
            <a:r>
              <a:rPr kumimoji="1" lang="en-US" altLang="ja-JP" sz="1600" b="1" baseline="-25000" dirty="0" err="1" smtClean="0">
                <a:solidFill>
                  <a:srgbClr val="C00000"/>
                </a:solidFill>
              </a:rPr>
              <a:t>r</a:t>
            </a:r>
            <a:r>
              <a:rPr kumimoji="1" lang="en-US" altLang="ja-JP" sz="1600" b="1" dirty="0" smtClean="0">
                <a:solidFill>
                  <a:srgbClr val="C00000"/>
                </a:solidFill>
              </a:rPr>
              <a:t> = 2 </a:t>
            </a:r>
            <a:r>
              <a:rPr kumimoji="1" lang="en-US" altLang="ja-JP" sz="1600" b="1" dirty="0" err="1" smtClean="0">
                <a:solidFill>
                  <a:srgbClr val="C00000"/>
                </a:solidFill>
              </a:rPr>
              <a:t>KeV</a:t>
            </a:r>
            <a:endParaRPr kumimoji="1" lang="en-US" altLang="ja-JP" sz="1600" b="1" dirty="0" smtClean="0">
              <a:solidFill>
                <a:srgbClr val="C00000"/>
              </a:solidFill>
            </a:endParaRPr>
          </a:p>
          <a:p>
            <a:r>
              <a:rPr kumimoji="1" lang="en-US" altLang="ja-JP" sz="1600" b="1" dirty="0">
                <a:solidFill>
                  <a:srgbClr val="2901BB"/>
                </a:solidFill>
              </a:rPr>
              <a:t>Zone </a:t>
            </a:r>
            <a:r>
              <a:rPr kumimoji="1" lang="en-US" altLang="ja-JP" sz="1600" b="1" dirty="0" smtClean="0">
                <a:solidFill>
                  <a:srgbClr val="2901BB"/>
                </a:solidFill>
              </a:rPr>
              <a:t>III </a:t>
            </a:r>
            <a:r>
              <a:rPr kumimoji="1" lang="en-US" altLang="ja-JP" sz="1600" b="1" dirty="0">
                <a:solidFill>
                  <a:srgbClr val="2901BB"/>
                </a:solidFill>
              </a:rPr>
              <a:t>- N</a:t>
            </a:r>
            <a:r>
              <a:rPr kumimoji="1" lang="en-US" altLang="ja-JP" sz="1600" b="1" baseline="-25000" dirty="0">
                <a:solidFill>
                  <a:srgbClr val="2901BB"/>
                </a:solidFill>
              </a:rPr>
              <a:t>e</a:t>
            </a:r>
            <a:r>
              <a:rPr kumimoji="1" lang="en-US" altLang="ja-JP" sz="1600" b="1" dirty="0">
                <a:solidFill>
                  <a:srgbClr val="2901BB"/>
                </a:solidFill>
              </a:rPr>
              <a:t>=3x10</a:t>
            </a:r>
            <a:r>
              <a:rPr kumimoji="1" lang="en-US" altLang="ja-JP" sz="1600" b="1" baseline="30000" dirty="0">
                <a:solidFill>
                  <a:srgbClr val="2901BB"/>
                </a:solidFill>
              </a:rPr>
              <a:t>23</a:t>
            </a:r>
            <a:r>
              <a:rPr kumimoji="1" lang="en-US" altLang="ja-JP" sz="1600" b="1" dirty="0">
                <a:solidFill>
                  <a:srgbClr val="2901BB"/>
                </a:solidFill>
              </a:rPr>
              <a:t> cm</a:t>
            </a:r>
            <a:r>
              <a:rPr kumimoji="1" lang="en-US" altLang="ja-JP" sz="1600" b="1" baseline="30000" dirty="0">
                <a:solidFill>
                  <a:srgbClr val="2901BB"/>
                </a:solidFill>
              </a:rPr>
              <a:t>-3</a:t>
            </a:r>
            <a:r>
              <a:rPr kumimoji="1" lang="en-US" altLang="ja-JP" sz="1600" b="1" dirty="0">
                <a:solidFill>
                  <a:srgbClr val="2901BB"/>
                </a:solidFill>
              </a:rPr>
              <a:t>,T</a:t>
            </a:r>
            <a:r>
              <a:rPr kumimoji="1" lang="en-US" altLang="ja-JP" sz="1600" b="1" baseline="-25000" dirty="0">
                <a:solidFill>
                  <a:srgbClr val="2901BB"/>
                </a:solidFill>
              </a:rPr>
              <a:t>e</a:t>
            </a:r>
            <a:r>
              <a:rPr kumimoji="1" lang="en-US" altLang="ja-JP" sz="1600" b="1" dirty="0">
                <a:solidFill>
                  <a:srgbClr val="2901BB"/>
                </a:solidFill>
              </a:rPr>
              <a:t>= </a:t>
            </a:r>
            <a:r>
              <a:rPr kumimoji="1" lang="en-US" altLang="ja-JP" sz="1600" b="1" dirty="0" smtClean="0">
                <a:solidFill>
                  <a:srgbClr val="2901BB"/>
                </a:solidFill>
              </a:rPr>
              <a:t>10 eV, </a:t>
            </a:r>
            <a:r>
              <a:rPr kumimoji="1" lang="en-US" altLang="ja-JP" sz="1600" b="1" dirty="0" err="1">
                <a:solidFill>
                  <a:srgbClr val="2901BB"/>
                </a:solidFill>
              </a:rPr>
              <a:t>kT</a:t>
            </a:r>
            <a:r>
              <a:rPr kumimoji="1" lang="en-US" altLang="ja-JP" sz="1600" b="1" baseline="-25000" dirty="0" err="1">
                <a:solidFill>
                  <a:srgbClr val="2901BB"/>
                </a:solidFill>
              </a:rPr>
              <a:t>r</a:t>
            </a:r>
            <a:r>
              <a:rPr kumimoji="1" lang="en-US" altLang="ja-JP" sz="1600" b="1" dirty="0">
                <a:solidFill>
                  <a:srgbClr val="2901BB"/>
                </a:solidFill>
              </a:rPr>
              <a:t> = </a:t>
            </a:r>
            <a:r>
              <a:rPr kumimoji="1" lang="en-US" altLang="ja-JP" sz="1600" b="1" dirty="0" smtClean="0">
                <a:solidFill>
                  <a:srgbClr val="2901BB"/>
                </a:solidFill>
              </a:rPr>
              <a:t>3 </a:t>
            </a:r>
            <a:r>
              <a:rPr kumimoji="1" lang="en-US" altLang="ja-JP" sz="1600" b="1" dirty="0" err="1" smtClean="0">
                <a:solidFill>
                  <a:srgbClr val="2901BB"/>
                </a:solidFill>
              </a:rPr>
              <a:t>KeV</a:t>
            </a:r>
            <a:r>
              <a:rPr kumimoji="1" lang="en-US" altLang="ja-JP" sz="1600" b="1" dirty="0" smtClean="0">
                <a:solidFill>
                  <a:srgbClr val="2901BB"/>
                </a:solidFill>
              </a:rPr>
              <a:t> + </a:t>
            </a:r>
            <a:r>
              <a:rPr kumimoji="1" lang="en-US" altLang="ja-JP" sz="1600" b="1" dirty="0" err="1">
                <a:solidFill>
                  <a:srgbClr val="2901BB"/>
                </a:solidFill>
              </a:rPr>
              <a:t>kT</a:t>
            </a:r>
            <a:r>
              <a:rPr kumimoji="1" lang="en-US" altLang="ja-JP" sz="1600" b="1" baseline="-25000" dirty="0" err="1">
                <a:solidFill>
                  <a:srgbClr val="2901BB"/>
                </a:solidFill>
              </a:rPr>
              <a:t>r</a:t>
            </a:r>
            <a:r>
              <a:rPr kumimoji="1" lang="en-US" altLang="ja-JP" sz="1600" b="1" dirty="0">
                <a:solidFill>
                  <a:srgbClr val="2901BB"/>
                </a:solidFill>
              </a:rPr>
              <a:t> = 3 </a:t>
            </a:r>
            <a:r>
              <a:rPr kumimoji="1" lang="en-US" altLang="ja-JP" sz="1600" b="1" dirty="0" err="1">
                <a:solidFill>
                  <a:srgbClr val="2901BB"/>
                </a:solidFill>
              </a:rPr>
              <a:t>KeV</a:t>
            </a:r>
            <a:r>
              <a:rPr kumimoji="1" lang="en-US" altLang="ja-JP" sz="1600" b="1" dirty="0">
                <a:solidFill>
                  <a:srgbClr val="2901BB"/>
                </a:solidFill>
              </a:rPr>
              <a:t> </a:t>
            </a:r>
            <a:r>
              <a:rPr kumimoji="1" lang="en-US" altLang="ja-JP" sz="1600" b="1" dirty="0" err="1" smtClean="0">
                <a:solidFill>
                  <a:srgbClr val="2901BB"/>
                </a:solidFill>
              </a:rPr>
              <a:t>enchanced</a:t>
            </a:r>
            <a:r>
              <a:rPr kumimoji="1" lang="en-US" altLang="ja-JP" sz="1600" b="1" dirty="0" smtClean="0">
                <a:solidFill>
                  <a:srgbClr val="2901BB"/>
                </a:solidFill>
              </a:rPr>
              <a:t> by factor of 5</a:t>
            </a:r>
            <a:endParaRPr kumimoji="1" lang="en-US" altLang="ja-JP" sz="1600" b="1" dirty="0">
              <a:solidFill>
                <a:srgbClr val="2901BB"/>
              </a:solidFill>
            </a:endParaRPr>
          </a:p>
          <a:p>
            <a:endParaRPr kumimoji="1" lang="ja-JP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730738" y="3705727"/>
            <a:ext cx="529307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</a:rPr>
              <a:t>Ly</a:t>
            </a:r>
            <a:r>
              <a:rPr kumimoji="1" lang="en-US" altLang="ja-JP" sz="1400" b="1" baseline="-25000" dirty="0" smtClean="0">
                <a:solidFill>
                  <a:srgbClr val="C00000"/>
                </a:solidFill>
                <a:sym typeface="Symbol" panose="05050102010706020507" pitchFamily="18" charset="2"/>
              </a:rPr>
              <a:t>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0635" y="2582782"/>
            <a:ext cx="529307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</a:rPr>
              <a:t>Ly</a:t>
            </a:r>
            <a:r>
              <a:rPr kumimoji="1" lang="en-US" altLang="ja-JP" sz="1400" b="1" baseline="-25000" dirty="0" smtClean="0">
                <a:solidFill>
                  <a:srgbClr val="C00000"/>
                </a:solidFill>
                <a:sym typeface="Symbol" panose="05050102010706020507" pitchFamily="18" charset="2"/>
              </a:rPr>
              <a:t>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8552" y="2576666"/>
            <a:ext cx="529307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He</a:t>
            </a:r>
            <a:r>
              <a:rPr kumimoji="1" lang="en-US" altLang="ja-JP" sz="1400" b="1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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8351" y="1884745"/>
            <a:ext cx="529307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</a:rPr>
              <a:t>Ly</a:t>
            </a:r>
            <a:r>
              <a:rPr kumimoji="1" lang="en-US" altLang="ja-JP" sz="1400" b="1" baseline="-25000" dirty="0" smtClean="0">
                <a:solidFill>
                  <a:srgbClr val="C00000"/>
                </a:solidFill>
                <a:sym typeface="Symbol" panose="05050102010706020507" pitchFamily="18" charset="2"/>
              </a:rPr>
              <a:t>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8351" y="4790352"/>
            <a:ext cx="529307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</a:rPr>
              <a:t>Ly</a:t>
            </a:r>
            <a:r>
              <a:rPr kumimoji="1" lang="en-US" altLang="ja-JP" sz="1400" b="1" baseline="-25000" dirty="0" smtClean="0">
                <a:solidFill>
                  <a:srgbClr val="C00000"/>
                </a:solidFill>
                <a:sym typeface="Symbol" panose="05050102010706020507" pitchFamily="18" charset="2"/>
              </a:rPr>
              <a:t>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4239" y="3715651"/>
            <a:ext cx="529307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He</a:t>
            </a:r>
            <a:r>
              <a:rPr kumimoji="1" lang="en-US" altLang="ja-JP" sz="1400" b="1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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1123" y="1065805"/>
            <a:ext cx="529307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He</a:t>
            </a:r>
            <a:r>
              <a:rPr kumimoji="1" lang="en-US" altLang="ja-JP" sz="1400" b="1" baseline="-25000" dirty="0" smtClean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1813" y="1304620"/>
            <a:ext cx="529307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</a:rPr>
              <a:t>Ly</a:t>
            </a:r>
            <a:r>
              <a:rPr kumimoji="1" lang="en-US" altLang="ja-JP" sz="1400" b="1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5623" y="4982275"/>
            <a:ext cx="529307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</a:rPr>
              <a:t>Ly</a:t>
            </a:r>
            <a:r>
              <a:rPr kumimoji="1" lang="en-US" altLang="ja-JP" sz="1400" b="1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5228" y="3696718"/>
            <a:ext cx="529307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He</a:t>
            </a:r>
            <a:r>
              <a:rPr kumimoji="1" lang="en-US" altLang="ja-JP" sz="1400" b="1" baseline="-25000" dirty="0" smtClean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5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2332" y="832521"/>
            <a:ext cx="6130230" cy="6382339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201417" y="7051842"/>
            <a:ext cx="1877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/>
              <a:t>J. </a:t>
            </a:r>
            <a:r>
              <a:rPr lang="en-US" sz="1200" b="1" i="1" dirty="0" err="1"/>
              <a:t>Colgan</a:t>
            </a:r>
            <a:r>
              <a:rPr lang="en-US" sz="1200" b="1" i="1" dirty="0"/>
              <a:t> et al., </a:t>
            </a:r>
            <a:r>
              <a:rPr lang="en-US" sz="1200" b="1" i="1" dirty="0" smtClean="0"/>
              <a:t>EPL </a:t>
            </a:r>
            <a:r>
              <a:rPr lang="en-US" sz="1200" b="1" i="1" dirty="0"/>
              <a:t>(</a:t>
            </a:r>
            <a:r>
              <a:rPr lang="en-US" sz="1200" b="1" i="1" dirty="0" smtClean="0"/>
              <a:t>2016), accepted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922472"/>
            <a:ext cx="8201418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00000"/>
                </a:solidFill>
              </a:rPr>
              <a:t>Observed spectra could not be explained only by influence of hot electrons. </a:t>
            </a:r>
          </a:p>
          <a:p>
            <a:r>
              <a:rPr kumimoji="1" lang="en-US" altLang="ja-JP" sz="1600" b="1" dirty="0" smtClean="0">
                <a:solidFill>
                  <a:srgbClr val="C00000"/>
                </a:solidFill>
              </a:rPr>
              <a:t>The photo pumping by external X-ray source should be introduced in modeling </a:t>
            </a:r>
            <a:endParaRPr kumimoji="1" lang="ja-JP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5230" y="832519"/>
            <a:ext cx="3667562" cy="6083692"/>
          </a:xfrm>
          <a:prstGeom prst="rect">
            <a:avLst/>
          </a:prstGeom>
        </p:spPr>
      </p:pic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" y="1"/>
            <a:ext cx="10077980" cy="525443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25" dirty="0" smtClean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Modeling of Si hollow ion spectra </a:t>
            </a:r>
            <a:r>
              <a:rPr lang="en-US" sz="2425" dirty="0" err="1" smtClean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vs</a:t>
            </a:r>
            <a:r>
              <a:rPr lang="en-US" sz="2425" dirty="0" smtClean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radiation temperature and hot e</a:t>
            </a:r>
            <a:endParaRPr lang="en-US" sz="2425" dirty="0">
              <a:solidFill>
                <a:srgbClr val="5A0DA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10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581" y="3486991"/>
            <a:ext cx="8967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</a:t>
            </a:r>
            <a:r>
              <a:rPr lang="en-US" b="1" dirty="0" smtClean="0"/>
              <a:t>. </a:t>
            </a:r>
            <a:r>
              <a:rPr lang="en-US" b="1" dirty="0" err="1" smtClean="0"/>
              <a:t>Hosokai</a:t>
            </a:r>
            <a:r>
              <a:rPr lang="en-US" b="1" dirty="0" smtClean="0"/>
              <a:t>, S</a:t>
            </a:r>
            <a:r>
              <a:rPr lang="en-US" b="1" dirty="0" smtClean="0"/>
              <a:t>. </a:t>
            </a:r>
            <a:r>
              <a:rPr lang="en-US" b="1" dirty="0" smtClean="0"/>
              <a:t>Masuda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, </a:t>
            </a:r>
            <a:r>
              <a:rPr lang="en-US" b="1" dirty="0" smtClean="0"/>
              <a:t>Y. </a:t>
            </a:r>
            <a:r>
              <a:rPr lang="en-US" b="1" dirty="0" smtClean="0"/>
              <a:t>Watanabe,  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A. </a:t>
            </a:r>
            <a:r>
              <a:rPr lang="en-US" altLang="ja-JP" b="1" dirty="0" err="1" smtClean="0">
                <a:ea typeface="SimSun" pitchFamily="2" charset="-122"/>
                <a:cs typeface="Times New Roman" pitchFamily="18" charset="0"/>
              </a:rPr>
              <a:t>Zhidkov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R. 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Kodama</a:t>
            </a:r>
            <a:endParaRPr lang="en-US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62720" y="159073"/>
            <a:ext cx="8553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S.A. </a:t>
            </a:r>
            <a:r>
              <a:rPr lang="en-US" altLang="ja-JP" b="1" dirty="0" err="1" smtClean="0">
                <a:ea typeface="SimSun" pitchFamily="2" charset="-122"/>
                <a:cs typeface="Times New Roman" pitchFamily="18" charset="0"/>
              </a:rPr>
              <a:t>Pikuz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ja-JP" b="1" dirty="0" err="1" smtClean="0">
                <a:ea typeface="SimSun" pitchFamily="2" charset="-122"/>
                <a:cs typeface="Times New Roman" pitchFamily="18" charset="0"/>
              </a:rPr>
              <a:t>A.Ya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. </a:t>
            </a:r>
            <a:r>
              <a:rPr lang="en-US" altLang="ja-JP" b="1" dirty="0" err="1" smtClean="0">
                <a:ea typeface="SimSun" pitchFamily="2" charset="-122"/>
                <a:cs typeface="Times New Roman" pitchFamily="18" charset="0"/>
              </a:rPr>
              <a:t>Faenov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ja-JP" b="1" dirty="0" err="1" smtClean="0">
                <a:ea typeface="SimSun" pitchFamily="2" charset="-122"/>
                <a:cs typeface="Times New Roman" pitchFamily="18" charset="0"/>
              </a:rPr>
              <a:t>I.Yu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. </a:t>
            </a:r>
            <a:r>
              <a:rPr lang="en-US" altLang="ja-JP" b="1" dirty="0" err="1" smtClean="0">
                <a:ea typeface="SimSun" pitchFamily="2" charset="-122"/>
                <a:cs typeface="Times New Roman" pitchFamily="18" charset="0"/>
              </a:rPr>
              <a:t>Skobelev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, S.N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. </a:t>
            </a:r>
            <a:r>
              <a:rPr lang="en-US" altLang="ja-JP" b="1" dirty="0" err="1" smtClean="0">
                <a:ea typeface="SimSun" pitchFamily="2" charset="-122"/>
                <a:cs typeface="Times New Roman" pitchFamily="18" charset="0"/>
              </a:rPr>
              <a:t>Ryazantsev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, M.A. </a:t>
            </a:r>
            <a:r>
              <a:rPr lang="en-US" altLang="ja-JP" b="1" dirty="0" err="1" smtClean="0">
                <a:ea typeface="SimSun" pitchFamily="2" charset="-122"/>
                <a:cs typeface="Times New Roman" pitchFamily="18" charset="0"/>
              </a:rPr>
              <a:t>Alkhimova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, </a:t>
            </a:r>
            <a:endParaRPr lang="en-US" altLang="ja-JP" b="1" dirty="0" smtClean="0">
              <a:ea typeface="SimSun" pitchFamily="2" charset="-122"/>
              <a:cs typeface="Times New Roman" pitchFamily="18" charset="0"/>
            </a:endParaRPr>
          </a:p>
          <a:p>
            <a:pPr algn="ctr"/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A.D. </a:t>
            </a:r>
            <a:r>
              <a:rPr lang="en-US" altLang="ja-JP" b="1" dirty="0" err="1" smtClean="0">
                <a:ea typeface="SimSun" pitchFamily="2" charset="-122"/>
                <a:cs typeface="Times New Roman" pitchFamily="18" charset="0"/>
              </a:rPr>
              <a:t>Arich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, S.S. </a:t>
            </a:r>
            <a:r>
              <a:rPr lang="en-US" altLang="ja-JP" b="1" dirty="0" err="1" smtClean="0">
                <a:ea typeface="SimSun" pitchFamily="2" charset="-122"/>
                <a:cs typeface="Times New Roman" pitchFamily="18" charset="0"/>
              </a:rPr>
              <a:t>Makarov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, E.D. </a:t>
            </a:r>
            <a:r>
              <a:rPr lang="en-US" altLang="ja-JP" b="1" dirty="0" err="1" smtClean="0">
                <a:ea typeface="SimSun" pitchFamily="2" charset="-122"/>
                <a:cs typeface="Times New Roman" pitchFamily="18" charset="0"/>
              </a:rPr>
              <a:t>Filippov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, T.A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. </a:t>
            </a:r>
            <a:r>
              <a:rPr lang="en-US" altLang="ja-JP" b="1" dirty="0" err="1" smtClean="0">
                <a:ea typeface="SimSun" pitchFamily="2" charset="-122"/>
                <a:cs typeface="Times New Roman" pitchFamily="18" charset="0"/>
              </a:rPr>
              <a:t>Pikuz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1119" y="731674"/>
            <a:ext cx="589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J</a:t>
            </a:r>
            <a:r>
              <a:rPr lang="en-US" dirty="0" smtClean="0">
                <a:solidFill>
                  <a:srgbClr val="7030A0"/>
                </a:solidFill>
              </a:rPr>
              <a:t>oint </a:t>
            </a:r>
            <a:r>
              <a:rPr lang="en-US" dirty="0" smtClean="0">
                <a:solidFill>
                  <a:srgbClr val="7030A0"/>
                </a:solidFill>
              </a:rPr>
              <a:t>Institute for High </a:t>
            </a:r>
            <a:r>
              <a:rPr lang="en-US" dirty="0" smtClean="0">
                <a:solidFill>
                  <a:srgbClr val="7030A0"/>
                </a:solidFill>
              </a:rPr>
              <a:t>Temperatures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RAS, Russia</a:t>
            </a:r>
            <a:endParaRPr lang="en-US" dirty="0" smtClean="0">
              <a:solidFill>
                <a:srgbClr val="7030A0"/>
              </a:solidFill>
            </a:endParaRP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* National </a:t>
            </a:r>
            <a:r>
              <a:rPr lang="en-US" dirty="0" smtClean="0">
                <a:solidFill>
                  <a:srgbClr val="7030A0"/>
                </a:solidFill>
              </a:rPr>
              <a:t>Research Nuclear University </a:t>
            </a:r>
            <a:r>
              <a:rPr lang="en-US" dirty="0" err="1" smtClean="0">
                <a:solidFill>
                  <a:srgbClr val="7030A0"/>
                </a:solidFill>
              </a:rPr>
              <a:t>MEPhI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smtClean="0">
                <a:solidFill>
                  <a:srgbClr val="7030A0"/>
                </a:solidFill>
              </a:rPr>
              <a:t>Russia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2892" y="6395972"/>
            <a:ext cx="2907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J. </a:t>
            </a:r>
            <a:r>
              <a:rPr lang="en-US" altLang="ja-JP" b="1" dirty="0" err="1" smtClean="0">
                <a:ea typeface="SimSun" pitchFamily="2" charset="-122"/>
                <a:cs typeface="Times New Roman" pitchFamily="18" charset="0"/>
              </a:rPr>
              <a:t>Colgan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J. </a:t>
            </a:r>
            <a:r>
              <a:rPr lang="en-US" altLang="ja-JP" b="1" dirty="0" err="1" smtClean="0">
                <a:ea typeface="SimSun" pitchFamily="2" charset="-122"/>
                <a:cs typeface="Times New Roman" pitchFamily="18" charset="0"/>
              </a:rPr>
              <a:t>Abdallah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 Jr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30401" y="6667873"/>
            <a:ext cx="4032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Los </a:t>
            </a:r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Alamos National Laboratory, </a:t>
            </a:r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USA </a:t>
            </a:r>
            <a:endParaRPr lang="en-US" altLang="ja-JP" sz="900" dirty="0" smtClean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3706" y="1386335"/>
            <a:ext cx="4771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L. </a:t>
            </a:r>
            <a:r>
              <a:rPr lang="en-US" altLang="ja-JP" b="1" dirty="0" err="1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Doehl</a:t>
            </a:r>
            <a:r>
              <a:rPr lang="en-US" altLang="ja-JP" b="1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ja-JP" b="1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P. </a:t>
            </a:r>
            <a:r>
              <a:rPr lang="en-US" altLang="ja-JP" b="1" dirty="0" err="1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Durey</a:t>
            </a:r>
            <a:r>
              <a:rPr lang="en-US" altLang="ja-JP" b="1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E. 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Tubman, N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. 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Woolsey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83682" y="1688004"/>
            <a:ext cx="4911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York </a:t>
            </a:r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Plasma </a:t>
            </a:r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Institute, University </a:t>
            </a:r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of York, </a:t>
            </a:r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UK</a:t>
            </a:r>
            <a:endParaRPr lang="en-US" altLang="ja-JP" dirty="0" smtClean="0">
              <a:solidFill>
                <a:srgbClr val="7030A0"/>
              </a:solidFill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7119" y="2788122"/>
            <a:ext cx="438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N.M.H. </a:t>
            </a:r>
            <a:r>
              <a:rPr lang="en-US" altLang="ja-JP" b="1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Butler,</a:t>
            </a:r>
            <a:r>
              <a:rPr lang="en-US" altLang="ja-JP" b="1" dirty="0" smtClean="0"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ja-JP" b="1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R.J</a:t>
            </a:r>
            <a:r>
              <a:rPr lang="en-US" altLang="ja-JP" b="1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. </a:t>
            </a:r>
            <a:r>
              <a:rPr lang="en-US" altLang="ja-JP" b="1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Dance, P. McKenna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88069" y="3076467"/>
            <a:ext cx="3902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SUPA, University </a:t>
            </a:r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of </a:t>
            </a:r>
            <a:r>
              <a:rPr lang="en-US" altLang="ja-JP" dirty="0" err="1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Strathclyde</a:t>
            </a:r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UK</a:t>
            </a:r>
            <a:endParaRPr lang="en-US" altLang="ja-JP" sz="900" dirty="0" smtClean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2810" y="4732067"/>
            <a:ext cx="5100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Kansai Photon Science Institute QST, Japan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469" y="4182464"/>
            <a:ext cx="944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prstClr val="black"/>
                </a:solidFill>
              </a:rPr>
              <a:t>Y. Fukuda, </a:t>
            </a:r>
            <a:r>
              <a:rPr lang="en-US" b="1" dirty="0" smtClean="0"/>
              <a:t>A.S. </a:t>
            </a:r>
            <a:r>
              <a:rPr lang="en-US" b="1" dirty="0" err="1" smtClean="0"/>
              <a:t>Pirozhkov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prstClr val="black"/>
                </a:solidFill>
              </a:rPr>
              <a:t>N</a:t>
            </a:r>
            <a:r>
              <a:rPr lang="en-US" b="1" dirty="0" smtClean="0">
                <a:solidFill>
                  <a:prstClr val="black"/>
                </a:solidFill>
              </a:rPr>
              <a:t>. Hasegawa, M. </a:t>
            </a:r>
            <a:r>
              <a:rPr lang="en-US" b="1" dirty="0" err="1" smtClean="0">
                <a:solidFill>
                  <a:prstClr val="black"/>
                </a:solidFill>
              </a:rPr>
              <a:t>Kanasaki</a:t>
            </a:r>
            <a:r>
              <a:rPr lang="en-US" b="1" dirty="0" smtClean="0">
                <a:solidFill>
                  <a:prstClr val="black"/>
                </a:solidFill>
              </a:rPr>
              <a:t>, M. </a:t>
            </a:r>
            <a:r>
              <a:rPr lang="en-US" b="1" dirty="0" err="1" smtClean="0">
                <a:solidFill>
                  <a:prstClr val="black"/>
                </a:solidFill>
              </a:rPr>
              <a:t>Kando</a:t>
            </a:r>
            <a:r>
              <a:rPr lang="en-US" b="1" dirty="0" smtClean="0">
                <a:solidFill>
                  <a:prstClr val="black"/>
                </a:solidFill>
              </a:rPr>
              <a:t>, M. </a:t>
            </a:r>
            <a:r>
              <a:rPr lang="en-US" b="1" dirty="0" err="1" smtClean="0">
                <a:solidFill>
                  <a:prstClr val="black"/>
                </a:solidFill>
              </a:rPr>
              <a:t>Nishikino</a:t>
            </a:r>
            <a:r>
              <a:rPr lang="en-US" b="1" dirty="0" smtClean="0">
                <a:solidFill>
                  <a:prstClr val="black"/>
                </a:solidFill>
              </a:rPr>
              <a:t>, </a:t>
            </a:r>
            <a:endParaRPr lang="en-US" b="1" dirty="0" smtClean="0">
              <a:solidFill>
                <a:prstClr val="black"/>
              </a:solidFill>
            </a:endParaRPr>
          </a:p>
          <a:p>
            <a:pPr lvl="0" algn="ctr"/>
            <a:r>
              <a:rPr lang="en-US" b="1" dirty="0" smtClean="0">
                <a:solidFill>
                  <a:prstClr val="black"/>
                </a:solidFill>
              </a:rPr>
              <a:t>A</a:t>
            </a:r>
            <a:r>
              <a:rPr lang="en-US" b="1" dirty="0" smtClean="0">
                <a:solidFill>
                  <a:prstClr val="black"/>
                </a:solidFill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</a:rPr>
              <a:t>Sagisaka</a:t>
            </a:r>
            <a:r>
              <a:rPr lang="en-US" b="1" dirty="0" smtClean="0">
                <a:solidFill>
                  <a:prstClr val="black"/>
                </a:solidFill>
              </a:rPr>
              <a:t>, H. </a:t>
            </a:r>
            <a:r>
              <a:rPr lang="en-US" b="1" dirty="0" err="1" smtClean="0">
                <a:solidFill>
                  <a:prstClr val="black"/>
                </a:solidFill>
              </a:rPr>
              <a:t>Sakaki</a:t>
            </a:r>
            <a:r>
              <a:rPr lang="en-US" b="1" dirty="0" smtClean="0">
                <a:solidFill>
                  <a:prstClr val="black"/>
                </a:solidFill>
              </a:rPr>
              <a:t>, M. </a:t>
            </a:r>
            <a:r>
              <a:rPr lang="en-US" b="1" dirty="0" err="1" smtClean="0">
                <a:solidFill>
                  <a:prstClr val="black"/>
                </a:solidFill>
              </a:rPr>
              <a:t>Nishiuchi</a:t>
            </a:r>
            <a:r>
              <a:rPr lang="en-US" b="1" dirty="0" smtClean="0">
                <a:solidFill>
                  <a:prstClr val="black"/>
                </a:solidFill>
              </a:rPr>
              <a:t>, K. Ogura, T. </a:t>
            </a:r>
            <a:r>
              <a:rPr lang="en-US" b="1" dirty="0" err="1" smtClean="0">
                <a:solidFill>
                  <a:prstClr val="black"/>
                </a:solidFill>
              </a:rPr>
              <a:t>Kawachi</a:t>
            </a:r>
            <a:r>
              <a:rPr lang="en-US" b="1" dirty="0" smtClean="0">
                <a:solidFill>
                  <a:prstClr val="black"/>
                </a:solidFill>
              </a:rPr>
              <a:t>, K. Kondo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95791" y="6808743"/>
            <a:ext cx="1394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b="1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A. Andreev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76000" y="7051565"/>
            <a:ext cx="372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ELI-ALPS, Szeged</a:t>
            </a:r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, Hungary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4572" y="6808743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S.B. </a:t>
            </a:r>
            <a:r>
              <a:rPr lang="en-US" b="1" dirty="0" smtClean="0"/>
              <a:t>Hansen</a:t>
            </a: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8001" y="7082343"/>
            <a:ext cx="3788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Sandia </a:t>
            </a:r>
            <a:r>
              <a:rPr lang="es-ES" dirty="0" smtClean="0">
                <a:solidFill>
                  <a:srgbClr val="7030A0"/>
                </a:solidFill>
              </a:rPr>
              <a:t>National </a:t>
            </a:r>
            <a:r>
              <a:rPr lang="es-ES" dirty="0" smtClean="0">
                <a:solidFill>
                  <a:srgbClr val="7030A0"/>
                </a:solidFill>
              </a:rPr>
              <a:t>Laboratories, USA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95819" y="2070086"/>
            <a:ext cx="548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b="1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N. Booth, K. Lancaster, J. Green, C. </a:t>
            </a:r>
            <a:r>
              <a:rPr lang="en-US" altLang="ja-JP" b="1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Gregory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14607" y="2362613"/>
            <a:ext cx="5249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CLF, STFC Rutherford Appleton Laboratory, UK </a:t>
            </a:r>
            <a:endParaRPr lang="en-US" altLang="ja-JP" sz="900" dirty="0" smtClean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8720" y="3496854"/>
            <a:ext cx="9561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Graduate </a:t>
            </a:r>
            <a:r>
              <a:rPr lang="en-US" altLang="ja-JP" dirty="0" smtClean="0">
                <a:solidFill>
                  <a:srgbClr val="7030A0"/>
                </a:solidFill>
                <a:ea typeface="SimSun" pitchFamily="2" charset="-122"/>
                <a:cs typeface="Times New Roman" pitchFamily="18" charset="0"/>
              </a:rPr>
              <a:t>School of Engineering / Institute for Laser Engineering Osaka University, Japan </a:t>
            </a:r>
            <a:endParaRPr lang="en-US" altLang="ja-JP" sz="4000" dirty="0" smtClean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7600" y="5121974"/>
            <a:ext cx="931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A.A</a:t>
            </a:r>
            <a:r>
              <a:rPr lang="en-US" b="1" dirty="0" smtClean="0"/>
              <a:t>. </a:t>
            </a:r>
            <a:r>
              <a:rPr lang="en-US" b="1" dirty="0" err="1" smtClean="0"/>
              <a:t>Soloviev</a:t>
            </a:r>
            <a:r>
              <a:rPr lang="en-US" b="1" dirty="0" smtClean="0"/>
              <a:t>, K.F</a:t>
            </a:r>
            <a:r>
              <a:rPr lang="en-US" b="1" dirty="0" smtClean="0"/>
              <a:t>. </a:t>
            </a:r>
            <a:r>
              <a:rPr lang="en-US" b="1" dirty="0" err="1" smtClean="0"/>
              <a:t>Burdonov</a:t>
            </a:r>
            <a:r>
              <a:rPr lang="en-US" b="1" dirty="0" smtClean="0"/>
              <a:t>, A.A</a:t>
            </a:r>
            <a:r>
              <a:rPr lang="en-US" b="1" dirty="0" smtClean="0"/>
              <a:t>. </a:t>
            </a:r>
            <a:r>
              <a:rPr lang="en-US" b="1" dirty="0" err="1" smtClean="0"/>
              <a:t>Eremeev</a:t>
            </a:r>
            <a:r>
              <a:rPr lang="en-US" b="1" dirty="0" smtClean="0"/>
              <a:t>, A.D</a:t>
            </a:r>
            <a:r>
              <a:rPr lang="en-US" b="1" dirty="0" smtClean="0"/>
              <a:t>. </a:t>
            </a:r>
            <a:r>
              <a:rPr lang="en-US" b="1" dirty="0" err="1" smtClean="0"/>
              <a:t>Sladko</a:t>
            </a:r>
            <a:r>
              <a:rPr lang="en-US" b="1" dirty="0" smtClean="0"/>
              <a:t>, R.R</a:t>
            </a:r>
            <a:r>
              <a:rPr lang="en-US" b="1" dirty="0" smtClean="0"/>
              <a:t>. </a:t>
            </a:r>
            <a:r>
              <a:rPr lang="en-US" b="1" dirty="0" err="1" smtClean="0"/>
              <a:t>Osmanov</a:t>
            </a:r>
            <a:r>
              <a:rPr lang="en-US" b="1" dirty="0" smtClean="0"/>
              <a:t>, </a:t>
            </a:r>
          </a:p>
          <a:p>
            <a:pPr algn="ctr"/>
            <a:r>
              <a:rPr lang="en-US" b="1" dirty="0" smtClean="0"/>
              <a:t>M.V</a:t>
            </a:r>
            <a:r>
              <a:rPr lang="en-US" b="1" dirty="0" smtClean="0"/>
              <a:t>. </a:t>
            </a:r>
            <a:r>
              <a:rPr lang="en-US" b="1" dirty="0" err="1" smtClean="0"/>
              <a:t>Starodubtsev</a:t>
            </a:r>
            <a:r>
              <a:rPr lang="en-US" b="1" dirty="0" smtClean="0"/>
              <a:t>, V.N</a:t>
            </a:r>
            <a:r>
              <a:rPr lang="en-US" b="1" dirty="0" smtClean="0"/>
              <a:t>. </a:t>
            </a:r>
            <a:r>
              <a:rPr lang="en-US" b="1" dirty="0" err="1" smtClean="0"/>
              <a:t>Ginzburg</a:t>
            </a:r>
            <a:r>
              <a:rPr lang="en-US" b="1" dirty="0" smtClean="0"/>
              <a:t>, A.A</a:t>
            </a:r>
            <a:r>
              <a:rPr lang="en-US" b="1" dirty="0" smtClean="0"/>
              <a:t>. </a:t>
            </a:r>
            <a:r>
              <a:rPr lang="en-US" b="1" dirty="0" err="1" smtClean="0"/>
              <a:t>Kuz’min</a:t>
            </a:r>
            <a:r>
              <a:rPr lang="en-US" b="1" dirty="0" smtClean="0"/>
              <a:t>, A.M</a:t>
            </a:r>
            <a:r>
              <a:rPr lang="en-US" b="1" dirty="0" smtClean="0"/>
              <a:t>. </a:t>
            </a:r>
            <a:r>
              <a:rPr lang="en-US" b="1" dirty="0" err="1" smtClean="0"/>
              <a:t>Sergeev</a:t>
            </a:r>
            <a:r>
              <a:rPr lang="en-US" b="1" dirty="0" smtClean="0"/>
              <a:t>, </a:t>
            </a:r>
            <a:r>
              <a:rPr lang="en-US" b="1" dirty="0" smtClean="0"/>
              <a:t>J. </a:t>
            </a:r>
            <a:r>
              <a:rPr lang="en-US" b="1" dirty="0" smtClean="0"/>
              <a:t>Fuchs, </a:t>
            </a:r>
          </a:p>
          <a:p>
            <a:pPr algn="ctr"/>
            <a:r>
              <a:rPr lang="en-US" b="1" dirty="0" smtClean="0"/>
              <a:t>E.A</a:t>
            </a:r>
            <a:r>
              <a:rPr lang="en-US" b="1" dirty="0" smtClean="0"/>
              <a:t>. </a:t>
            </a:r>
            <a:r>
              <a:rPr lang="en-US" b="1" dirty="0" err="1" smtClean="0"/>
              <a:t>Khazanov</a:t>
            </a:r>
            <a:r>
              <a:rPr lang="en-US" b="1" dirty="0" smtClean="0"/>
              <a:t>, A.A</a:t>
            </a:r>
            <a:r>
              <a:rPr lang="en-US" b="1" dirty="0" smtClean="0"/>
              <a:t>. </a:t>
            </a:r>
            <a:r>
              <a:rPr lang="en-US" b="1" dirty="0" err="1" smtClean="0"/>
              <a:t>Shaikin</a:t>
            </a:r>
            <a:r>
              <a:rPr lang="en-US" b="1" dirty="0" smtClean="0"/>
              <a:t>, I.A</a:t>
            </a:r>
            <a:r>
              <a:rPr lang="en-US" b="1" dirty="0" smtClean="0"/>
              <a:t>. </a:t>
            </a:r>
            <a:r>
              <a:rPr lang="en-US" b="1" dirty="0" err="1" smtClean="0"/>
              <a:t>Shaikin</a:t>
            </a:r>
            <a:r>
              <a:rPr lang="en-US" b="1" dirty="0" smtClean="0"/>
              <a:t>, I.V</a:t>
            </a:r>
            <a:r>
              <a:rPr lang="en-US" b="1" dirty="0" smtClean="0"/>
              <a:t>. </a:t>
            </a:r>
            <a:r>
              <a:rPr lang="en-US" b="1" dirty="0" err="1" smtClean="0"/>
              <a:t>Yakovlev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13119" y="5976673"/>
            <a:ext cx="84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Institute of Applied </a:t>
            </a:r>
            <a:r>
              <a:rPr lang="en-US" dirty="0" smtClean="0">
                <a:solidFill>
                  <a:srgbClr val="7030A0"/>
                </a:solidFill>
              </a:rPr>
              <a:t>Physics RAS, </a:t>
            </a:r>
            <a:r>
              <a:rPr lang="en-US" dirty="0" smtClean="0">
                <a:solidFill>
                  <a:srgbClr val="7030A0"/>
                </a:solidFill>
              </a:rPr>
              <a:t>Russia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7849" y="338958"/>
            <a:ext cx="10096887" cy="409547"/>
          </a:xfrm>
          <a:prstGeom prst="rect">
            <a:avLst/>
          </a:prstGeom>
        </p:spPr>
        <p:txBody>
          <a:bodyPr wrap="square" lIns="100785" tIns="50393" rIns="100785" bIns="50393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Эксперименты </a:t>
            </a:r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 </a:t>
            </a:r>
            <a:r>
              <a:rPr lang="ru-RU" sz="2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фемтосекундными</a:t>
            </a:r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лазерными импульсами </a:t>
            </a:r>
            <a:r>
              <a:rPr lang="ru-RU" sz="2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ПВт-мощности</a:t>
            </a:r>
            <a:endParaRPr lang="ru-RU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238852" y="1474799"/>
            <a:ext cx="237977" cy="23796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BB86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73" tIns="50386" rIns="100773" bIns="50386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0314" y="1414634"/>
            <a:ext cx="6921724" cy="2964092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Лазерный комплекс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PEARL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(ИПФ РАН, Нижний Новгород)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b="1" dirty="0" smtClean="0"/>
              <a:t>KDP</a:t>
            </a:r>
            <a:r>
              <a:rPr lang="ru-RU" b="1" dirty="0" smtClean="0"/>
              <a:t> среда накачки</a:t>
            </a:r>
            <a:r>
              <a:rPr lang="en-US" b="1" dirty="0" smtClean="0"/>
              <a:t>, OPCPA</a:t>
            </a:r>
          </a:p>
          <a:p>
            <a:pPr marL="314954" indent="-314954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</a:rPr>
              <a:t>λ= 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910</a:t>
            </a:r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нм</a:t>
            </a:r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dirty="0" smtClean="0">
                <a:ea typeface="Calibri" panose="020F0502020204030204" pitchFamily="34" charset="0"/>
              </a:rPr>
              <a:t>длина волны</a:t>
            </a:r>
            <a:endParaRPr lang="en-US" dirty="0">
              <a:ea typeface="Calibri" panose="020F0502020204030204" pitchFamily="34" charset="0"/>
            </a:endParaRPr>
          </a:p>
          <a:p>
            <a:pPr marL="314954" indent="-314954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</a:rPr>
              <a:t>τ ~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50</a:t>
            </a:r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фс </a:t>
            </a:r>
            <a:r>
              <a:rPr lang="ru-RU" dirty="0" smtClean="0">
                <a:ea typeface="Calibri" panose="020F0502020204030204" pitchFamily="34" charset="0"/>
              </a:rPr>
              <a:t>длительность импульса</a:t>
            </a:r>
            <a:endParaRPr lang="ru-RU" dirty="0">
              <a:ea typeface="Calibri" panose="020F0502020204030204" pitchFamily="34" charset="0"/>
            </a:endParaRPr>
          </a:p>
          <a:p>
            <a:pPr marL="314954" indent="-314954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</a:rPr>
              <a:t>E~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10</a:t>
            </a:r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Дж </a:t>
            </a:r>
            <a:r>
              <a:rPr lang="ru-RU" dirty="0" smtClean="0">
                <a:ea typeface="Calibri" panose="020F0502020204030204" pitchFamily="34" charset="0"/>
              </a:rPr>
              <a:t>энергия на мишени</a:t>
            </a:r>
            <a:endParaRPr lang="ru-RU" dirty="0">
              <a:ea typeface="Calibri" panose="020F0502020204030204" pitchFamily="34" charset="0"/>
            </a:endParaRPr>
          </a:p>
          <a:p>
            <a:pPr marL="314954" indent="-314954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I ~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3×10</a:t>
            </a:r>
            <a:r>
              <a:rPr lang="ru-RU" b="1" baseline="30000" dirty="0" smtClean="0">
                <a:solidFill>
                  <a:srgbClr val="002060"/>
                </a:solidFill>
                <a:ea typeface="Calibri" panose="020F0502020204030204" pitchFamily="34" charset="0"/>
              </a:rPr>
              <a:t>2</a:t>
            </a:r>
            <a:r>
              <a:rPr lang="en-US" b="1" baseline="30000" dirty="0" smtClean="0">
                <a:solidFill>
                  <a:srgbClr val="002060"/>
                </a:solidFill>
                <a:ea typeface="Calibri" panose="020F0502020204030204" pitchFamily="34" charset="0"/>
              </a:rPr>
              <a:t>0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Вт/см</a:t>
            </a:r>
            <a:r>
              <a:rPr lang="ru-RU" b="1" baseline="30000" dirty="0" smtClean="0">
                <a:solidFill>
                  <a:srgbClr val="002060"/>
                </a:solidFill>
                <a:ea typeface="Calibri" panose="020F0502020204030204" pitchFamily="34" charset="0"/>
              </a:rPr>
              <a:t>2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dirty="0" smtClean="0">
                <a:ea typeface="Calibri" panose="020F0502020204030204" pitchFamily="34" charset="0"/>
              </a:rPr>
              <a:t>плотность потока</a:t>
            </a:r>
            <a:endParaRPr lang="ru-RU" b="1" baseline="30000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314954" indent="-314954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</a:rPr>
              <a:t>d~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4</a:t>
            </a:r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</a:rPr>
              <a:t>мкм</a:t>
            </a: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dirty="0" smtClean="0">
                <a:ea typeface="Calibri" panose="020F0502020204030204" pitchFamily="34" charset="0"/>
              </a:rPr>
              <a:t>диаметр фокального пятна</a:t>
            </a:r>
            <a:endParaRPr lang="ru-RU" dirty="0">
              <a:ea typeface="Calibri" panose="020F0502020204030204" pitchFamily="34" charset="0"/>
            </a:endParaRPr>
          </a:p>
          <a:p>
            <a:endParaRPr lang="ru-RU" b="1" baseline="30000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ru-RU" b="1" baseline="30000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95366" y="3732114"/>
            <a:ext cx="237977" cy="23796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BB86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73" tIns="50386" rIns="100773" bIns="50386" anchor="ctr"/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5702" y="3718659"/>
            <a:ext cx="5437985" cy="3518090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Особенности  эксперимента</a:t>
            </a:r>
          </a:p>
          <a:p>
            <a:pPr marL="314954" indent="-314954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Тонкие </a:t>
            </a:r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Al 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фольги:</a:t>
            </a:r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h</a:t>
            </a:r>
            <a:r>
              <a:rPr lang="ru-RU" b="1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=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0.8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мкм</a:t>
            </a:r>
          </a:p>
          <a:p>
            <a:pPr marL="314954" indent="-314954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ФСПР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с кристаллом слюды (</a:t>
            </a:r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R=150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мм)</a:t>
            </a:r>
          </a:p>
          <a:p>
            <a:pPr marL="314954" indent="-314954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Разрешение  ФСПР (</a:t>
            </a:r>
            <a:r>
              <a:rPr lang="ru-RU" b="1" dirty="0" smtClean="0">
                <a:solidFill>
                  <a:srgbClr val="00206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l/</a:t>
            </a:r>
            <a:r>
              <a:rPr lang="ru-RU" b="1" dirty="0" err="1" smtClean="0">
                <a:solidFill>
                  <a:srgbClr val="00206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~ 3000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)</a:t>
            </a:r>
          </a:p>
          <a:p>
            <a:pPr marL="314954" indent="-314954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Наблюдение К-спектров </a:t>
            </a:r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Al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с передней </a:t>
            </a:r>
          </a:p>
          <a:p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поверхности 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мишени</a:t>
            </a:r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(линии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</a:t>
            </a:r>
            <a:r>
              <a:rPr lang="ru-RU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</a:t>
            </a:r>
            <a:r>
              <a:rPr lang="ru-RU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Ly</a:t>
            </a:r>
            <a:r>
              <a:rPr lang="ru-RU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4954" indent="-314954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диапазоне длин волн </a:t>
            </a:r>
            <a:r>
              <a:rPr lang="el-GR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λ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=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6.8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- 8.43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Å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1.45 – 1.85 кэВ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b="1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314954" indent="-314954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Высокий лазерный контраст </a:t>
            </a:r>
            <a:r>
              <a:rPr lang="en-US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&gt;10</a:t>
            </a:r>
            <a:r>
              <a:rPr lang="en-US" b="1" baseline="30000" dirty="0" smtClean="0">
                <a:solidFill>
                  <a:srgbClr val="002060"/>
                </a:solidFill>
                <a:ea typeface="Calibri" panose="020F0502020204030204" pitchFamily="34" charset="0"/>
              </a:rPr>
              <a:t> 10</a:t>
            </a:r>
            <a:endParaRPr lang="ru-RU" b="1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ru-RU" b="1" baseline="30000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ru-RU" b="1" baseline="30000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4916" y="2204362"/>
            <a:ext cx="3474669" cy="20894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4604" y="4657915"/>
            <a:ext cx="2338341" cy="2560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4302" y="1761705"/>
            <a:ext cx="6118363" cy="378769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ru-RU" dirty="0" smtClean="0"/>
              <a:t>Лазерная система </a:t>
            </a:r>
            <a:r>
              <a:rPr lang="en-US" dirty="0" smtClean="0"/>
              <a:t>PEARL (</a:t>
            </a:r>
            <a:r>
              <a:rPr lang="ru-RU" b="1" dirty="0"/>
              <a:t>PE</a:t>
            </a:r>
            <a:r>
              <a:rPr lang="ru-RU" dirty="0"/>
              <a:t>tawatt </a:t>
            </a:r>
            <a:r>
              <a:rPr lang="en-US" dirty="0" smtClean="0"/>
              <a:t> </a:t>
            </a:r>
            <a:r>
              <a:rPr lang="ru-RU" dirty="0" smtClean="0"/>
              <a:t>p</a:t>
            </a:r>
            <a:r>
              <a:rPr lang="ru-RU" b="1" dirty="0" smtClean="0"/>
              <a:t>AR</a:t>
            </a:r>
            <a:r>
              <a:rPr lang="ru-RU" dirty="0" smtClean="0"/>
              <a:t>ametric </a:t>
            </a:r>
            <a:r>
              <a:rPr lang="ru-RU" b="1" dirty="0" smtClean="0"/>
              <a:t>L</a:t>
            </a:r>
            <a:r>
              <a:rPr lang="ru-RU" dirty="0" smtClean="0"/>
              <a:t>aser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215183" y="4293836"/>
            <a:ext cx="3648777" cy="378769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ru-RU" dirty="0" smtClean="0"/>
              <a:t>Камера взаимодействия </a:t>
            </a:r>
            <a:r>
              <a:rPr lang="en-US" dirty="0" smtClean="0"/>
              <a:t>PEARL</a:t>
            </a:r>
            <a:endParaRPr lang="ru-RU" dirty="0"/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165418" y="6542168"/>
            <a:ext cx="237977" cy="23796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BB86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73" tIns="50386" rIns="100773" bIns="50386" anchor="ctr"/>
          <a:lstStyle/>
          <a:p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0684" y="6457591"/>
            <a:ext cx="2117524" cy="378769"/>
          </a:xfrm>
          <a:prstGeom prst="rect">
            <a:avLst/>
          </a:prstGeom>
        </p:spPr>
        <p:txBody>
          <a:bodyPr wrap="none" lIns="100785" tIns="50393" rIns="100785" bIns="50393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Моделирование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75701" y="6710295"/>
            <a:ext cx="6264290" cy="655768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pPr marL="314954" indent="-314954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С помощью кода </a:t>
            </a:r>
            <a:r>
              <a:rPr lang="en-US" b="1" dirty="0" smtClean="0">
                <a:solidFill>
                  <a:srgbClr val="002060"/>
                </a:solidFill>
              </a:rPr>
              <a:t>ATOMIC </a:t>
            </a:r>
            <a:r>
              <a:rPr lang="ru-RU" b="1" dirty="0" smtClean="0">
                <a:solidFill>
                  <a:srgbClr val="002060"/>
                </a:solidFill>
              </a:rPr>
              <a:t>(Лос-Аламос, США)</a:t>
            </a:r>
          </a:p>
          <a:p>
            <a:pPr marL="314954" indent="-314954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Концепция </a:t>
            </a:r>
            <a:r>
              <a:rPr lang="ru-RU" b="1" dirty="0" smtClean="0">
                <a:solidFill>
                  <a:srgbClr val="002060"/>
                </a:solidFill>
              </a:rPr>
              <a:t>3-х плазменных зон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3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8164" y="190136"/>
            <a:ext cx="9750071" cy="1117433"/>
          </a:xfrm>
          <a:prstGeom prst="rect">
            <a:avLst/>
          </a:prstGeom>
        </p:spPr>
        <p:txBody>
          <a:bodyPr wrap="square" lIns="100785" tIns="50393" rIns="100785" bIns="50393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Плазма в режиме доминирования радиационной кинетики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экспериментах на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установке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PEARL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" y="7361258"/>
            <a:ext cx="10079038" cy="3787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CC4F5"/>
              </a:gs>
              <a:gs pos="100000">
                <a:srgbClr val="FB79E8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/>
          <a:p>
            <a:pPr algn="ctr"/>
            <a:endParaRPr lang="ru-RU" u="sng" dirty="0">
              <a:latin typeface="Calibri" pitchFamily="34" charset="0"/>
            </a:endParaRPr>
          </a:p>
        </p:txBody>
      </p:sp>
      <p:pic>
        <p:nvPicPr>
          <p:cNvPr id="8" name="Рисунок 7" descr="рис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32644"/>
            <a:ext cx="4533816" cy="379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8706" y="1216217"/>
            <a:ext cx="5212736" cy="37495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8146" y="1204799"/>
            <a:ext cx="5116408" cy="38044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483" y="5236310"/>
            <a:ext cx="5662687" cy="9977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12493" y="5023695"/>
            <a:ext cx="4102060" cy="1025100"/>
          </a:xfrm>
          <a:prstGeom prst="rect">
            <a:avLst/>
          </a:prstGeom>
        </p:spPr>
        <p:txBody>
          <a:bodyPr wrap="square" lIns="100785" tIns="50393" rIns="100785" bIns="50393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Зависимость </a:t>
            </a:r>
            <a:r>
              <a:rPr lang="ru-RU" sz="1500" b="1" dirty="0">
                <a:solidFill>
                  <a:srgbClr val="000000"/>
                </a:solidFill>
                <a:ea typeface="Times New Roman" panose="02020603050405020304" pitchFamily="18" charset="0"/>
              </a:rPr>
              <a:t>эмиссии </a:t>
            </a:r>
            <a:r>
              <a:rPr lang="ru-RU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из плазмы  в пространственной </a:t>
            </a:r>
            <a:r>
              <a:rPr lang="ru-RU" sz="1500" b="1" dirty="0">
                <a:solidFill>
                  <a:srgbClr val="000000"/>
                </a:solidFill>
                <a:ea typeface="Times New Roman" panose="02020603050405020304" pitchFamily="18" charset="0"/>
              </a:rPr>
              <a:t>Зоны 3 от температуры внешнего рентгеновского источника.</a:t>
            </a:r>
            <a:endParaRPr lang="ru-RU" sz="15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483" y="6431430"/>
            <a:ext cx="10046795" cy="1209766"/>
          </a:xfrm>
          <a:prstGeom prst="rect">
            <a:avLst/>
          </a:prstGeom>
        </p:spPr>
        <p:txBody>
          <a:bodyPr wrap="square" lIns="100785" tIns="50393" rIns="100785" bIns="50393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лотности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потока лазерного излучения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3×10</a:t>
            </a:r>
            <a:r>
              <a:rPr lang="ru-RU" b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Вт/см</a:t>
            </a:r>
            <a:r>
              <a:rPr lang="ru-RU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достаточно, чтобы  достичь режима доминирования радиационных процессов в кинетике плазмы и создать сверхъяркий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рентгеновский источник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температурой  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13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~ 1.5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кэВ.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2581" y="4938537"/>
            <a:ext cx="4826491" cy="339267"/>
          </a:xfrm>
          <a:prstGeom prst="rect">
            <a:avLst/>
          </a:prstGeom>
        </p:spPr>
        <p:txBody>
          <a:bodyPr wrap="square" lIns="100785" tIns="50393" rIns="100785" bIns="50393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0000"/>
                </a:solidFill>
              </a:rPr>
              <a:t>Параметры плазмы, используемые в расчетах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xmlns="" val="15450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5760" y="1219101"/>
            <a:ext cx="5007057" cy="567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85" b="1" dirty="0">
                <a:solidFill>
                  <a:schemeClr val="accent5">
                    <a:lumMod val="50000"/>
                  </a:schemeClr>
                </a:solidFill>
              </a:rPr>
              <a:t>A(1s2l</a:t>
            </a:r>
            <a:r>
              <a:rPr lang="ru-RU" sz="3085" b="1" baseline="30000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ru-RU" sz="3085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sz="3085" b="1" dirty="0"/>
              <a:t>+ </a:t>
            </a:r>
            <a:r>
              <a:rPr lang="en-US" sz="3085" b="1" dirty="0"/>
              <a:t>ħ</a:t>
            </a:r>
            <a:r>
              <a:rPr lang="el-GR" sz="3085" b="1" dirty="0"/>
              <a:t>ω</a:t>
            </a:r>
            <a:r>
              <a:rPr lang="ru-RU" sz="3085" b="1" dirty="0"/>
              <a:t> → </a:t>
            </a:r>
            <a:r>
              <a:rPr lang="ru-RU" sz="3085" b="1" dirty="0">
                <a:solidFill>
                  <a:srgbClr val="C00000"/>
                </a:solidFill>
              </a:rPr>
              <a:t>A(2l</a:t>
            </a:r>
            <a:r>
              <a:rPr lang="ru-RU" sz="3085" b="1" baseline="30000" dirty="0">
                <a:solidFill>
                  <a:srgbClr val="C00000"/>
                </a:solidFill>
              </a:rPr>
              <a:t>n</a:t>
            </a:r>
            <a:r>
              <a:rPr lang="ru-RU" sz="3085" b="1" dirty="0">
                <a:solidFill>
                  <a:srgbClr val="C00000"/>
                </a:solidFill>
              </a:rPr>
              <a:t>) </a:t>
            </a:r>
            <a:r>
              <a:rPr lang="ru-RU" sz="3085" b="1" dirty="0"/>
              <a:t>+ </a:t>
            </a:r>
            <a:r>
              <a:rPr lang="ru-RU" sz="3085" b="1" dirty="0" err="1"/>
              <a:t>e</a:t>
            </a:r>
            <a:endParaRPr lang="ru-RU" sz="3085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8777" y="3015739"/>
            <a:ext cx="9212931" cy="2684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85" b="1" dirty="0">
                <a:solidFill>
                  <a:srgbClr val="C00000"/>
                </a:solidFill>
              </a:rPr>
              <a:t>N(2l</a:t>
            </a:r>
            <a:r>
              <a:rPr lang="ru-RU" sz="3085" b="1" baseline="30000" dirty="0">
                <a:solidFill>
                  <a:srgbClr val="C00000"/>
                </a:solidFill>
              </a:rPr>
              <a:t>n</a:t>
            </a:r>
            <a:r>
              <a:rPr lang="ru-RU" sz="3085" b="1" dirty="0">
                <a:solidFill>
                  <a:srgbClr val="C00000"/>
                </a:solidFill>
              </a:rPr>
              <a:t>)</a:t>
            </a:r>
            <a:r>
              <a:rPr lang="ru-RU" sz="3085" b="1" dirty="0"/>
              <a:t>/</a:t>
            </a:r>
            <a:r>
              <a:rPr lang="ru-RU" sz="3085" b="1" dirty="0">
                <a:solidFill>
                  <a:srgbClr val="009900"/>
                </a:solidFill>
              </a:rPr>
              <a:t>N(1s2l</a:t>
            </a:r>
            <a:r>
              <a:rPr lang="ru-RU" sz="3085" b="1" baseline="30000" dirty="0">
                <a:solidFill>
                  <a:srgbClr val="009900"/>
                </a:solidFill>
              </a:rPr>
              <a:t>n</a:t>
            </a:r>
            <a:r>
              <a:rPr lang="ru-RU" sz="3085" b="1" dirty="0">
                <a:solidFill>
                  <a:srgbClr val="009900"/>
                </a:solidFill>
              </a:rPr>
              <a:t>)</a:t>
            </a:r>
            <a:r>
              <a:rPr lang="ru-RU" sz="3085" b="1" dirty="0"/>
              <a:t>  ≈  </a:t>
            </a:r>
            <a:r>
              <a:rPr lang="en-US" sz="3085" b="1" dirty="0"/>
              <a:t>(</a:t>
            </a:r>
            <a:r>
              <a:rPr lang="en-US" sz="3085" b="1" dirty="0">
                <a:solidFill>
                  <a:srgbClr val="FF0000"/>
                </a:solidFill>
              </a:rPr>
              <a:t>I</a:t>
            </a:r>
            <a:r>
              <a:rPr lang="en-US" sz="3085" b="1" baseline="-25000" dirty="0">
                <a:solidFill>
                  <a:srgbClr val="FF0000"/>
                </a:solidFill>
              </a:rPr>
              <a:t>X-ray</a:t>
            </a:r>
            <a:r>
              <a:rPr lang="en-US" sz="3085" b="1" dirty="0">
                <a:solidFill>
                  <a:srgbClr val="FF0000"/>
                </a:solidFill>
              </a:rPr>
              <a:t>/</a:t>
            </a:r>
            <a:r>
              <a:rPr lang="en-US" sz="3085" b="1" dirty="0" err="1">
                <a:solidFill>
                  <a:srgbClr val="FF0000"/>
                </a:solidFill>
              </a:rPr>
              <a:t>ħ</a:t>
            </a:r>
            <a:r>
              <a:rPr lang="en-US" sz="3085" b="1" dirty="0" err="1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3085" b="1" dirty="0">
                <a:solidFill>
                  <a:srgbClr val="FF0000"/>
                </a:solidFill>
              </a:rPr>
              <a:t>)</a:t>
            </a:r>
            <a:r>
              <a:rPr lang="en-US" sz="3085" b="1" dirty="0" err="1">
                <a:solidFill>
                  <a:srgbClr val="0070C0"/>
                </a:solidFill>
                <a:latin typeface="Symbol" pitchFamily="18" charset="2"/>
              </a:rPr>
              <a:t>s</a:t>
            </a:r>
            <a:r>
              <a:rPr lang="en-US" sz="3085" b="1" baseline="30000" dirty="0" err="1">
                <a:solidFill>
                  <a:srgbClr val="0070C0"/>
                </a:solidFill>
              </a:rPr>
              <a:t>ph</a:t>
            </a:r>
            <a:r>
              <a:rPr lang="ru-RU" sz="3085" b="1" dirty="0">
                <a:solidFill>
                  <a:srgbClr val="0070C0"/>
                </a:solidFill>
              </a:rPr>
              <a:t>(1s2l</a:t>
            </a:r>
            <a:r>
              <a:rPr lang="ru-RU" sz="3085" b="1" baseline="30000" dirty="0">
                <a:solidFill>
                  <a:srgbClr val="0070C0"/>
                </a:solidFill>
              </a:rPr>
              <a:t>n</a:t>
            </a:r>
            <a:r>
              <a:rPr lang="en-US" sz="3085" b="1" dirty="0">
                <a:solidFill>
                  <a:srgbClr val="0070C0"/>
                </a:solidFill>
              </a:rPr>
              <a:t> </a:t>
            </a:r>
            <a:r>
              <a:rPr lang="ru-RU" sz="3085" b="1" dirty="0">
                <a:solidFill>
                  <a:srgbClr val="0070C0"/>
                </a:solidFill>
              </a:rPr>
              <a:t>→ 2l</a:t>
            </a:r>
            <a:r>
              <a:rPr lang="ru-RU" sz="3085" b="1" baseline="30000" dirty="0">
                <a:solidFill>
                  <a:srgbClr val="0070C0"/>
                </a:solidFill>
              </a:rPr>
              <a:t>n</a:t>
            </a:r>
            <a:r>
              <a:rPr lang="ru-RU" sz="3085" b="1" dirty="0">
                <a:solidFill>
                  <a:srgbClr val="0070C0"/>
                </a:solidFill>
              </a:rPr>
              <a:t>)/</a:t>
            </a:r>
            <a:r>
              <a:rPr lang="en-US" sz="3085" b="1" dirty="0">
                <a:solidFill>
                  <a:srgbClr val="0070C0"/>
                </a:solidFill>
              </a:rPr>
              <a:t> </a:t>
            </a:r>
            <a:r>
              <a:rPr lang="en-US" sz="3085" b="1" dirty="0">
                <a:latin typeface="Symbol" pitchFamily="18" charset="2"/>
              </a:rPr>
              <a:t>G</a:t>
            </a:r>
            <a:r>
              <a:rPr lang="ru-RU" sz="3085" b="1" dirty="0"/>
              <a:t>(2l</a:t>
            </a:r>
            <a:r>
              <a:rPr lang="ru-RU" sz="3085" b="1" baseline="30000" dirty="0"/>
              <a:t>n</a:t>
            </a:r>
            <a:r>
              <a:rPr lang="ru-RU" sz="3085" b="1" dirty="0"/>
              <a:t>)</a:t>
            </a:r>
          </a:p>
          <a:p>
            <a:pPr algn="ctr"/>
            <a:endParaRPr lang="ru-RU" sz="1764" dirty="0"/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N(2l</a:t>
            </a:r>
            <a:r>
              <a:rPr lang="ru-RU" sz="2400" b="1" baseline="30000" dirty="0">
                <a:solidFill>
                  <a:srgbClr val="C00000"/>
                </a:solidFill>
              </a:rPr>
              <a:t>n</a:t>
            </a:r>
            <a:r>
              <a:rPr lang="ru-RU" sz="2400" b="1" dirty="0">
                <a:solidFill>
                  <a:srgbClr val="C00000"/>
                </a:solidFill>
              </a:rPr>
              <a:t>) – </a:t>
            </a:r>
            <a:r>
              <a:rPr lang="ru-RU" sz="2400" b="1" dirty="0" err="1">
                <a:solidFill>
                  <a:srgbClr val="C00000"/>
                </a:solidFill>
              </a:rPr>
              <a:t>population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of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hollow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ions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467A4F"/>
                </a:solidFill>
              </a:rPr>
              <a:t>N(1s2l</a:t>
            </a:r>
            <a:r>
              <a:rPr lang="ru-RU" sz="2400" b="1" baseline="30000" dirty="0">
                <a:solidFill>
                  <a:srgbClr val="467A4F"/>
                </a:solidFill>
              </a:rPr>
              <a:t>n</a:t>
            </a:r>
            <a:r>
              <a:rPr lang="ru-RU" sz="2400" b="1" dirty="0">
                <a:solidFill>
                  <a:srgbClr val="467A4F"/>
                </a:solidFill>
              </a:rPr>
              <a:t>) – </a:t>
            </a:r>
            <a:r>
              <a:rPr lang="ru-RU" sz="2400" b="1" dirty="0" err="1">
                <a:solidFill>
                  <a:srgbClr val="467A4F"/>
                </a:solidFill>
              </a:rPr>
              <a:t>population</a:t>
            </a:r>
            <a:r>
              <a:rPr lang="ru-RU" sz="2400" b="1" dirty="0">
                <a:solidFill>
                  <a:srgbClr val="467A4F"/>
                </a:solidFill>
              </a:rPr>
              <a:t> </a:t>
            </a:r>
            <a:r>
              <a:rPr lang="ru-RU" sz="2400" b="1" dirty="0" err="1">
                <a:solidFill>
                  <a:srgbClr val="467A4F"/>
                </a:solidFill>
              </a:rPr>
              <a:t>of</a:t>
            </a:r>
            <a:r>
              <a:rPr lang="ru-RU" sz="2400" b="1" dirty="0">
                <a:solidFill>
                  <a:srgbClr val="467A4F"/>
                </a:solidFill>
              </a:rPr>
              <a:t> </a:t>
            </a:r>
            <a:r>
              <a:rPr lang="ru-RU" sz="2400" b="1" dirty="0" err="1">
                <a:solidFill>
                  <a:srgbClr val="467A4F"/>
                </a:solidFill>
              </a:rPr>
              <a:t>usual</a:t>
            </a:r>
            <a:r>
              <a:rPr lang="ru-RU" sz="2400" b="1" dirty="0">
                <a:solidFill>
                  <a:srgbClr val="467A4F"/>
                </a:solidFill>
              </a:rPr>
              <a:t> </a:t>
            </a:r>
            <a:r>
              <a:rPr lang="ru-RU" sz="2400" b="1" dirty="0" err="1">
                <a:solidFill>
                  <a:srgbClr val="467A4F"/>
                </a:solidFill>
              </a:rPr>
              <a:t>autoionizing</a:t>
            </a:r>
            <a:r>
              <a:rPr lang="ru-RU" sz="2400" b="1" dirty="0">
                <a:solidFill>
                  <a:srgbClr val="467A4F"/>
                </a:solidFill>
              </a:rPr>
              <a:t> </a:t>
            </a:r>
            <a:r>
              <a:rPr lang="ru-RU" sz="2400" b="1" dirty="0" err="1">
                <a:solidFill>
                  <a:srgbClr val="467A4F"/>
                </a:solidFill>
              </a:rPr>
              <a:t>states</a:t>
            </a:r>
            <a:endParaRPr lang="ru-RU" sz="2400" b="1" dirty="0">
              <a:solidFill>
                <a:srgbClr val="467A4F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baseline="-25000" dirty="0">
                <a:solidFill>
                  <a:srgbClr val="FF0000"/>
                </a:solidFill>
              </a:rPr>
              <a:t>X-ray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and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ħ</a:t>
            </a:r>
            <a:r>
              <a:rPr lang="en-US" sz="2400" b="1" dirty="0" err="1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ru-RU" sz="2400" b="1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– </a:t>
            </a:r>
            <a:r>
              <a:rPr lang="ru-RU" sz="2400" b="1" dirty="0" err="1">
                <a:solidFill>
                  <a:srgbClr val="FF0000"/>
                </a:solidFill>
              </a:rPr>
              <a:t>intensity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and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energy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of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X-ray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photons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Symbol" pitchFamily="18" charset="2"/>
              </a:rPr>
              <a:t>s</a:t>
            </a:r>
            <a:r>
              <a:rPr lang="en-US" sz="2400" b="1" baseline="30000" dirty="0" err="1">
                <a:solidFill>
                  <a:srgbClr val="0070C0"/>
                </a:solidFill>
              </a:rPr>
              <a:t>ph</a:t>
            </a:r>
            <a:r>
              <a:rPr lang="ru-RU" sz="2400" b="1" dirty="0">
                <a:solidFill>
                  <a:srgbClr val="0070C0"/>
                </a:solidFill>
              </a:rPr>
              <a:t>(1s2l</a:t>
            </a:r>
            <a:r>
              <a:rPr lang="ru-RU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→ 2l</a:t>
            </a:r>
            <a:r>
              <a:rPr lang="ru-RU" sz="2400" b="1" baseline="30000" dirty="0">
                <a:solidFill>
                  <a:srgbClr val="0070C0"/>
                </a:solidFill>
              </a:rPr>
              <a:t>n</a:t>
            </a:r>
            <a:r>
              <a:rPr lang="ru-RU" sz="2400" b="1" dirty="0">
                <a:solidFill>
                  <a:srgbClr val="0070C0"/>
                </a:solidFill>
              </a:rPr>
              <a:t>) – </a:t>
            </a:r>
            <a:r>
              <a:rPr lang="ru-RU" sz="2400" b="1" dirty="0" err="1">
                <a:solidFill>
                  <a:srgbClr val="0070C0"/>
                </a:solidFill>
              </a:rPr>
              <a:t>photoionization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cross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section</a:t>
            </a:r>
            <a:endParaRPr lang="ru-RU" sz="2400" b="1" dirty="0">
              <a:solidFill>
                <a:srgbClr val="0070C0"/>
              </a:solidFill>
            </a:endParaRPr>
          </a:p>
          <a:p>
            <a:pPr algn="ctr">
              <a:buFont typeface="Symbol"/>
              <a:buChar char="G"/>
            </a:pPr>
            <a:r>
              <a:rPr lang="ru-RU" sz="2400" dirty="0"/>
              <a:t>(2l</a:t>
            </a:r>
            <a:r>
              <a:rPr lang="ru-RU" sz="2400" baseline="30000" dirty="0"/>
              <a:t>n</a:t>
            </a:r>
            <a:r>
              <a:rPr lang="ru-RU" sz="2400" dirty="0"/>
              <a:t>) – </a:t>
            </a:r>
            <a:r>
              <a:rPr lang="ru-RU" sz="2400" dirty="0" err="1"/>
              <a:t>autoionization</a:t>
            </a:r>
            <a:r>
              <a:rPr lang="ru-RU" sz="2400" dirty="0"/>
              <a:t> </a:t>
            </a:r>
            <a:r>
              <a:rPr lang="ru-RU" sz="2400" dirty="0" err="1"/>
              <a:t>probability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7802" y="5934205"/>
            <a:ext cx="9285469" cy="158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5" b="1" dirty="0"/>
              <a:t>For</a:t>
            </a:r>
            <a:r>
              <a:rPr lang="ru-RU" sz="2645" b="1" dirty="0"/>
              <a:t> ion</a:t>
            </a:r>
            <a:r>
              <a:rPr lang="en-US" sz="2645" b="1" dirty="0"/>
              <a:t>s</a:t>
            </a:r>
            <a:r>
              <a:rPr lang="ru-RU" sz="2645" b="1" dirty="0"/>
              <a:t> with </a:t>
            </a:r>
            <a:r>
              <a:rPr lang="en-US" sz="2645" b="1" dirty="0"/>
              <a:t>different</a:t>
            </a:r>
            <a:r>
              <a:rPr lang="ru-RU" sz="2645" b="1" dirty="0"/>
              <a:t> Z:  </a:t>
            </a:r>
            <a:r>
              <a:rPr lang="en-US" sz="2645" b="1" dirty="0">
                <a:latin typeface="Symbol" pitchFamily="18" charset="2"/>
              </a:rPr>
              <a:t>w</a:t>
            </a:r>
            <a:r>
              <a:rPr lang="ru-RU" sz="2645" b="1" dirty="0">
                <a:latin typeface="Symbol" pitchFamily="18" charset="2"/>
              </a:rPr>
              <a:t> </a:t>
            </a:r>
            <a:r>
              <a:rPr lang="ru-RU" sz="2645" b="1" dirty="0"/>
              <a:t>~ Z</a:t>
            </a:r>
            <a:r>
              <a:rPr lang="ru-RU" sz="2645" b="1" baseline="30000" dirty="0"/>
              <a:t>2</a:t>
            </a:r>
            <a:r>
              <a:rPr lang="ru-RU" sz="2645" b="1" dirty="0"/>
              <a:t>, </a:t>
            </a:r>
            <a:r>
              <a:rPr lang="en-US" sz="2645" b="1" dirty="0" err="1">
                <a:latin typeface="Symbol" pitchFamily="18" charset="2"/>
              </a:rPr>
              <a:t>s</a:t>
            </a:r>
            <a:r>
              <a:rPr lang="en-US" sz="2645" b="1" baseline="30000" dirty="0" err="1"/>
              <a:t>ph</a:t>
            </a:r>
            <a:r>
              <a:rPr lang="ru-RU" sz="2645" b="1" dirty="0"/>
              <a:t> ~ Z</a:t>
            </a:r>
            <a:r>
              <a:rPr lang="ru-RU" sz="2645" b="1" baseline="30000" dirty="0"/>
              <a:t>-2</a:t>
            </a:r>
            <a:r>
              <a:rPr lang="ru-RU" sz="2645" b="1" dirty="0"/>
              <a:t>, G ~ </a:t>
            </a:r>
            <a:r>
              <a:rPr lang="ru-RU" sz="2645" b="1" dirty="0" err="1"/>
              <a:t>const</a:t>
            </a:r>
            <a:r>
              <a:rPr lang="ru-RU" sz="2645" b="1" dirty="0"/>
              <a:t>, </a:t>
            </a:r>
            <a:r>
              <a:rPr lang="ru-RU" sz="2645" b="1" dirty="0" err="1"/>
              <a:t>and</a:t>
            </a:r>
            <a:endParaRPr lang="ru-RU" sz="2645" b="1" dirty="0"/>
          </a:p>
          <a:p>
            <a:pPr algn="ctr"/>
            <a:endParaRPr lang="ru-RU" sz="1323" b="1" dirty="0"/>
          </a:p>
          <a:p>
            <a:pPr algn="ctr"/>
            <a:r>
              <a:rPr lang="ru-RU" sz="3085" b="1" dirty="0">
                <a:solidFill>
                  <a:srgbClr val="7030A0"/>
                </a:solidFill>
              </a:rPr>
              <a:t>N(2l</a:t>
            </a:r>
            <a:r>
              <a:rPr lang="ru-RU" sz="3085" b="1" baseline="30000" dirty="0">
                <a:solidFill>
                  <a:srgbClr val="7030A0"/>
                </a:solidFill>
              </a:rPr>
              <a:t>n</a:t>
            </a:r>
            <a:r>
              <a:rPr lang="ru-RU" sz="3085" b="1" dirty="0">
                <a:solidFill>
                  <a:srgbClr val="7030A0"/>
                </a:solidFill>
              </a:rPr>
              <a:t>)/N(1s2l</a:t>
            </a:r>
            <a:r>
              <a:rPr lang="ru-RU" sz="3085" b="1" baseline="30000" dirty="0">
                <a:solidFill>
                  <a:srgbClr val="7030A0"/>
                </a:solidFill>
              </a:rPr>
              <a:t>n</a:t>
            </a:r>
            <a:r>
              <a:rPr lang="ru-RU" sz="3085" b="1" dirty="0">
                <a:solidFill>
                  <a:srgbClr val="7030A0"/>
                </a:solidFill>
              </a:rPr>
              <a:t>) ~ Z</a:t>
            </a:r>
            <a:r>
              <a:rPr lang="ru-RU" sz="3085" b="1" baseline="30000" dirty="0">
                <a:solidFill>
                  <a:srgbClr val="7030A0"/>
                </a:solidFill>
              </a:rPr>
              <a:t>-4</a:t>
            </a:r>
          </a:p>
          <a:p>
            <a:pPr algn="ctr"/>
            <a:endParaRPr lang="ru-RU" sz="2645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9414" y="2159935"/>
            <a:ext cx="1899580" cy="499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5" b="1" dirty="0">
                <a:solidFill>
                  <a:srgbClr val="C00000"/>
                </a:solidFill>
              </a:rPr>
              <a:t>H</a:t>
            </a:r>
            <a:r>
              <a:rPr lang="ru-RU" sz="2645" b="1" dirty="0" err="1">
                <a:solidFill>
                  <a:srgbClr val="C00000"/>
                </a:solidFill>
              </a:rPr>
              <a:t>ollow</a:t>
            </a:r>
            <a:r>
              <a:rPr lang="ru-RU" sz="2645" b="1" dirty="0">
                <a:solidFill>
                  <a:srgbClr val="C00000"/>
                </a:solidFill>
              </a:rPr>
              <a:t> </a:t>
            </a:r>
            <a:r>
              <a:rPr lang="ru-RU" sz="2645" b="1" dirty="0" err="1">
                <a:solidFill>
                  <a:srgbClr val="C00000"/>
                </a:solidFill>
              </a:rPr>
              <a:t>ion</a:t>
            </a:r>
            <a:endParaRPr lang="ru-RU" sz="2645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86865" y="1795763"/>
            <a:ext cx="793630" cy="793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4808" y="1795763"/>
            <a:ext cx="1111082" cy="79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97984" y="2147338"/>
            <a:ext cx="3066382" cy="906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45" b="1" dirty="0">
                <a:solidFill>
                  <a:schemeClr val="accent5">
                    <a:lumMod val="50000"/>
                  </a:schemeClr>
                </a:solidFill>
              </a:rPr>
              <a:t>Ion in the </a:t>
            </a:r>
            <a:endParaRPr lang="en-US" sz="2645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645" b="1" dirty="0">
                <a:solidFill>
                  <a:schemeClr val="accent5">
                    <a:lumMod val="50000"/>
                  </a:schemeClr>
                </a:solidFill>
              </a:rPr>
              <a:t>autoionizing state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3535378" y="1843957"/>
            <a:ext cx="317452" cy="396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424954" y="1854347"/>
            <a:ext cx="317452" cy="3968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0"/>
            <a:ext cx="10079038" cy="92396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100785" tIns="50393" rIns="100785" bIns="50393" anchor="ctr"/>
          <a:lstStyle/>
          <a:p>
            <a:pPr algn="ctr" eaLnBrk="0" hangingPunct="0">
              <a:defRPr/>
            </a:pPr>
            <a:r>
              <a:rPr lang="en-US" sz="2400" b="1" dirty="0" smtClean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Efficiency of hollow ions </a:t>
            </a:r>
            <a:r>
              <a:rPr lang="en-US" sz="2400" b="1" dirty="0" err="1" smtClean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photoionization</a:t>
            </a:r>
            <a:endParaRPr lang="en-US" sz="2400" b="1" dirty="0">
              <a:solidFill>
                <a:srgbClr val="5A0DA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8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33" y="1563290"/>
            <a:ext cx="9417405" cy="532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79733" y="3779837"/>
            <a:ext cx="524420" cy="499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45" b="1" dirty="0" err="1">
                <a:solidFill>
                  <a:schemeClr val="accent1">
                    <a:lumMod val="75000"/>
                  </a:schemeClr>
                </a:solidFill>
              </a:rPr>
              <a:t>Al</a:t>
            </a:r>
            <a:endParaRPr lang="ru-RU" sz="264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7713" y="3763086"/>
            <a:ext cx="505187" cy="499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45" b="1" dirty="0" err="1">
                <a:solidFill>
                  <a:schemeClr val="accent2">
                    <a:lumMod val="75000"/>
                  </a:schemeClr>
                </a:solidFill>
              </a:rPr>
              <a:t>Si</a:t>
            </a:r>
            <a:endParaRPr lang="ru-RU" sz="2645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0307" y="4990603"/>
            <a:ext cx="479799" cy="499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45" b="1" dirty="0" err="1">
                <a:solidFill>
                  <a:srgbClr val="FFC000"/>
                </a:solidFill>
              </a:rPr>
              <a:t>Ti</a:t>
            </a:r>
            <a:endParaRPr lang="ru-RU" sz="2645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9701" y="5727988"/>
            <a:ext cx="580517" cy="499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45" b="1" dirty="0" err="1">
                <a:solidFill>
                  <a:srgbClr val="7030A0"/>
                </a:solidFill>
              </a:rPr>
              <a:t>Fe</a:t>
            </a:r>
            <a:endParaRPr lang="ru-RU" sz="2645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8700" y="6885696"/>
            <a:ext cx="2450606" cy="567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85" b="1" dirty="0" err="1">
                <a:solidFill>
                  <a:srgbClr val="FF0000"/>
                </a:solidFill>
              </a:rPr>
              <a:t>I</a:t>
            </a:r>
            <a:r>
              <a:rPr lang="ru-RU" sz="3085" b="1" baseline="-25000" dirty="0" err="1">
                <a:solidFill>
                  <a:srgbClr val="FF0000"/>
                </a:solidFill>
              </a:rPr>
              <a:t>X-Ray</a:t>
            </a:r>
            <a:r>
              <a:rPr lang="ru-RU" sz="3085" b="1" dirty="0">
                <a:solidFill>
                  <a:srgbClr val="FF0000"/>
                </a:solidFill>
              </a:rPr>
              <a:t>, W/cm</a:t>
            </a:r>
            <a:r>
              <a:rPr lang="ru-RU" sz="3085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732945" y="3959140"/>
            <a:ext cx="6058718" cy="4615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N(</a:t>
            </a:r>
            <a:r>
              <a:rPr lang="ru-RU" sz="2400" b="1" dirty="0" err="1"/>
              <a:t>hollow</a:t>
            </a:r>
            <a:r>
              <a:rPr lang="ru-RU" sz="2400" b="1" dirty="0"/>
              <a:t> </a:t>
            </a:r>
            <a:r>
              <a:rPr lang="ru-RU" sz="2400" b="1" dirty="0" err="1"/>
              <a:t>ion</a:t>
            </a:r>
            <a:r>
              <a:rPr lang="ru-RU" sz="2400" b="1" dirty="0"/>
              <a:t> </a:t>
            </a:r>
            <a:r>
              <a:rPr lang="ru-RU" sz="2400" b="1" dirty="0" err="1"/>
              <a:t>state</a:t>
            </a:r>
            <a:r>
              <a:rPr lang="ru-RU" sz="2400" b="1" dirty="0"/>
              <a:t>)/N(</a:t>
            </a:r>
            <a:r>
              <a:rPr lang="ru-RU" sz="2400" b="1" dirty="0" err="1"/>
              <a:t>autoionizing</a:t>
            </a:r>
            <a:r>
              <a:rPr lang="ru-RU" sz="2400" b="1" dirty="0"/>
              <a:t> </a:t>
            </a:r>
            <a:r>
              <a:rPr lang="ru-RU" sz="2400" b="1" dirty="0" err="1"/>
              <a:t>state</a:t>
            </a:r>
            <a:r>
              <a:rPr lang="ru-RU" sz="2400" b="1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0097" y="1736331"/>
            <a:ext cx="5822368" cy="120014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2901BB"/>
                </a:solidFill>
              </a:rPr>
              <a:t>The fact of observation of Hollow ions of different ions allowed to estimate the value of X-ray source intensity</a:t>
            </a:r>
            <a:endParaRPr kumimoji="1" lang="ja-JP" altLang="en-US" sz="2400" b="1" dirty="0">
              <a:solidFill>
                <a:srgbClr val="2901BB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0"/>
            <a:ext cx="10079038" cy="92396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100785" tIns="50393" rIns="100785" bIns="50393" anchor="ctr"/>
          <a:lstStyle/>
          <a:p>
            <a:pPr algn="ctr" eaLnBrk="0" hangingPunct="0">
              <a:defRPr/>
            </a:pPr>
            <a:r>
              <a:rPr lang="en-US" sz="2400" b="1" dirty="0" smtClean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Efficiency of hollow ions </a:t>
            </a:r>
            <a:r>
              <a:rPr lang="en-US" sz="2400" b="1" dirty="0" err="1" smtClean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photoionization</a:t>
            </a:r>
            <a:r>
              <a:rPr lang="en-US" sz="2400" b="1" dirty="0" smtClean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by external X-rays</a:t>
            </a:r>
            <a:endParaRPr lang="en-US" sz="2400" b="1" dirty="0">
              <a:solidFill>
                <a:srgbClr val="5A0DA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1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97181" y="3768135"/>
            <a:ext cx="282598" cy="652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5221" y="26090"/>
            <a:ext cx="9580336" cy="532657"/>
          </a:xfrm>
          <a:prstGeom prst="rect">
            <a:avLst/>
          </a:prstGeom>
          <a:noFill/>
        </p:spPr>
        <p:txBody>
          <a:bodyPr wrap="none" lIns="100785" tIns="50393" rIns="100785" bIns="5039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Схема эксперимента  на 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установке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J-KAREN-P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3е21 Вт/см2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85126" y="4256592"/>
            <a:ext cx="5765410" cy="378769"/>
          </a:xfrm>
          <a:prstGeom prst="rect">
            <a:avLst/>
          </a:prstGeom>
        </p:spPr>
        <p:txBody>
          <a:bodyPr wrap="square" lIns="100785" tIns="50393" rIns="100785" bIns="50393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ea typeface="Droid Sans Fallback"/>
              </a:rPr>
              <a:t>РИ диагностика: спектрометры ФСПР</a:t>
            </a: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513" y="613697"/>
            <a:ext cx="9269856" cy="2710449"/>
          </a:xfrm>
          <a:prstGeom prst="rect">
            <a:avLst/>
          </a:prstGeom>
        </p:spPr>
      </p:pic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13073" y="6366074"/>
            <a:ext cx="4846476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altLang="ru-RU" sz="2000" b="1" dirty="0" smtClean="0">
                <a:solidFill>
                  <a:srgbClr val="C00000"/>
                </a:solidFill>
                <a:latin typeface="Calibri" pitchFamily="34" charset="0"/>
              </a:rPr>
              <a:t>f/1.4</a:t>
            </a:r>
            <a:r>
              <a:rPr lang="en-US" altLang="ru-RU" sz="2000" dirty="0" smtClean="0">
                <a:latin typeface="Calibri" pitchFamily="34" charset="0"/>
              </a:rPr>
              <a:t> </a:t>
            </a:r>
            <a:r>
              <a:rPr lang="ru-RU" altLang="ru-RU" sz="2000" dirty="0" err="1" smtClean="0">
                <a:latin typeface="Calibri" pitchFamily="34" charset="0"/>
              </a:rPr>
              <a:t>внеосевое</a:t>
            </a:r>
            <a:r>
              <a:rPr lang="ru-RU" altLang="ru-RU" sz="2000" dirty="0" smtClean="0">
                <a:latin typeface="Calibri" pitchFamily="34" charset="0"/>
              </a:rPr>
              <a:t> </a:t>
            </a:r>
            <a:r>
              <a:rPr lang="ru-RU" altLang="ru-RU" sz="2000" dirty="0" smtClean="0">
                <a:latin typeface="Calibri" pitchFamily="34" charset="0"/>
              </a:rPr>
              <a:t>зеркало</a:t>
            </a:r>
            <a:r>
              <a:rPr lang="en-US" altLang="ru-RU" sz="2000" dirty="0" smtClean="0">
                <a:latin typeface="Calibri" pitchFamily="34" charset="0"/>
              </a:rPr>
              <a:t>, 45⁰ </a:t>
            </a:r>
            <a:r>
              <a:rPr lang="ru-RU" altLang="ru-RU" sz="2000" dirty="0" smtClean="0">
                <a:latin typeface="Calibri" pitchFamily="34" charset="0"/>
              </a:rPr>
              <a:t>угол падения</a:t>
            </a:r>
            <a:endParaRPr lang="ru-RU" altLang="ru-RU" sz="2000" dirty="0">
              <a:latin typeface="Calibri" pitchFamily="34" charset="0"/>
            </a:endParaRPr>
          </a:p>
        </p:txBody>
      </p: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13073" y="4876125"/>
            <a:ext cx="3980213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ru-RU" altLang="ru-RU" sz="2000" dirty="0" smtClean="0">
                <a:latin typeface="Calibri" pitchFamily="34" charset="0"/>
              </a:rPr>
              <a:t>Энергия</a:t>
            </a:r>
            <a:r>
              <a:rPr lang="en-US" altLang="ru-RU" sz="2000" dirty="0" smtClean="0">
                <a:latin typeface="Calibri" pitchFamily="34" charset="0"/>
              </a:rPr>
              <a:t> – </a:t>
            </a:r>
            <a:r>
              <a:rPr lang="en-US" altLang="ru-RU" sz="2000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ru-RU" altLang="ru-RU" sz="2000" b="1" dirty="0" smtClean="0">
                <a:solidFill>
                  <a:srgbClr val="CC0000"/>
                </a:solidFill>
                <a:latin typeface="Calibri" pitchFamily="34" charset="0"/>
              </a:rPr>
              <a:t>Е</a:t>
            </a:r>
            <a:r>
              <a:rPr lang="en-US" altLang="ru-RU" sz="2000" b="1" dirty="0" smtClean="0">
                <a:solidFill>
                  <a:srgbClr val="CC0000"/>
                </a:solidFill>
                <a:latin typeface="Calibri" pitchFamily="34" charset="0"/>
              </a:rPr>
              <a:t>~1</a:t>
            </a:r>
            <a:r>
              <a:rPr lang="ru-RU" altLang="ru-RU" sz="2000" b="1" dirty="0" smtClean="0">
                <a:solidFill>
                  <a:srgbClr val="CC0000"/>
                </a:solidFill>
                <a:latin typeface="Calibri" pitchFamily="34" charset="0"/>
              </a:rPr>
              <a:t>0-15</a:t>
            </a:r>
            <a:r>
              <a:rPr lang="en-US" altLang="ru-RU" sz="2000" b="1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ru-RU" altLang="ru-RU" sz="2000" b="1" dirty="0" smtClean="0">
                <a:solidFill>
                  <a:srgbClr val="CC0000"/>
                </a:solidFill>
                <a:latin typeface="Calibri" pitchFamily="34" charset="0"/>
              </a:rPr>
              <a:t>Дж на мишени</a:t>
            </a:r>
            <a:endParaRPr lang="ru-RU" altLang="ru-RU" sz="2000" b="1" dirty="0">
              <a:solidFill>
                <a:srgbClr val="CC0000"/>
              </a:solidFill>
              <a:latin typeface="Symbol" pitchFamily="18" charset="2"/>
            </a:endParaRPr>
          </a:p>
        </p:txBody>
      </p:sp>
      <p:sp>
        <p:nvSpPr>
          <p:cNvPr id="67592" name="Rectangle 15"/>
          <p:cNvSpPr>
            <a:spLocks noChangeArrowheads="1"/>
          </p:cNvSpPr>
          <p:nvPr/>
        </p:nvSpPr>
        <p:spPr bwMode="auto">
          <a:xfrm>
            <a:off x="13073" y="5224256"/>
            <a:ext cx="4605706" cy="79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 anchor="ctr">
            <a:spAutoFit/>
          </a:bodyPr>
          <a:lstStyle/>
          <a:p>
            <a:r>
              <a:rPr lang="ru-RU" altLang="ja-JP" sz="2000" dirty="0" smtClean="0">
                <a:latin typeface="Calibri" pitchFamily="34" charset="0"/>
              </a:rPr>
              <a:t>Диаметр </a:t>
            </a:r>
            <a:r>
              <a:rPr lang="ru-RU" altLang="ja-JP" sz="2000" dirty="0" smtClean="0">
                <a:latin typeface="Calibri" pitchFamily="34" charset="0"/>
              </a:rPr>
              <a:t>фокального пятна </a:t>
            </a:r>
            <a:r>
              <a:rPr lang="en-US" altLang="ja-JP" sz="2000" dirty="0" smtClean="0">
                <a:latin typeface="Calibri" pitchFamily="34" charset="0"/>
              </a:rPr>
              <a:t>d ~1.5</a:t>
            </a:r>
            <a:r>
              <a:rPr lang="ru-RU" altLang="ja-JP" sz="2000" dirty="0" smtClean="0">
                <a:latin typeface="Calibri" pitchFamily="34" charset="0"/>
              </a:rPr>
              <a:t>-2</a:t>
            </a:r>
            <a:r>
              <a:rPr lang="en-US" altLang="ja-JP" sz="2000" dirty="0" smtClean="0">
                <a:latin typeface="Calibri" pitchFamily="34" charset="0"/>
              </a:rPr>
              <a:t> </a:t>
            </a:r>
            <a:r>
              <a:rPr lang="ru-RU" altLang="ja-JP" sz="2000" dirty="0" smtClean="0">
                <a:latin typeface="Calibri" pitchFamily="34" charset="0"/>
              </a:rPr>
              <a:t>мкм</a:t>
            </a:r>
            <a:endParaRPr lang="en-US" altLang="ja-JP" sz="2000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Лазерный контраст</a:t>
            </a:r>
            <a:r>
              <a:rPr lang="en-US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ru-RU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от </a:t>
            </a:r>
            <a:r>
              <a:rPr lang="en-US" altLang="ja-JP" sz="2000" dirty="0" smtClean="0">
                <a:latin typeface="Calibri" pitchFamily="34" charset="0"/>
              </a:rPr>
              <a:t>10</a:t>
            </a:r>
            <a:r>
              <a:rPr lang="en-US" altLang="ja-JP" sz="2000" b="1" baseline="30000" dirty="0" smtClean="0">
                <a:latin typeface="Calibri" pitchFamily="34" charset="0"/>
                <a:sym typeface="Symbol" pitchFamily="18" charset="2"/>
              </a:rPr>
              <a:t>5-6</a:t>
            </a:r>
            <a:r>
              <a:rPr lang="en-US" altLang="ja-JP" sz="2000" dirty="0" smtClean="0">
                <a:latin typeface="Calibri" pitchFamily="34" charset="0"/>
              </a:rPr>
              <a:t> </a:t>
            </a:r>
            <a:r>
              <a:rPr lang="ru-RU" altLang="ja-JP" sz="2000" dirty="0" smtClean="0">
                <a:latin typeface="Calibri" pitchFamily="34" charset="0"/>
              </a:rPr>
              <a:t>до</a:t>
            </a:r>
            <a:r>
              <a:rPr lang="en-US" altLang="ja-JP" sz="2000" dirty="0" smtClean="0">
                <a:latin typeface="Calibri" pitchFamily="34" charset="0"/>
              </a:rPr>
              <a:t> 10</a:t>
            </a:r>
            <a:r>
              <a:rPr lang="ru-RU" altLang="ja-JP" sz="2000" b="1" baseline="30000" dirty="0" smtClean="0">
                <a:latin typeface="Calibri" pitchFamily="34" charset="0"/>
                <a:sym typeface="Symbol" pitchFamily="18" charset="2"/>
              </a:rPr>
              <a:t>12 </a:t>
            </a:r>
            <a:r>
              <a:rPr lang="en-US" altLang="ja-JP" sz="2000" dirty="0" smtClean="0">
                <a:latin typeface="Calibri" pitchFamily="34" charset="0"/>
              </a:rPr>
              <a:t>.</a:t>
            </a:r>
            <a:r>
              <a:rPr lang="ru-RU" altLang="ja-JP" sz="2000" dirty="0" smtClean="0">
                <a:latin typeface="Calibri" pitchFamily="34" charset="0"/>
              </a:rPr>
              <a:t> </a:t>
            </a:r>
            <a:endParaRPr lang="ru-RU" altLang="ja-JP" sz="2000" dirty="0">
              <a:latin typeface="Calibri" pitchFamily="34" charset="0"/>
            </a:endParaRPr>
          </a:p>
        </p:txBody>
      </p:sp>
      <p:sp>
        <p:nvSpPr>
          <p:cNvPr id="67593" name="Rectangle 16"/>
          <p:cNvSpPr>
            <a:spLocks noChangeArrowheads="1"/>
          </p:cNvSpPr>
          <p:nvPr/>
        </p:nvSpPr>
        <p:spPr bwMode="auto">
          <a:xfrm>
            <a:off x="13073" y="5971438"/>
            <a:ext cx="3841201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 anchor="ctr">
            <a:spAutoFit/>
          </a:bodyPr>
          <a:lstStyle/>
          <a:p>
            <a:r>
              <a:rPr lang="en-US" altLang="ja-JP" sz="2000" b="1" i="1" dirty="0">
                <a:solidFill>
                  <a:srgbClr val="CC0000"/>
                </a:solidFill>
                <a:latin typeface="Calibri" pitchFamily="34" charset="0"/>
              </a:rPr>
              <a:t>I</a:t>
            </a:r>
            <a:r>
              <a:rPr lang="en-US" altLang="ja-JP" sz="2000" b="1" baseline="-25000" dirty="0">
                <a:solidFill>
                  <a:srgbClr val="CC0000"/>
                </a:solidFill>
                <a:latin typeface="Calibri" pitchFamily="34" charset="0"/>
              </a:rPr>
              <a:t> max</a:t>
            </a:r>
            <a:r>
              <a:rPr lang="en-US" altLang="ja-JP" sz="2000" b="1" dirty="0">
                <a:solidFill>
                  <a:srgbClr val="CC0000"/>
                </a:solidFill>
                <a:latin typeface="Calibri" pitchFamily="34" charset="0"/>
              </a:rPr>
              <a:t>= </a:t>
            </a:r>
            <a:r>
              <a:rPr lang="en-US" altLang="ja-JP" sz="2000" b="1" dirty="0" smtClean="0">
                <a:solidFill>
                  <a:srgbClr val="CC0000"/>
                </a:solidFill>
                <a:latin typeface="Calibri" pitchFamily="34" charset="0"/>
              </a:rPr>
              <a:t>3.2</a:t>
            </a:r>
            <a:r>
              <a:rPr lang="en-US" altLang="ja-JP" sz="2000" b="1" dirty="0" smtClean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</a:t>
            </a:r>
            <a:r>
              <a:rPr lang="en-US" altLang="ja-JP" sz="2000" b="1" dirty="0">
                <a:solidFill>
                  <a:srgbClr val="CC0000"/>
                </a:solidFill>
                <a:latin typeface="Calibri" pitchFamily="34" charset="0"/>
              </a:rPr>
              <a:t>10</a:t>
            </a:r>
            <a:r>
              <a:rPr lang="en-US" altLang="ja-JP" sz="2000" b="1" baseline="30000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21</a:t>
            </a:r>
            <a:r>
              <a:rPr lang="en-US" altLang="ja-JP" sz="2000" b="1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ru-RU" altLang="ja-JP" sz="2000" b="1" dirty="0" smtClean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Вт</a:t>
            </a:r>
            <a:r>
              <a:rPr lang="en-US" altLang="ja-JP" sz="2000" b="1" dirty="0" smtClean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/</a:t>
            </a:r>
            <a:r>
              <a:rPr lang="ru-RU" altLang="ja-JP" sz="2000" b="1" dirty="0" smtClean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см</a:t>
            </a:r>
            <a:r>
              <a:rPr lang="en-US" altLang="ja-JP" sz="2000" b="1" baseline="30000" dirty="0" smtClean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2 </a:t>
            </a:r>
            <a:r>
              <a:rPr lang="en-US" altLang="ja-JP" sz="2000" b="1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ru-RU" altLang="ja-JP" sz="2000" b="1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на мишени</a:t>
            </a:r>
            <a:endParaRPr lang="en-US" altLang="ja-JP" sz="2000" b="1" dirty="0">
              <a:solidFill>
                <a:srgbClr val="C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06" y="4311539"/>
            <a:ext cx="4923288" cy="440324"/>
          </a:xfrm>
          <a:prstGeom prst="rect">
            <a:avLst/>
          </a:prstGeom>
          <a:solidFill>
            <a:srgbClr val="00B0F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/>
          <a:p>
            <a:endParaRPr lang="ru-RU" sz="2200" dirty="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40" y="4253741"/>
            <a:ext cx="5765410" cy="378769"/>
          </a:xfrm>
          <a:prstGeom prst="rect">
            <a:avLst/>
          </a:prstGeom>
        </p:spPr>
        <p:txBody>
          <a:bodyPr wrap="square" lIns="100785" tIns="50393" rIns="100785" bIns="50393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ea typeface="Droid Sans Fallback"/>
              </a:rPr>
              <a:t>Лазер </a:t>
            </a:r>
            <a:r>
              <a:rPr lang="en-US" b="1" u="sng" dirty="0" smtClean="0">
                <a:solidFill>
                  <a:srgbClr val="002060"/>
                </a:solidFill>
                <a:ea typeface="Droid Sans Fallback"/>
              </a:rPr>
              <a:t>J-KAREN-P </a:t>
            </a:r>
            <a:r>
              <a:rPr lang="ru-RU" b="1" u="sng" dirty="0" smtClean="0">
                <a:solidFill>
                  <a:srgbClr val="002060"/>
                </a:solidFill>
                <a:ea typeface="Droid Sans Fallback"/>
              </a:rPr>
              <a:t>: </a:t>
            </a:r>
            <a:r>
              <a:rPr lang="en-US" b="1" u="sng" dirty="0" smtClean="0">
                <a:solidFill>
                  <a:srgbClr val="002060"/>
                </a:solidFill>
                <a:ea typeface="Droid Sans Fallback"/>
              </a:rPr>
              <a:t>OPCPA + Ti:Sapphire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85127" y="4313478"/>
            <a:ext cx="4674697" cy="440324"/>
          </a:xfrm>
          <a:prstGeom prst="rect">
            <a:avLst/>
          </a:prstGeom>
          <a:solidFill>
            <a:srgbClr val="00B0F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/>
          <a:p>
            <a:endParaRPr lang="ru-RU" sz="22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5528" y="5069183"/>
            <a:ext cx="4916327" cy="1486765"/>
          </a:xfrm>
          <a:prstGeom prst="rect">
            <a:avLst/>
          </a:prstGeom>
          <a:noFill/>
        </p:spPr>
        <p:txBody>
          <a:bodyPr wrap="square" lIns="100785" tIns="50393" rIns="100785" bIns="5039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Кристаллы</a:t>
            </a:r>
            <a:r>
              <a:rPr lang="en-US" b="1" dirty="0" smtClean="0">
                <a:latin typeface="+mn-lt"/>
              </a:rPr>
              <a:t>: </a:t>
            </a:r>
            <a:r>
              <a:rPr lang="ru-RU" dirty="0" smtClean="0"/>
              <a:t>Слюда</a:t>
            </a:r>
            <a:r>
              <a:rPr lang="en-US" dirty="0" smtClean="0">
                <a:latin typeface="+mn-lt"/>
              </a:rPr>
              <a:t>, R=150</a:t>
            </a:r>
            <a:r>
              <a:rPr lang="ru-RU" dirty="0" smtClean="0">
                <a:latin typeface="+mn-lt"/>
              </a:rPr>
              <a:t> мм</a:t>
            </a:r>
            <a:r>
              <a:rPr lang="en-US" dirty="0" smtClean="0">
                <a:latin typeface="+mn-lt"/>
              </a:rPr>
              <a:t>, 2d=19.94Å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/>
              <a:t>Детектор</a:t>
            </a:r>
            <a:r>
              <a:rPr lang="en-US" altLang="ru-RU" b="1" dirty="0" smtClean="0"/>
              <a:t>: </a:t>
            </a:r>
            <a:r>
              <a:rPr lang="ru-RU" altLang="ru-RU" dirty="0" smtClean="0"/>
              <a:t>ПЗС</a:t>
            </a:r>
            <a:r>
              <a:rPr lang="en-US" altLang="ru-RU" dirty="0" smtClean="0"/>
              <a:t> Andor DX-434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dirty="0" smtClean="0"/>
              <a:t>(13.5</a:t>
            </a:r>
            <a:r>
              <a:rPr lang="ru-RU" altLang="ru-RU" dirty="0" smtClean="0"/>
              <a:t> мкм</a:t>
            </a:r>
            <a:r>
              <a:rPr lang="en-US" altLang="ru-RU" dirty="0" smtClean="0"/>
              <a:t> </a:t>
            </a:r>
            <a:r>
              <a:rPr lang="ru-RU" altLang="ru-RU" dirty="0" smtClean="0"/>
              <a:t>размер пикселя</a:t>
            </a:r>
            <a:r>
              <a:rPr lang="en-US" altLang="ru-RU" dirty="0" smtClean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Мишень:</a:t>
            </a:r>
            <a:r>
              <a:rPr lang="en-US" b="1" dirty="0" smtClean="0"/>
              <a:t> </a:t>
            </a:r>
            <a:r>
              <a:rPr lang="ru-RU" dirty="0" smtClean="0"/>
              <a:t> Сталь</a:t>
            </a:r>
            <a:r>
              <a:rPr lang="en-US" dirty="0" smtClean="0"/>
              <a:t> ( </a:t>
            </a:r>
            <a:r>
              <a:rPr lang="en-US" dirty="0"/>
              <a:t>AISI </a:t>
            </a:r>
            <a:r>
              <a:rPr lang="en-US" dirty="0" smtClean="0"/>
              <a:t>304</a:t>
            </a:r>
            <a:r>
              <a:rPr lang="ru-RU" dirty="0" smtClean="0"/>
              <a:t>:</a:t>
            </a:r>
            <a:r>
              <a:rPr lang="en-US" dirty="0" smtClean="0"/>
              <a:t>72% Fe, 12%Cr)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Толщина мишени</a:t>
            </a:r>
            <a:r>
              <a:rPr lang="en-US" b="1" dirty="0" smtClean="0"/>
              <a:t> </a:t>
            </a:r>
            <a:r>
              <a:rPr lang="ru-RU" b="1" dirty="0"/>
              <a:t>: 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 smtClean="0"/>
              <a:t>мкм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-35489" y="3590210"/>
            <a:ext cx="10299077" cy="3936090"/>
            <a:chOff x="-58937" y="3590210"/>
            <a:chExt cx="10299077" cy="393609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997181" y="3768135"/>
              <a:ext cx="282598" cy="652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9706" y="3590210"/>
              <a:ext cx="4592581" cy="6557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85" tIns="50393" rIns="100785" bIns="50393" rtlCol="0">
              <a:spAutoFit/>
            </a:bodyPr>
            <a:lstStyle/>
            <a:p>
              <a:pPr algn="ctr"/>
              <a:r>
                <a:rPr lang="ru-RU" b="1" dirty="0" err="1" smtClean="0">
                  <a:solidFill>
                    <a:srgbClr val="000099"/>
                  </a:solidFill>
                  <a:latin typeface="Comic Sans MS" pitchFamily="66" charset="0"/>
                </a:rPr>
                <a:t>Сверх-острая</a:t>
              </a:r>
              <a:r>
                <a:rPr lang="ru-RU" b="1" dirty="0" smtClean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ru-RU" b="1" dirty="0" smtClean="0">
                  <a:solidFill>
                    <a:srgbClr val="000099"/>
                  </a:solidFill>
                  <a:latin typeface="Comic Sans MS" pitchFamily="66" charset="0"/>
                </a:rPr>
                <a:t>фокусировка</a:t>
              </a:r>
            </a:p>
            <a:p>
              <a:pPr algn="ctr"/>
              <a:r>
                <a:rPr lang="ru-RU" b="1" dirty="0" smtClean="0">
                  <a:solidFill>
                    <a:srgbClr val="000099"/>
                  </a:solidFill>
                  <a:latin typeface="Comic Sans MS" pitchFamily="66" charset="0"/>
                </a:rPr>
                <a:t>Размер </a:t>
              </a:r>
              <a:r>
                <a:rPr lang="ru-RU" b="1" dirty="0" smtClean="0">
                  <a:solidFill>
                    <a:srgbClr val="000099"/>
                  </a:solidFill>
                  <a:latin typeface="Comic Sans MS" pitchFamily="66" charset="0"/>
                </a:rPr>
                <a:t>фо</a:t>
              </a:r>
              <a:r>
                <a:rPr lang="ru-RU" b="1" dirty="0" smtClean="0">
                  <a:solidFill>
                    <a:srgbClr val="000099"/>
                  </a:solidFill>
                  <a:latin typeface="Comic Sans MS" pitchFamily="66" charset="0"/>
                </a:rPr>
                <a:t>к</a:t>
              </a:r>
              <a:r>
                <a:rPr lang="ru-RU" b="1" dirty="0" smtClean="0">
                  <a:solidFill>
                    <a:srgbClr val="000099"/>
                  </a:solidFill>
                  <a:latin typeface="Comic Sans MS" pitchFamily="66" charset="0"/>
                </a:rPr>
                <a:t>ального </a:t>
              </a:r>
              <a:r>
                <a:rPr lang="ru-RU" b="1" dirty="0" smtClean="0">
                  <a:solidFill>
                    <a:srgbClr val="000099"/>
                  </a:solidFill>
                  <a:latin typeface="Comic Sans MS" pitchFamily="66" charset="0"/>
                </a:rPr>
                <a:t>пятна 1,5 мкм</a:t>
              </a:r>
              <a:endParaRPr lang="ru-RU" b="1" dirty="0">
                <a:solidFill>
                  <a:srgbClr val="000099"/>
                </a:solidFill>
                <a:latin typeface="Comic Sans MS" pitchFamily="66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47559" y="3787931"/>
              <a:ext cx="4592581" cy="441047"/>
            </a:xfrm>
            <a:prstGeom prst="rect">
              <a:avLst/>
            </a:prstGeom>
            <a:noFill/>
          </p:spPr>
          <p:txBody>
            <a:bodyPr wrap="square" lIns="100785" tIns="50393" rIns="100785" bIns="50393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99"/>
                  </a:solidFill>
                  <a:latin typeface="Comic Sans MS" pitchFamily="66" charset="0"/>
                </a:rPr>
                <a:t>Длина перетяжки</a:t>
              </a:r>
              <a:r>
                <a:rPr lang="ru-RU" sz="2200" b="1" dirty="0" smtClean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en-US" sz="2200" b="1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b="1" dirty="0" smtClean="0">
                  <a:solidFill>
                    <a:srgbClr val="000099"/>
                  </a:solidFill>
                  <a:latin typeface="Comic Sans MS" pitchFamily="66" charset="0"/>
                </a:rPr>
                <a:t>~</a:t>
              </a:r>
              <a:r>
                <a:rPr lang="ru-RU" b="1" dirty="0" smtClean="0">
                  <a:solidFill>
                    <a:srgbClr val="000099"/>
                  </a:solidFill>
                  <a:latin typeface="Comic Sans MS" pitchFamily="66" charset="0"/>
                </a:rPr>
                <a:t>16 мкм</a:t>
              </a:r>
              <a:endParaRPr lang="ru-RU" b="1" dirty="0">
                <a:solidFill>
                  <a:srgbClr val="000099"/>
                </a:solidFill>
                <a:latin typeface="Comic Sans MS" pitchFamily="66" charset="0"/>
              </a:endParaRPr>
            </a:p>
          </p:txBody>
        </p:sp>
        <p:grpSp>
          <p:nvGrpSpPr>
            <p:cNvPr id="40" name="Группа 4"/>
            <p:cNvGrpSpPr/>
            <p:nvPr/>
          </p:nvGrpSpPr>
          <p:grpSpPr>
            <a:xfrm>
              <a:off x="-58937" y="4206468"/>
              <a:ext cx="10104259" cy="3233745"/>
              <a:chOff x="-58937" y="4206468"/>
              <a:chExt cx="10104259" cy="3233745"/>
            </a:xfrm>
          </p:grpSpPr>
          <p:sp>
            <p:nvSpPr>
              <p:cNvPr id="42" name="Text Box 9"/>
              <p:cNvSpPr txBox="1">
                <a:spLocks noChangeArrowheads="1"/>
              </p:cNvSpPr>
              <p:nvPr/>
            </p:nvSpPr>
            <p:spPr bwMode="auto">
              <a:xfrm>
                <a:off x="38937" y="6336764"/>
                <a:ext cx="4439122" cy="378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85" tIns="50393" rIns="100785" bIns="50393">
                <a:spAutoFit/>
              </a:bodyPr>
              <a:lstStyle/>
              <a:p>
                <a:r>
                  <a:rPr lang="en-US" altLang="ru-RU" dirty="0" smtClean="0">
                    <a:latin typeface="Calibri" pitchFamily="34" charset="0"/>
                  </a:rPr>
                  <a:t>f/1.4 </a:t>
                </a:r>
                <a:r>
                  <a:rPr lang="ru-RU" altLang="ru-RU" dirty="0" smtClean="0">
                    <a:latin typeface="Calibri" pitchFamily="34" charset="0"/>
                  </a:rPr>
                  <a:t>вне-осевое зеркало</a:t>
                </a:r>
                <a:r>
                  <a:rPr lang="en-US" altLang="ru-RU" dirty="0" smtClean="0">
                    <a:latin typeface="Calibri" pitchFamily="34" charset="0"/>
                  </a:rPr>
                  <a:t>, 45⁰ </a:t>
                </a:r>
                <a:r>
                  <a:rPr lang="ru-RU" altLang="ru-RU" dirty="0" smtClean="0">
                    <a:latin typeface="Calibri" pitchFamily="34" charset="0"/>
                  </a:rPr>
                  <a:t>угол падения</a:t>
                </a:r>
                <a:endParaRPr lang="ru-RU" altLang="ru-RU" dirty="0">
                  <a:latin typeface="Calibri" pitchFamily="34" charset="0"/>
                </a:endParaRPr>
              </a:p>
            </p:txBody>
          </p:sp>
          <p:sp>
            <p:nvSpPr>
              <p:cNvPr id="43" name="Text Box 10"/>
              <p:cNvSpPr txBox="1">
                <a:spLocks noChangeArrowheads="1"/>
              </p:cNvSpPr>
              <p:nvPr/>
            </p:nvSpPr>
            <p:spPr bwMode="auto">
              <a:xfrm>
                <a:off x="86368" y="4899573"/>
                <a:ext cx="3980213" cy="409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85" tIns="50393" rIns="100785" bIns="50393">
                <a:spAutoFit/>
              </a:bodyPr>
              <a:lstStyle/>
              <a:p>
                <a:r>
                  <a:rPr lang="ru-RU" altLang="ru-RU" sz="2000" dirty="0" smtClean="0">
                    <a:latin typeface="Calibri" pitchFamily="34" charset="0"/>
                  </a:rPr>
                  <a:t>Энергия</a:t>
                </a:r>
                <a:r>
                  <a:rPr lang="en-US" altLang="ru-RU" sz="2000" dirty="0" smtClean="0">
                    <a:latin typeface="Calibri" pitchFamily="34" charset="0"/>
                  </a:rPr>
                  <a:t> – </a:t>
                </a:r>
                <a:r>
                  <a:rPr lang="en-US" altLang="ru-RU" sz="2000" dirty="0" smtClean="0">
                    <a:solidFill>
                      <a:srgbClr val="CC0000"/>
                    </a:solidFill>
                    <a:latin typeface="Calibri" pitchFamily="34" charset="0"/>
                  </a:rPr>
                  <a:t> </a:t>
                </a:r>
                <a:r>
                  <a:rPr lang="ru-RU" altLang="ru-RU" sz="2000" b="1" dirty="0" smtClean="0">
                    <a:solidFill>
                      <a:srgbClr val="CC0000"/>
                    </a:solidFill>
                    <a:latin typeface="Calibri" pitchFamily="34" charset="0"/>
                  </a:rPr>
                  <a:t>Е</a:t>
                </a:r>
                <a:r>
                  <a:rPr lang="en-US" altLang="ru-RU" sz="2000" b="1" dirty="0" smtClean="0">
                    <a:solidFill>
                      <a:srgbClr val="CC0000"/>
                    </a:solidFill>
                    <a:latin typeface="Calibri" pitchFamily="34" charset="0"/>
                  </a:rPr>
                  <a:t>~1</a:t>
                </a:r>
                <a:r>
                  <a:rPr lang="ru-RU" altLang="ru-RU" sz="2000" b="1" dirty="0" smtClean="0">
                    <a:solidFill>
                      <a:srgbClr val="CC0000"/>
                    </a:solidFill>
                    <a:latin typeface="Calibri" pitchFamily="34" charset="0"/>
                  </a:rPr>
                  <a:t>0-14</a:t>
                </a:r>
                <a:r>
                  <a:rPr lang="en-US" altLang="ru-RU" sz="2000" b="1" dirty="0" smtClean="0">
                    <a:solidFill>
                      <a:srgbClr val="CC0000"/>
                    </a:solidFill>
                    <a:latin typeface="Calibri" pitchFamily="34" charset="0"/>
                  </a:rPr>
                  <a:t> </a:t>
                </a:r>
                <a:r>
                  <a:rPr lang="ru-RU" altLang="ru-RU" sz="2000" b="1" dirty="0" smtClean="0">
                    <a:solidFill>
                      <a:srgbClr val="CC0000"/>
                    </a:solidFill>
                    <a:latin typeface="Calibri" pitchFamily="34" charset="0"/>
                  </a:rPr>
                  <a:t>Дж на мишени</a:t>
                </a:r>
                <a:endParaRPr lang="ru-RU" altLang="ru-RU" sz="2000" b="1" dirty="0">
                  <a:solidFill>
                    <a:srgbClr val="CC0000"/>
                  </a:solidFill>
                  <a:latin typeface="Symbol" pitchFamily="18" charset="2"/>
                </a:endParaRPr>
              </a:p>
            </p:txBody>
          </p:sp>
          <p:sp>
            <p:nvSpPr>
              <p:cNvPr id="44" name="Rectangle 15"/>
              <p:cNvSpPr>
                <a:spLocks noChangeArrowheads="1"/>
              </p:cNvSpPr>
              <p:nvPr/>
            </p:nvSpPr>
            <p:spPr bwMode="auto">
              <a:xfrm>
                <a:off x="13073" y="5262728"/>
                <a:ext cx="4663414" cy="71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85" tIns="50393" rIns="100785" bIns="50393" anchor="ctr">
                <a:spAutoFit/>
              </a:bodyPr>
              <a:lstStyle/>
              <a:p>
                <a:r>
                  <a:rPr lang="ru-RU" altLang="ja-JP" sz="2000" dirty="0" smtClean="0">
                    <a:latin typeface="Calibri" pitchFamily="34" charset="0"/>
                  </a:rPr>
                  <a:t> Диаметр фокального пятна </a:t>
                </a:r>
                <a:r>
                  <a:rPr lang="en-US" altLang="ja-JP" sz="2000" dirty="0" smtClean="0">
                    <a:latin typeface="Calibri" pitchFamily="34" charset="0"/>
                  </a:rPr>
                  <a:t>d ~1.5</a:t>
                </a:r>
                <a:r>
                  <a:rPr lang="ru-RU" altLang="ja-JP" sz="2000" dirty="0" smtClean="0">
                    <a:latin typeface="Calibri" pitchFamily="34" charset="0"/>
                  </a:rPr>
                  <a:t>-2</a:t>
                </a:r>
                <a:r>
                  <a:rPr lang="en-US" altLang="ja-JP" sz="2000" dirty="0" smtClean="0">
                    <a:latin typeface="Calibri" pitchFamily="34" charset="0"/>
                  </a:rPr>
                  <a:t> </a:t>
                </a:r>
                <a:r>
                  <a:rPr lang="ru-RU" altLang="ja-JP" sz="2000" dirty="0" smtClean="0">
                    <a:latin typeface="Calibri" pitchFamily="34" charset="0"/>
                  </a:rPr>
                  <a:t>мкм</a:t>
                </a:r>
                <a:endParaRPr lang="en-US" altLang="ja-JP" sz="2000" dirty="0" smtClean="0">
                  <a:latin typeface="Calibri" pitchFamily="34" charset="0"/>
                </a:endParaRPr>
              </a:p>
              <a:p>
                <a:r>
                  <a:rPr lang="ru-RU" altLang="ja-JP" sz="2000" b="1" dirty="0" smtClean="0">
                    <a:solidFill>
                      <a:srgbClr val="002060"/>
                    </a:solidFill>
                    <a:latin typeface="Calibri" pitchFamily="34" charset="0"/>
                  </a:rPr>
                  <a:t>Лазерный контраст</a:t>
                </a:r>
                <a:r>
                  <a:rPr lang="en-US" altLang="ja-JP" sz="2000" b="1" dirty="0" smtClean="0">
                    <a:solidFill>
                      <a:srgbClr val="002060"/>
                    </a:solidFill>
                    <a:latin typeface="Calibri" pitchFamily="34" charset="0"/>
                  </a:rPr>
                  <a:t>: </a:t>
                </a:r>
                <a:r>
                  <a:rPr lang="ru-RU" altLang="ja-JP" sz="2000" b="1" dirty="0" smtClean="0">
                    <a:solidFill>
                      <a:srgbClr val="002060"/>
                    </a:solidFill>
                    <a:latin typeface="Calibri" pitchFamily="34" charset="0"/>
                  </a:rPr>
                  <a:t>от </a:t>
                </a:r>
                <a:r>
                  <a:rPr lang="en-US" altLang="ja-JP" sz="2000" dirty="0" smtClean="0">
                    <a:latin typeface="Calibri" pitchFamily="34" charset="0"/>
                  </a:rPr>
                  <a:t>10</a:t>
                </a:r>
                <a:r>
                  <a:rPr lang="en-US" altLang="ja-JP" sz="2000" b="1" baseline="30000" dirty="0" smtClean="0">
                    <a:latin typeface="Calibri" pitchFamily="34" charset="0"/>
                    <a:sym typeface="Symbol" pitchFamily="18" charset="2"/>
                  </a:rPr>
                  <a:t>5-6</a:t>
                </a:r>
                <a:r>
                  <a:rPr lang="en-US" altLang="ja-JP" sz="2000" dirty="0" smtClean="0">
                    <a:latin typeface="Calibri" pitchFamily="34" charset="0"/>
                  </a:rPr>
                  <a:t> </a:t>
                </a:r>
                <a:r>
                  <a:rPr lang="ru-RU" altLang="ja-JP" sz="2000" dirty="0" smtClean="0">
                    <a:latin typeface="Calibri" pitchFamily="34" charset="0"/>
                  </a:rPr>
                  <a:t>до</a:t>
                </a:r>
                <a:r>
                  <a:rPr lang="en-US" altLang="ja-JP" sz="2000" dirty="0" smtClean="0">
                    <a:latin typeface="Calibri" pitchFamily="34" charset="0"/>
                  </a:rPr>
                  <a:t> 10</a:t>
                </a:r>
                <a:r>
                  <a:rPr lang="ru-RU" altLang="ja-JP" sz="2000" b="1" baseline="30000" dirty="0" smtClean="0">
                    <a:latin typeface="Calibri" pitchFamily="34" charset="0"/>
                    <a:sym typeface="Symbol" pitchFamily="18" charset="2"/>
                  </a:rPr>
                  <a:t>12 </a:t>
                </a:r>
                <a:r>
                  <a:rPr lang="en-US" altLang="ja-JP" sz="2000" dirty="0" smtClean="0">
                    <a:latin typeface="Calibri" pitchFamily="34" charset="0"/>
                  </a:rPr>
                  <a:t>.</a:t>
                </a:r>
                <a:r>
                  <a:rPr lang="ru-RU" altLang="ja-JP" sz="2000" dirty="0" smtClean="0">
                    <a:latin typeface="Calibri" pitchFamily="34" charset="0"/>
                  </a:rPr>
                  <a:t> </a:t>
                </a:r>
                <a:endParaRPr lang="ru-RU" altLang="ja-JP" sz="2000" dirty="0">
                  <a:latin typeface="Calibri" pitchFamily="34" charset="0"/>
                </a:endParaRPr>
              </a:p>
            </p:txBody>
          </p:sp>
          <p:sp>
            <p:nvSpPr>
              <p:cNvPr id="45" name="Rectangle 16"/>
              <p:cNvSpPr>
                <a:spLocks noChangeArrowheads="1"/>
              </p:cNvSpPr>
              <p:nvPr/>
            </p:nvSpPr>
            <p:spPr bwMode="auto">
              <a:xfrm>
                <a:off x="54815" y="5942128"/>
                <a:ext cx="3841201" cy="409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85" tIns="50393" rIns="100785" bIns="50393" anchor="ctr">
                <a:spAutoFit/>
              </a:bodyPr>
              <a:lstStyle/>
              <a:p>
                <a:r>
                  <a:rPr lang="en-US" altLang="ja-JP" sz="2000" b="1" i="1" dirty="0">
                    <a:solidFill>
                      <a:srgbClr val="CC0000"/>
                    </a:solidFill>
                    <a:latin typeface="Calibri" pitchFamily="34" charset="0"/>
                  </a:rPr>
                  <a:t>I</a:t>
                </a:r>
                <a:r>
                  <a:rPr lang="en-US" altLang="ja-JP" sz="2000" b="1" baseline="-25000" dirty="0">
                    <a:solidFill>
                      <a:srgbClr val="CC0000"/>
                    </a:solidFill>
                    <a:latin typeface="Calibri" pitchFamily="34" charset="0"/>
                  </a:rPr>
                  <a:t> max</a:t>
                </a:r>
                <a:r>
                  <a:rPr lang="en-US" altLang="ja-JP" sz="2000" b="1" dirty="0">
                    <a:solidFill>
                      <a:srgbClr val="CC0000"/>
                    </a:solidFill>
                    <a:latin typeface="Calibri" pitchFamily="34" charset="0"/>
                  </a:rPr>
                  <a:t>= </a:t>
                </a:r>
                <a:r>
                  <a:rPr lang="en-US" altLang="ja-JP" sz="2000" b="1" dirty="0" smtClean="0">
                    <a:solidFill>
                      <a:srgbClr val="CC0000"/>
                    </a:solidFill>
                    <a:latin typeface="Calibri" pitchFamily="34" charset="0"/>
                  </a:rPr>
                  <a:t>3.2</a:t>
                </a:r>
                <a:r>
                  <a:rPr lang="en-US" altLang="ja-JP" sz="2000" b="1" dirty="0" smtClean="0">
                    <a:solidFill>
                      <a:srgbClr val="CC0000"/>
                    </a:solidFill>
                    <a:latin typeface="Calibri" pitchFamily="34" charset="0"/>
                    <a:sym typeface="Symbol" pitchFamily="18" charset="2"/>
                  </a:rPr>
                  <a:t></a:t>
                </a:r>
                <a:r>
                  <a:rPr lang="en-US" altLang="ja-JP" sz="2000" b="1" dirty="0">
                    <a:solidFill>
                      <a:srgbClr val="CC0000"/>
                    </a:solidFill>
                    <a:latin typeface="Calibri" pitchFamily="34" charset="0"/>
                  </a:rPr>
                  <a:t>10</a:t>
                </a:r>
                <a:r>
                  <a:rPr lang="en-US" altLang="ja-JP" sz="2000" b="1" baseline="30000" dirty="0">
                    <a:solidFill>
                      <a:srgbClr val="CC0000"/>
                    </a:solidFill>
                    <a:latin typeface="Calibri" pitchFamily="34" charset="0"/>
                    <a:sym typeface="Symbol" pitchFamily="18" charset="2"/>
                  </a:rPr>
                  <a:t>21</a:t>
                </a:r>
                <a:r>
                  <a:rPr lang="en-US" altLang="ja-JP" sz="2000" b="1" dirty="0">
                    <a:solidFill>
                      <a:srgbClr val="CC0000"/>
                    </a:solidFill>
                    <a:latin typeface="Calibri" pitchFamily="34" charset="0"/>
                    <a:sym typeface="Symbol" pitchFamily="18" charset="2"/>
                  </a:rPr>
                  <a:t> </a:t>
                </a:r>
                <a:r>
                  <a:rPr lang="ru-RU" altLang="ja-JP" sz="2000" b="1" dirty="0" smtClean="0">
                    <a:solidFill>
                      <a:srgbClr val="CC0000"/>
                    </a:solidFill>
                    <a:latin typeface="Calibri" pitchFamily="34" charset="0"/>
                    <a:sym typeface="Symbol" pitchFamily="18" charset="2"/>
                  </a:rPr>
                  <a:t>Вт</a:t>
                </a:r>
                <a:r>
                  <a:rPr lang="en-US" altLang="ja-JP" sz="2000" b="1" dirty="0" smtClean="0">
                    <a:solidFill>
                      <a:srgbClr val="CC0000"/>
                    </a:solidFill>
                    <a:latin typeface="Calibri" pitchFamily="34" charset="0"/>
                    <a:sym typeface="Symbol" pitchFamily="18" charset="2"/>
                  </a:rPr>
                  <a:t>/</a:t>
                </a:r>
                <a:r>
                  <a:rPr lang="ru-RU" altLang="ja-JP" sz="2000" b="1" dirty="0" smtClean="0">
                    <a:solidFill>
                      <a:srgbClr val="CC0000"/>
                    </a:solidFill>
                    <a:latin typeface="Calibri" pitchFamily="34" charset="0"/>
                    <a:sym typeface="Symbol" pitchFamily="18" charset="2"/>
                  </a:rPr>
                  <a:t>см</a:t>
                </a:r>
                <a:r>
                  <a:rPr lang="en-US" altLang="ja-JP" sz="2000" b="1" baseline="30000" dirty="0" smtClean="0">
                    <a:solidFill>
                      <a:srgbClr val="CC0000"/>
                    </a:solidFill>
                    <a:latin typeface="Calibri" pitchFamily="34" charset="0"/>
                    <a:sym typeface="Symbol" pitchFamily="18" charset="2"/>
                  </a:rPr>
                  <a:t>2 </a:t>
                </a:r>
                <a:r>
                  <a:rPr lang="en-US" altLang="ja-JP" sz="2000" b="1" dirty="0" smtClean="0">
                    <a:latin typeface="Calibri" pitchFamily="34" charset="0"/>
                    <a:sym typeface="Symbol" pitchFamily="18" charset="2"/>
                  </a:rPr>
                  <a:t> </a:t>
                </a:r>
                <a:r>
                  <a:rPr lang="ru-RU" altLang="ja-JP" sz="2000" b="1" dirty="0" smtClean="0">
                    <a:solidFill>
                      <a:srgbClr val="C00000"/>
                    </a:solidFill>
                    <a:latin typeface="Calibri" pitchFamily="34" charset="0"/>
                    <a:sym typeface="Symbol" pitchFamily="18" charset="2"/>
                  </a:rPr>
                  <a:t>на мишени</a:t>
                </a:r>
                <a:endParaRPr lang="en-US" altLang="ja-JP" sz="2000" b="1" dirty="0">
                  <a:solidFill>
                    <a:srgbClr val="C00000"/>
                  </a:solidFill>
                  <a:latin typeface="Calibri" pitchFamily="34" charset="0"/>
                  <a:sym typeface="Symbol" pitchFamily="18" charset="2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23906" y="4311539"/>
                <a:ext cx="4923288" cy="440324"/>
              </a:xfrm>
              <a:prstGeom prst="rect">
                <a:avLst/>
              </a:prstGeom>
              <a:solidFill>
                <a:srgbClr val="00B0F0">
                  <a:alpha val="34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100785" tIns="50393" rIns="100785" bIns="50393">
                <a:spAutoFit/>
              </a:bodyPr>
              <a:lstStyle/>
              <a:p>
                <a:endParaRPr lang="ru-RU" sz="2200" dirty="0">
                  <a:latin typeface="Calibri" pitchFamily="34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7040" y="4253741"/>
                <a:ext cx="5765410" cy="378769"/>
              </a:xfrm>
              <a:prstGeom prst="rect">
                <a:avLst/>
              </a:prstGeom>
            </p:spPr>
            <p:txBody>
              <a:bodyPr wrap="square" lIns="100785" tIns="50393" rIns="100785" bIns="50393">
                <a:spAutoFit/>
              </a:bodyPr>
              <a:lstStyle/>
              <a:p>
                <a:r>
                  <a:rPr lang="ru-RU" b="1" u="sng" dirty="0" smtClean="0">
                    <a:solidFill>
                      <a:srgbClr val="002060"/>
                    </a:solidFill>
                    <a:ea typeface="Droid Sans Fallback"/>
                  </a:rPr>
                  <a:t>Лазер </a:t>
                </a:r>
                <a:r>
                  <a:rPr lang="en-US" b="1" u="sng" dirty="0" smtClean="0">
                    <a:solidFill>
                      <a:srgbClr val="002060"/>
                    </a:solidFill>
                    <a:ea typeface="Droid Sans Fallback"/>
                  </a:rPr>
                  <a:t>J-KAREN-P </a:t>
                </a:r>
                <a:r>
                  <a:rPr lang="ru-RU" b="1" u="sng" dirty="0" smtClean="0">
                    <a:solidFill>
                      <a:srgbClr val="002060"/>
                    </a:solidFill>
                    <a:ea typeface="Droid Sans Fallback"/>
                  </a:rPr>
                  <a:t>: </a:t>
                </a:r>
                <a:r>
                  <a:rPr lang="en-US" b="1" u="sng" dirty="0" smtClean="0">
                    <a:solidFill>
                      <a:srgbClr val="002060"/>
                    </a:solidFill>
                    <a:ea typeface="Droid Sans Fallback"/>
                  </a:rPr>
                  <a:t>OPCPA + Ti:Sapphire</a:t>
                </a:r>
                <a:endParaRPr lang="ru-RU" b="1" u="sng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285127" y="4313478"/>
                <a:ext cx="4674697" cy="440324"/>
              </a:xfrm>
              <a:prstGeom prst="rect">
                <a:avLst/>
              </a:prstGeom>
              <a:solidFill>
                <a:srgbClr val="00B0F0">
                  <a:alpha val="34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100785" tIns="50393" rIns="100785" bIns="50393">
                <a:spAutoFit/>
              </a:bodyPr>
              <a:lstStyle/>
              <a:p>
                <a:endParaRPr lang="ru-RU" sz="2200" dirty="0">
                  <a:latin typeface="Calibri" pitchFamily="34" charset="0"/>
                </a:endParaRPr>
              </a:p>
            </p:txBody>
          </p:sp>
          <p:sp>
            <p:nvSpPr>
              <p:cNvPr id="49" name="Стрелка вправо 48"/>
              <p:cNvSpPr/>
              <p:nvPr/>
            </p:nvSpPr>
            <p:spPr>
              <a:xfrm rot="19587175">
                <a:off x="6386816" y="6666735"/>
                <a:ext cx="601549" cy="274353"/>
              </a:xfrm>
              <a:prstGeom prst="rightArrow">
                <a:avLst/>
              </a:prstGeom>
              <a:solidFill>
                <a:srgbClr val="7030A0">
                  <a:alpha val="70000"/>
                </a:srgbClr>
              </a:solidFill>
              <a:ln>
                <a:solidFill>
                  <a:srgbClr val="FDC3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785" tIns="50393" rIns="100785" bIns="50393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1691040" y="4617526"/>
                <a:ext cx="1198707" cy="3787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100785" tIns="50393" rIns="100785" bIns="50393">
                <a:spAutoFit/>
              </a:bodyPr>
              <a:lstStyle/>
              <a:p>
                <a:pPr algn="ctr"/>
                <a:r>
                  <a:rPr lang="ru-RU" dirty="0" smtClean="0"/>
                  <a:t>В фокусе</a:t>
                </a:r>
                <a:endParaRPr lang="ru-RU" dirty="0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048205" y="4617526"/>
                <a:ext cx="1198707" cy="3787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100785" tIns="50393" rIns="100785" bIns="50393">
                <a:spAutoFit/>
              </a:bodyPr>
              <a:lstStyle/>
              <a:p>
                <a:pPr algn="ctr"/>
                <a:r>
                  <a:rPr lang="ru-RU" dirty="0" smtClean="0"/>
                  <a:t>+100 мкм</a:t>
                </a:r>
                <a:endParaRPr lang="ru-RU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036564" y="4653013"/>
                <a:ext cx="4846541" cy="2102318"/>
              </a:xfrm>
              <a:prstGeom prst="rect">
                <a:avLst/>
              </a:prstGeom>
              <a:noFill/>
            </p:spPr>
            <p:txBody>
              <a:bodyPr wrap="none" lIns="100785" tIns="50393" rIns="100785" bIns="50393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/>
                  <a:t>Кристаллы</a:t>
                </a:r>
                <a:r>
                  <a:rPr lang="en-US" b="1" dirty="0" smtClean="0">
                    <a:latin typeface="+mn-lt"/>
                  </a:rPr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Слюда</a:t>
                </a:r>
                <a:r>
                  <a:rPr lang="en-US" dirty="0" smtClean="0">
                    <a:latin typeface="+mn-lt"/>
                  </a:rPr>
                  <a:t>, R=150</a:t>
                </a:r>
                <a:r>
                  <a:rPr lang="ru-RU" dirty="0" smtClean="0">
                    <a:latin typeface="+mn-lt"/>
                  </a:rPr>
                  <a:t> мм</a:t>
                </a:r>
                <a:r>
                  <a:rPr lang="en-US" dirty="0" smtClean="0">
                    <a:latin typeface="+mn-lt"/>
                  </a:rPr>
                  <a:t>, 2d=19.94Å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b="1" dirty="0" smtClean="0"/>
                  <a:t>Детектор</a:t>
                </a:r>
                <a:r>
                  <a:rPr lang="en-US" altLang="ru-RU" b="1" dirty="0" smtClean="0"/>
                  <a:t>: </a:t>
                </a:r>
                <a:r>
                  <a:rPr lang="ru-RU" altLang="ru-RU" dirty="0" smtClean="0"/>
                  <a:t>ПЗС</a:t>
                </a:r>
                <a:r>
                  <a:rPr lang="en-US" altLang="ru-RU" dirty="0" smtClean="0"/>
                  <a:t> Andor DX-434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ru-RU" dirty="0" smtClean="0"/>
                  <a:t>(13.5</a:t>
                </a:r>
                <a:r>
                  <a:rPr lang="ru-RU" altLang="ru-RU" dirty="0" smtClean="0"/>
                  <a:t> мкм</a:t>
                </a:r>
                <a:r>
                  <a:rPr lang="en-US" altLang="ru-RU" dirty="0" smtClean="0"/>
                  <a:t> </a:t>
                </a:r>
                <a:r>
                  <a:rPr lang="ru-RU" altLang="ru-RU" dirty="0" smtClean="0"/>
                  <a:t>размер пикселя</a:t>
                </a:r>
                <a:r>
                  <a:rPr lang="en-US" altLang="ru-RU" dirty="0" smtClean="0"/>
                  <a:t>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/>
                  <a:t>Мишень:</a:t>
                </a:r>
                <a:r>
                  <a:rPr lang="en-US" b="1" dirty="0" smtClean="0"/>
                  <a:t> </a:t>
                </a:r>
                <a:r>
                  <a:rPr lang="ru-RU" dirty="0" smtClean="0"/>
                  <a:t> Сталь</a:t>
                </a:r>
                <a:r>
                  <a:rPr lang="en-US" dirty="0" smtClean="0"/>
                  <a:t> ( </a:t>
                </a:r>
                <a:r>
                  <a:rPr lang="en-US" dirty="0"/>
                  <a:t>AISI </a:t>
                </a:r>
                <a:r>
                  <a:rPr lang="en-US" dirty="0" smtClean="0"/>
                  <a:t>304</a:t>
                </a:r>
                <a:r>
                  <a:rPr lang="ru-RU" dirty="0" smtClean="0"/>
                  <a:t>:</a:t>
                </a:r>
                <a:r>
                  <a:rPr lang="en-US" dirty="0" smtClean="0"/>
                  <a:t>72% Fe, 12%Cr)</a:t>
                </a:r>
                <a:endParaRPr lang="en-US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smtClean="0"/>
                  <a:t>Толщина мишени</a:t>
                </a:r>
                <a:r>
                  <a:rPr lang="en-US" b="1" dirty="0" smtClean="0"/>
                  <a:t> </a:t>
                </a:r>
                <a:r>
                  <a:rPr lang="ru-RU" b="1" dirty="0"/>
                  <a:t>: </a:t>
                </a:r>
                <a:r>
                  <a:rPr lang="en-US" dirty="0" smtClean="0"/>
                  <a:t>5</a:t>
                </a:r>
                <a:r>
                  <a:rPr lang="ru-RU" dirty="0" smtClean="0"/>
                  <a:t> мкм</a:t>
                </a:r>
                <a:endParaRPr lang="en-US" altLang="ru-RU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sz="2200" dirty="0"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chemeClr val="accent5">
                      <a:lumMod val="50000"/>
                    </a:schemeClr>
                  </a:solidFill>
                  <a:latin typeface="+mn-lt"/>
                  <a:cs typeface="+mn-cs"/>
                </a:endParaRPr>
              </a:p>
            </p:txBody>
          </p: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58937" y="4206468"/>
                <a:ext cx="10104259" cy="2757981"/>
              </a:xfrm>
              <a:prstGeom prst="rect">
                <a:avLst/>
              </a:prstGeom>
            </p:spPr>
          </p:pic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53" y="6769879"/>
                <a:ext cx="4725172" cy="67033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284" t="-3000" r="-284" b="-9000"/>
                </a:stretch>
              </a:blipFill>
            </p:spPr>
            <p:txBody>
              <a:bodyPr lIns="100785" tIns="50393" rIns="100785" bIns="50393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594230" y="6910747"/>
              <a:ext cx="321915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b="1" dirty="0" smtClean="0">
                  <a:latin typeface="Comic Sans MS" pitchFamily="66" charset="0"/>
                </a:rPr>
                <a:t>Зависимость интенсивности</a:t>
              </a:r>
            </a:p>
            <a:p>
              <a:pPr algn="ctr"/>
              <a:r>
                <a:rPr lang="ru-RU" sz="1700" b="1" dirty="0" smtClean="0">
                  <a:latin typeface="Comic Sans MS" pitchFamily="66" charset="0"/>
                </a:rPr>
                <a:t>от </a:t>
              </a:r>
              <a:r>
                <a:rPr lang="ru-RU" sz="1700" b="1" dirty="0" err="1" smtClean="0">
                  <a:latin typeface="Comic Sans MS" pitchFamily="66" charset="0"/>
                </a:rPr>
                <a:t>расфокусировки</a:t>
              </a:r>
              <a:endParaRPr lang="en-US" sz="1700" b="1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6940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649" y="554733"/>
            <a:ext cx="5020965" cy="3915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0950" y="4471349"/>
            <a:ext cx="5650371" cy="84043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ru-RU" sz="1600" b="1" dirty="0" smtClean="0"/>
              <a:t>Полная </a:t>
            </a:r>
            <a:r>
              <a:rPr lang="ru-RU" sz="1600" b="1" dirty="0" smtClean="0"/>
              <a:t>интенсивность  рентгеновского излучения, как функция  плотности потока лазерного излучения </a:t>
            </a:r>
            <a:r>
              <a:rPr lang="ru-RU" sz="1400" b="1" dirty="0" smtClean="0"/>
              <a:t>на</a:t>
            </a:r>
            <a:r>
              <a:rPr lang="ru-RU" sz="1600" b="1" dirty="0" smtClean="0"/>
              <a:t> мишени.</a:t>
            </a:r>
            <a:r>
              <a:rPr lang="ru-RU" sz="1600" b="1" dirty="0"/>
              <a:t> </a:t>
            </a:r>
            <a:r>
              <a:rPr lang="ru-RU" sz="1600" b="1" dirty="0" smtClean="0"/>
              <a:t>Для диапазона длин волн </a:t>
            </a:r>
            <a:r>
              <a:rPr lang="el-GR" sz="1600" b="1" dirty="0" smtClean="0"/>
              <a:t>λ</a:t>
            </a:r>
            <a:r>
              <a:rPr lang="ru-RU" sz="1600" b="1" dirty="0" smtClean="0"/>
              <a:t>=</a:t>
            </a:r>
            <a:r>
              <a:rPr lang="en-US" sz="1600" b="1" dirty="0" smtClean="0"/>
              <a:t>1.7–2.1 </a:t>
            </a:r>
            <a:r>
              <a:rPr lang="en-US" sz="1600" b="1" dirty="0">
                <a:latin typeface="Calibri" panose="020F0502020204030204" pitchFamily="34" charset="0"/>
              </a:rPr>
              <a:t>Å</a:t>
            </a:r>
            <a:r>
              <a:rPr lang="en-US" sz="1600" b="1" dirty="0"/>
              <a:t>.</a:t>
            </a:r>
            <a:endParaRPr lang="ru-RU" sz="1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1325" y="5379292"/>
            <a:ext cx="7572190" cy="14377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80889" y="-27942"/>
            <a:ext cx="10089536" cy="780313"/>
          </a:xfrm>
          <a:prstGeom prst="rect">
            <a:avLst/>
          </a:prstGeom>
        </p:spPr>
        <p:txBody>
          <a:bodyPr wrap="square" lIns="100785" tIns="50393" rIns="100785" bIns="50393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Нелинейный рост  рентгеновской эмиссии  в зависимости от плотности потока лазерного импульса на мишени</a:t>
            </a:r>
            <a:endParaRPr lang="ru-RU" sz="2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9795" y="938962"/>
            <a:ext cx="5039519" cy="624990"/>
          </a:xfrm>
          <a:prstGeom prst="rect">
            <a:avLst/>
          </a:prstGeom>
        </p:spPr>
        <p:txBody>
          <a:bodyPr lIns="100785" tIns="50393" rIns="100785" bIns="50393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/>
              <a:t>Оценка объемной электронной температуры плазмы по наклону  тормозного </a:t>
            </a:r>
            <a:r>
              <a:rPr lang="ru-RU" sz="1600" b="1" dirty="0" smtClean="0"/>
              <a:t>спектра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-432922" y="6155833"/>
                <a:ext cx="10013802" cy="67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ru-RU" altLang="ja-JP" b="1" dirty="0" smtClean="0">
                    <a:solidFill>
                      <a:srgbClr val="FF0000"/>
                    </a:solidFill>
                  </a:rPr>
                  <a:t> </a:t>
                </a:r>
                <a:r>
                  <a:rPr kumimoji="1" lang="ru-RU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ru-RU" altLang="ja-JP" b="1" dirty="0" smtClean="0">
                    <a:solidFill>
                      <a:srgbClr val="FF0000"/>
                    </a:solidFill>
                  </a:rPr>
                  <a:t>Интенсивность   рентгеновского излучения зависит от плотности потока лазерного излучения,</a:t>
                </a:r>
                <a14:m>
                  <m:oMath xmlns:m="http://schemas.openxmlformats.org/officeDocument/2006/math">
                    <m:r>
                      <a:rPr kumimoji="1" lang="ru-RU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ru-RU" altLang="ja-JP" b="1" dirty="0" smtClean="0">
                    <a:solidFill>
                      <a:srgbClr val="FF0000"/>
                    </a:solidFill>
                  </a:rPr>
                  <a:t>как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𝒓𝒂𝒚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~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ru-RU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𝒍𝒕</m:t>
                        </m:r>
                      </m:sub>
                      <m:sup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</m:oMath>
                </a14:m>
                <a:r>
                  <a:rPr lang="ru-RU" b="1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</a:rPr>
                  <a:t> </a:t>
                </a:r>
                <a:r>
                  <a:rPr kumimoji="1" lang="ru-RU" altLang="ja-JP" b="1" dirty="0" smtClean="0">
                    <a:solidFill>
                      <a:srgbClr val="FF0000"/>
                    </a:solidFill>
                  </a:rPr>
                  <a:t>для диапазона значений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kumimoji="1"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𝒍𝒕</m:t>
                        </m:r>
                      </m:sub>
                    </m:sSub>
                    <m:r>
                      <a:rPr kumimoji="1"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sup>
                    </m:sSup>
                    <m:r>
                      <a:rPr kumimoji="1"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1"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1"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p>
                    </m:sSup>
                    <m:r>
                      <a:rPr kumimoji="1" lang="ru-RU" altLang="ja-JP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Вт/см</m:t>
                    </m:r>
                    <m:r>
                      <m:rPr>
                        <m:nor/>
                      </m:rPr>
                      <a:rPr lang="ru-RU" b="1" u="sng" baseline="300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kumimoji="1" lang="ru-RU" altLang="ja-JP" b="1" dirty="0" smtClean="0">
                    <a:solidFill>
                      <a:srgbClr val="FF0000"/>
                    </a:solidFill>
                  </a:rPr>
                  <a:t>)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7191" y="6785666"/>
                <a:ext cx="11037783" cy="74419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5405" b="-10811"/>
                </a:stretch>
              </a:blipFill>
            </p:spPr>
            <p:txBody>
              <a:bodyPr lIns="100785" tIns="50393" rIns="100785" bIns="50393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низ 6"/>
          <p:cNvSpPr/>
          <p:nvPr/>
        </p:nvSpPr>
        <p:spPr>
          <a:xfrm>
            <a:off x="4443168" y="755046"/>
            <a:ext cx="234795" cy="435851"/>
          </a:xfrm>
          <a:prstGeom prst="downArrow">
            <a:avLst/>
          </a:prstGeom>
          <a:solidFill>
            <a:srgbClr val="CC3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527272" y="5059319"/>
            <a:ext cx="224296" cy="309412"/>
          </a:xfrm>
          <a:prstGeom prst="downArrow">
            <a:avLst/>
          </a:prstGeom>
          <a:solidFill>
            <a:srgbClr val="CC3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6486" y="5469360"/>
            <a:ext cx="712006" cy="1305790"/>
          </a:xfrm>
          <a:prstGeom prst="rect">
            <a:avLst/>
          </a:prstGeom>
          <a:solidFill>
            <a:srgbClr val="EB13D1">
              <a:alpha val="1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331305" y="5059319"/>
            <a:ext cx="224296" cy="309412"/>
          </a:xfrm>
          <a:prstGeom prst="down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794782" y="1833630"/>
            <a:ext cx="234795" cy="435851"/>
          </a:xfrm>
          <a:prstGeom prst="down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08491" y="5469360"/>
            <a:ext cx="705359" cy="130579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930594" y="3118366"/>
            <a:ext cx="234795" cy="435851"/>
          </a:xfrm>
          <a:prstGeom prst="down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458375" y="5081394"/>
            <a:ext cx="224296" cy="309412"/>
          </a:xfrm>
          <a:prstGeom prst="down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27397" y="5469360"/>
            <a:ext cx="746119" cy="1305790"/>
          </a:xfrm>
          <a:prstGeom prst="rect">
            <a:avLst/>
          </a:prstGeom>
          <a:solidFill>
            <a:srgbClr val="00B0F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0451" y="1417439"/>
            <a:ext cx="249349" cy="1918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94862" y="4150484"/>
            <a:ext cx="2531244" cy="319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77362" y="2211192"/>
            <a:ext cx="249349" cy="1918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330577" y="2038480"/>
            <a:ext cx="3123184" cy="563435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ru-RU" sz="1500" dirty="0" smtClean="0"/>
              <a:t> Интенсивность  рентгеновского </a:t>
            </a:r>
          </a:p>
          <a:p>
            <a:pPr algn="ctr"/>
            <a:r>
              <a:rPr lang="ru-RU" sz="1500" dirty="0"/>
              <a:t>и</a:t>
            </a:r>
            <a:r>
              <a:rPr lang="ru-RU" sz="1500" dirty="0" smtClean="0"/>
              <a:t>злучения (о.е.)</a:t>
            </a:r>
            <a:endParaRPr lang="ru-RU" sz="1500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4262174" y="3111216"/>
            <a:ext cx="2105726" cy="332603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ru-RU" sz="1500" dirty="0" smtClean="0"/>
              <a:t> Интенсивность (о.е.)</a:t>
            </a:r>
            <a:endParaRPr lang="ru-RU" sz="1500" dirty="0"/>
          </a:p>
        </p:txBody>
      </p:sp>
      <p:sp>
        <p:nvSpPr>
          <p:cNvPr id="30" name="TextBox 29"/>
          <p:cNvSpPr txBox="1"/>
          <p:nvPr/>
        </p:nvSpPr>
        <p:spPr>
          <a:xfrm>
            <a:off x="1119712" y="4010398"/>
            <a:ext cx="3468278" cy="563435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pPr algn="ctr"/>
            <a:r>
              <a:rPr lang="ru-RU" sz="1500" dirty="0" smtClean="0"/>
              <a:t>Интенсивность лазерного импульса </a:t>
            </a:r>
          </a:p>
          <a:p>
            <a:pPr algn="ctr"/>
            <a:r>
              <a:rPr lang="ru-RU" sz="1500" dirty="0" smtClean="0"/>
              <a:t>на мишени(Вт/см2)×</a:t>
            </a:r>
            <a:r>
              <a:rPr lang="en-US" sz="1500" b="1" dirty="0">
                <a:solidFill>
                  <a:srgbClr val="002060"/>
                </a:solidFill>
                <a:ea typeface="Calibri" panose="020F0502020204030204" pitchFamily="34" charset="0"/>
              </a:rPr>
              <a:t> 10</a:t>
            </a:r>
            <a:r>
              <a:rPr lang="ru-RU" sz="1500" b="1" baseline="30000" dirty="0">
                <a:solidFill>
                  <a:srgbClr val="002060"/>
                </a:solidFill>
                <a:ea typeface="Calibri" panose="020F0502020204030204" pitchFamily="34" charset="0"/>
              </a:rPr>
              <a:t>21</a:t>
            </a:r>
            <a:endParaRPr lang="ru-RU" sz="1500" dirty="0"/>
          </a:p>
        </p:txBody>
      </p:sp>
      <p:sp>
        <p:nvSpPr>
          <p:cNvPr id="31" name="TextBox 30"/>
          <p:cNvSpPr txBox="1"/>
          <p:nvPr/>
        </p:nvSpPr>
        <p:spPr>
          <a:xfrm>
            <a:off x="6813400" y="4923281"/>
            <a:ext cx="1673493" cy="332603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pPr algn="ctr"/>
            <a:r>
              <a:rPr lang="ru-RU" sz="1500" dirty="0" smtClean="0"/>
              <a:t>  Длины волн (</a:t>
            </a:r>
            <a:r>
              <a:rPr lang="en-US" sz="1500" dirty="0" smtClean="0"/>
              <a:t>Å</a:t>
            </a:r>
            <a:r>
              <a:rPr lang="ru-RU" sz="1500" dirty="0" smtClean="0"/>
              <a:t>)</a:t>
            </a:r>
            <a:endParaRPr lang="ru-RU" sz="15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839954" y="4357901"/>
            <a:ext cx="774884" cy="224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19648" y="1960364"/>
            <a:ext cx="1512924" cy="232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741848" y="2181109"/>
            <a:ext cx="959583" cy="175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762489" y="2390264"/>
            <a:ext cx="959583" cy="175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913" y="1738366"/>
            <a:ext cx="4215959" cy="32308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40982" y="1494944"/>
            <a:ext cx="3434936" cy="378769"/>
          </a:xfrm>
          <a:prstGeom prst="rect">
            <a:avLst/>
          </a:prstGeom>
        </p:spPr>
        <p:txBody>
          <a:bodyPr wrap="none" lIns="100785" tIns="50393" rIns="100785" bIns="50393">
            <a:spAutoFit/>
          </a:bodyPr>
          <a:lstStyle/>
          <a:p>
            <a:r>
              <a:rPr lang="en-US" b="1" u="sng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u="sng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ru-RU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u="sng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u="sng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b="1" u="sng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u="sng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b="1" u="sng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b="1" u="sng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ru-RU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(-2</a:t>
            </a:r>
            <a:r>
              <a:rPr lang="en-US" b="1" u="sng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ħ/</a:t>
            </a:r>
            <a:r>
              <a:rPr lang="en-US" b="1" u="sng" dirty="0" err="1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u="sng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b="1" u="sng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u="sng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489458" y="5464412"/>
            <a:ext cx="2636647" cy="303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535527" y="5801933"/>
            <a:ext cx="3641834" cy="29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38289" y="5429088"/>
            <a:ext cx="2914858" cy="378769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ru-RU" dirty="0" smtClean="0"/>
              <a:t>Смещение мишени (мкм)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421132" y="5782988"/>
            <a:ext cx="3926737" cy="332603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ru-RU" sz="1500" dirty="0" smtClean="0"/>
              <a:t>Интенсивность на мишени ( Вт/см</a:t>
            </a:r>
            <a:r>
              <a:rPr lang="ru-RU" sz="1500" b="1" u="sng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500" dirty="0" smtClean="0"/>
              <a:t>) ×10</a:t>
            </a:r>
            <a:r>
              <a:rPr lang="ru-RU" sz="1500" b="1" u="sng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5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515969" y="6126782"/>
            <a:ext cx="2636647" cy="303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489458" y="6472509"/>
            <a:ext cx="2636647" cy="303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380384" y="6100284"/>
            <a:ext cx="4050938" cy="347991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ru-RU" sz="1600" dirty="0" smtClean="0"/>
              <a:t> Передняя </a:t>
            </a:r>
            <a:r>
              <a:rPr lang="ru-RU" sz="1600" dirty="0" smtClean="0"/>
              <a:t>поверхность мишени, Те (эВ)</a:t>
            </a:r>
            <a:endParaRPr lang="ru-RU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1380385" y="6413168"/>
            <a:ext cx="3940587" cy="347991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ru-RU" sz="1600" dirty="0" smtClean="0"/>
              <a:t> Тыльная </a:t>
            </a:r>
            <a:r>
              <a:rPr lang="ru-RU" sz="1600" dirty="0" smtClean="0"/>
              <a:t>поверхность мишени, Те (эВ)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22666" y="844112"/>
            <a:ext cx="1056750" cy="513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52567" y="1258178"/>
            <a:ext cx="1835177" cy="7390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 sz="3500" dirty="0"/>
          </a:p>
        </p:txBody>
      </p:sp>
      <p:sp>
        <p:nvSpPr>
          <p:cNvPr id="8" name="TextBox 7"/>
          <p:cNvSpPr txBox="1"/>
          <p:nvPr/>
        </p:nvSpPr>
        <p:spPr>
          <a:xfrm>
            <a:off x="1094330" y="1103872"/>
            <a:ext cx="2609069" cy="301825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ru-RU" sz="1300" b="1" dirty="0" smtClean="0"/>
              <a:t>Эксп. Передняя пов. мишени</a:t>
            </a:r>
            <a:endParaRPr lang="ru-RU" sz="13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82997" y="881568"/>
            <a:ext cx="2587653" cy="301825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ru-RU" sz="1300" b="1" dirty="0" smtClean="0"/>
              <a:t>Эксп. Тыльная  пов. мишени</a:t>
            </a:r>
            <a:endParaRPr lang="ru-RU" sz="13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321402" y="1385047"/>
            <a:ext cx="958013" cy="517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2077119"/>
              </p:ext>
            </p:extLst>
          </p:nvPr>
        </p:nvGraphicFramePr>
        <p:xfrm>
          <a:off x="1967098" y="1332949"/>
          <a:ext cx="437458" cy="356985"/>
        </p:xfrm>
        <a:graphic>
          <a:graphicData uri="http://schemas.openxmlformats.org/presentationml/2006/ole">
            <p:oleObj spid="_x0000_s267266" name="Equation" r:id="rId7" imgW="241200" imgH="241200" progId="">
              <p:embed/>
            </p:oleObj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5939960"/>
              </p:ext>
            </p:extLst>
          </p:nvPr>
        </p:nvGraphicFramePr>
        <p:xfrm>
          <a:off x="1958530" y="1617242"/>
          <a:ext cx="414711" cy="356985"/>
        </p:xfrm>
        <a:graphic>
          <a:graphicData uri="http://schemas.openxmlformats.org/presentationml/2006/ole">
            <p:oleObj spid="_x0000_s267267" name="Equation" r:id="rId8" imgW="228600" imgH="241200" progId="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227138" y="1326312"/>
            <a:ext cx="951564" cy="301825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ru-RU" sz="1300" b="1" dirty="0" smtClean="0"/>
              <a:t>Аппрокс.</a:t>
            </a:r>
            <a:endParaRPr lang="ru-RU" sz="13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20085" y="1609299"/>
            <a:ext cx="951564" cy="301825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ru-RU" sz="1300" b="1" dirty="0" smtClean="0"/>
              <a:t>Аппрокс.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xmlns="" val="34401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079038" cy="92396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100785" tIns="50393" rIns="100785" bIns="50393" anchor="ctr"/>
          <a:lstStyle/>
          <a:p>
            <a:pPr eaLnBrk="0" hangingPunct="0">
              <a:defRPr/>
            </a:pPr>
            <a:r>
              <a:rPr lang="en-US" sz="2600" b="1" dirty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Proofing of non-linear increase in X-ray yield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88" y="2015913"/>
            <a:ext cx="5165507" cy="470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419960" y="1151451"/>
            <a:ext cx="3335806" cy="77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sz="2200" b="1" dirty="0">
                <a:solidFill>
                  <a:srgbClr val="5A0DAF"/>
                </a:solidFill>
              </a:rPr>
              <a:t>J-KAREN exp: </a:t>
            </a:r>
          </a:p>
          <a:p>
            <a:r>
              <a:rPr lang="en-US" sz="2200" b="1" dirty="0">
                <a:solidFill>
                  <a:srgbClr val="5A0DAF"/>
                </a:solidFill>
              </a:rPr>
              <a:t>~7 J, 35 </a:t>
            </a:r>
            <a:r>
              <a:rPr lang="en-US" sz="2200" b="1" dirty="0" err="1">
                <a:solidFill>
                  <a:srgbClr val="5A0DAF"/>
                </a:solidFill>
              </a:rPr>
              <a:t>fs</a:t>
            </a:r>
            <a:r>
              <a:rPr lang="en-US" sz="2200" b="1" dirty="0">
                <a:solidFill>
                  <a:srgbClr val="5A0DAF"/>
                </a:solidFill>
              </a:rPr>
              <a:t>, 1e21 W/cm2</a:t>
            </a: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5375488" y="6457223"/>
            <a:ext cx="4409818" cy="93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/>
              <a:t>3-Zones concept is developed to </a:t>
            </a:r>
          </a:p>
          <a:p>
            <a:r>
              <a:rPr lang="en-US" b="1"/>
              <a:t>describe the details of X-ray emission </a:t>
            </a:r>
          </a:p>
          <a:p>
            <a:r>
              <a:rPr lang="en-US" b="1"/>
              <a:t>and RDKR matter creation</a:t>
            </a:r>
          </a:p>
        </p:txBody>
      </p:sp>
      <p:pic>
        <p:nvPicPr>
          <p:cNvPr id="59398" name="Рисунок 7" descr="Fig1_exp-ver2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487" y="1434938"/>
            <a:ext cx="4213598" cy="48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TextBox 8"/>
          <p:cNvSpPr txBox="1">
            <a:spLocks noChangeArrowheads="1"/>
          </p:cNvSpPr>
          <p:nvPr/>
        </p:nvSpPr>
        <p:spPr bwMode="auto">
          <a:xfrm>
            <a:off x="251976" y="6763460"/>
            <a:ext cx="4422642" cy="6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>
                <a:solidFill>
                  <a:srgbClr val="990000"/>
                </a:solidFill>
              </a:rPr>
              <a:t>The nature of intense X-ray generation</a:t>
            </a:r>
          </a:p>
          <a:p>
            <a:r>
              <a:rPr lang="en-US" b="1">
                <a:solidFill>
                  <a:srgbClr val="990000"/>
                </a:solidFill>
              </a:rPr>
              <a:t>in PW laser plasma is confirmed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51695" y="-56761"/>
            <a:ext cx="95057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ea typeface="ＭＳ 明朝" panose="02020609040205080304" pitchFamily="17" charset="-128"/>
                <a:cs typeface="Times New Roman" panose="02020603050405020304" pitchFamily="18" charset="0"/>
              </a:rPr>
              <a:t> Summary of the laser parameters  for different experimenta</a:t>
            </a:r>
            <a:r>
              <a:rPr lang="en-US" altLang="ja-JP" sz="2400" b="1" dirty="0" smtClean="0">
                <a:solidFill>
                  <a:srgbClr val="7030A0"/>
                </a:solidFill>
                <a:latin typeface="+mn-lt"/>
                <a:ea typeface="ＭＳ 明朝" panose="02020609040205080304" pitchFamily="17" charset="-128"/>
                <a:cs typeface="Times New Roman" panose="02020603050405020304" pitchFamily="18" charset="0"/>
              </a:rPr>
              <a:t>l 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ea typeface="ＭＳ 明朝" panose="02020609040205080304" pitchFamily="17" charset="-128"/>
                <a:cs typeface="Times New Roman" panose="02020603050405020304" pitchFamily="18" charset="0"/>
              </a:rPr>
              <a:t>campaign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  <a:p>
            <a:pPr algn="ctr" defTabSz="914400"/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6732485"/>
              </p:ext>
            </p:extLst>
          </p:nvPr>
        </p:nvGraphicFramePr>
        <p:xfrm>
          <a:off x="170824" y="444126"/>
          <a:ext cx="9756949" cy="3058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1314"/>
                <a:gridCol w="2069960"/>
                <a:gridCol w="3024555"/>
                <a:gridCol w="2311120"/>
              </a:tblGrid>
              <a:tr h="571466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Parameters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J-KAREN(until 2013)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J-KAREN-P</a:t>
                      </a:r>
                    </a:p>
                    <a:p>
                      <a:pPr algn="ctr"/>
                      <a:r>
                        <a:rPr kumimoji="1" lang="en-US" altLang="ja-JP" sz="1600" b="1" dirty="0" smtClean="0"/>
                        <a:t>Dec. 2015 –March 2016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J-KAREN-P</a:t>
                      </a:r>
                    </a:p>
                    <a:p>
                      <a:pPr algn="ctr"/>
                      <a:r>
                        <a:rPr kumimoji="1" lang="en-US" altLang="ja-JP" sz="1600" b="1" dirty="0" smtClean="0"/>
                        <a:t>Dec. 2016 – March 2017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084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power (TW)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~ 200 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~ 350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~ 250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084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 on target (J)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~ 7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~ 14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 ~ 10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084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Pulse duration (fs)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~ 30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~ 36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~ 40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138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Contrast ratio 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&gt; 10</a:t>
                      </a:r>
                      <a:r>
                        <a:rPr kumimoji="1" lang="en-US" altLang="ja-JP" sz="1600" b="1" baseline="30000" dirty="0" smtClean="0"/>
                        <a:t>10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10</a:t>
                      </a:r>
                      <a:r>
                        <a:rPr kumimoji="1" lang="en-US" altLang="ja-JP" sz="1600" b="1" baseline="30000" dirty="0" smtClean="0"/>
                        <a:t>10 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~ 3x10</a:t>
                      </a:r>
                      <a:r>
                        <a:rPr kumimoji="1" lang="en-US" altLang="ja-JP" sz="1600" b="1" baseline="30000" dirty="0" smtClean="0"/>
                        <a:t>12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6224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irradiance (W/cm</a:t>
                      </a:r>
                      <a:r>
                        <a:rPr kumimoji="0" lang="en-US" altLang="ja-JP" sz="16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ja-JP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~</a:t>
                      </a:r>
                      <a:r>
                        <a:rPr kumimoji="1" lang="en-US" altLang="ja-JP" sz="1600" b="1" baseline="0" dirty="0" smtClean="0"/>
                        <a:t> </a:t>
                      </a:r>
                      <a:r>
                        <a:rPr kumimoji="1" lang="en-US" altLang="ja-JP" sz="1600" b="1" dirty="0" smtClean="0"/>
                        <a:t>10</a:t>
                      </a:r>
                      <a:r>
                        <a:rPr kumimoji="1" lang="en-US" altLang="ja-JP" sz="1600" b="1" baseline="30000" dirty="0" smtClean="0"/>
                        <a:t>21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~ 3 x 10</a:t>
                      </a:r>
                      <a:r>
                        <a:rPr kumimoji="1" lang="en-US" altLang="ja-JP" sz="1600" b="1" baseline="30000" dirty="0" smtClean="0"/>
                        <a:t>21 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~ 9 x 10</a:t>
                      </a:r>
                      <a:r>
                        <a:rPr kumimoji="1" lang="en-US" altLang="ja-JP" sz="1600" b="1" baseline="30000" dirty="0" smtClean="0"/>
                        <a:t>21 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6224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i="1" dirty="0" smtClean="0"/>
                        <a:t>Ref. M. </a:t>
                      </a:r>
                      <a:r>
                        <a:rPr kumimoji="1" lang="en-US" altLang="ja-JP" sz="1600" b="1" i="1" dirty="0" err="1" smtClean="0"/>
                        <a:t>Nishiuchi</a:t>
                      </a:r>
                      <a:r>
                        <a:rPr kumimoji="1" lang="en-US" altLang="ja-JP" sz="1600" b="1" i="1" dirty="0" smtClean="0"/>
                        <a:t> et al., Prague SPIE Proceedings</a:t>
                      </a:r>
                      <a:r>
                        <a:rPr kumimoji="1" lang="en-US" altLang="ja-JP" sz="1600" b="1" i="1" baseline="0" dirty="0" smtClean="0"/>
                        <a:t> (2017)</a:t>
                      </a:r>
                      <a:endParaRPr kumimoji="1" lang="ja-JP" altLang="en-US" sz="16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0" name="Прямая соединительная линия 3"/>
          <p:cNvCxnSpPr/>
          <p:nvPr/>
        </p:nvCxnSpPr>
        <p:spPr>
          <a:xfrm flipV="1">
            <a:off x="100484" y="381837"/>
            <a:ext cx="9827289" cy="20097"/>
          </a:xfrm>
          <a:prstGeom prst="line">
            <a:avLst/>
          </a:prstGeom>
          <a:ln w="38100" cmpd="tri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389202" y="3662199"/>
            <a:ext cx="3089078" cy="3786533"/>
          </a:xfrm>
          <a:prstGeom prst="rect">
            <a:avLst/>
          </a:prstGeom>
          <a:solidFill>
            <a:srgbClr val="F1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6687967" y="3667059"/>
            <a:ext cx="3089078" cy="3786533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Rectangle 28"/>
          <p:cNvSpPr/>
          <p:nvPr/>
        </p:nvSpPr>
        <p:spPr>
          <a:xfrm>
            <a:off x="100485" y="3676161"/>
            <a:ext cx="3089078" cy="3786533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6790570"/>
              </p:ext>
            </p:extLst>
          </p:nvPr>
        </p:nvGraphicFramePr>
        <p:xfrm>
          <a:off x="210444" y="3517362"/>
          <a:ext cx="3362160" cy="4294004"/>
        </p:xfrm>
        <a:graphic>
          <a:graphicData uri="http://schemas.openxmlformats.org/presentationml/2006/ole">
            <p:oleObj spid="_x0000_s121173" name="Graph" r:id="rId4" imgW="2905200" imgH="4158720" progId="Origin50.Graph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2235940"/>
              </p:ext>
            </p:extLst>
          </p:nvPr>
        </p:nvGraphicFramePr>
        <p:xfrm>
          <a:off x="3200924" y="3506989"/>
          <a:ext cx="3362160" cy="4294004"/>
        </p:xfrm>
        <a:graphic>
          <a:graphicData uri="http://schemas.openxmlformats.org/presentationml/2006/ole">
            <p:oleObj spid="_x0000_s121174" name="Graph" r:id="rId5" imgW="2905200" imgH="4158720" progId="Origin50.Graph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0232848"/>
              </p:ext>
            </p:extLst>
          </p:nvPr>
        </p:nvGraphicFramePr>
        <p:xfrm>
          <a:off x="6424003" y="3506989"/>
          <a:ext cx="3373237" cy="4294004"/>
        </p:xfrm>
        <a:graphic>
          <a:graphicData uri="http://schemas.openxmlformats.org/presentationml/2006/ole">
            <p:oleObj spid="_x0000_s121175" name="Graph" r:id="rId6" imgW="2905200" imgH="4158720" progId="Origin50.Graph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81733" y="5658570"/>
            <a:ext cx="749308" cy="30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He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6472" y="4008945"/>
            <a:ext cx="637097" cy="30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K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3037" y="6631984"/>
            <a:ext cx="695062" cy="30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Ly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35" y="5100108"/>
            <a:ext cx="749308" cy="30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He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1465" y="3989925"/>
            <a:ext cx="637097" cy="30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K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3849" y="5492583"/>
            <a:ext cx="695062" cy="30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Ly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3684" y="3991655"/>
            <a:ext cx="580608" cy="30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 smtClean="0">
                <a:latin typeface="+mn-lt"/>
              </a:rPr>
              <a:t>Cr K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4987" y="3848609"/>
            <a:ext cx="749308" cy="30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He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22319" y="4560492"/>
            <a:ext cx="637097" cy="30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K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86291" y="5461461"/>
            <a:ext cx="695062" cy="30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Ly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670765" y="3522556"/>
            <a:ext cx="943777" cy="149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761936" y="3542230"/>
            <a:ext cx="648663" cy="118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8187985" y="3517362"/>
            <a:ext cx="161656" cy="1386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63721" y="6706315"/>
            <a:ext cx="241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</a:rPr>
              <a:t>The best laser contrast </a:t>
            </a:r>
            <a:endParaRPr kumimoji="1"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546" y="3612831"/>
            <a:ext cx="3123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0000FF"/>
                </a:solidFill>
              </a:rPr>
              <a:t>M</a:t>
            </a:r>
            <a:r>
              <a:rPr lang="en-US" altLang="ja-JP" sz="1200" b="1" dirty="0">
                <a:solidFill>
                  <a:srgbClr val="0000FF"/>
                </a:solidFill>
              </a:rPr>
              <a:t>. </a:t>
            </a:r>
            <a:r>
              <a:rPr lang="en-US" altLang="ja-JP" sz="1200" b="1" dirty="0" err="1">
                <a:solidFill>
                  <a:srgbClr val="0000FF"/>
                </a:solidFill>
              </a:rPr>
              <a:t>Nisiuchi</a:t>
            </a:r>
            <a:r>
              <a:rPr lang="en-US" altLang="ja-JP" sz="1200" b="1" dirty="0">
                <a:solidFill>
                  <a:srgbClr val="0000FF"/>
                </a:solidFill>
              </a:rPr>
              <a:t> et al., </a:t>
            </a:r>
            <a:r>
              <a:rPr lang="en-US" altLang="ja-JP" sz="1200" b="1" dirty="0" err="1">
                <a:solidFill>
                  <a:srgbClr val="0000FF"/>
                </a:solidFill>
              </a:rPr>
              <a:t>PoP</a:t>
            </a:r>
            <a:r>
              <a:rPr lang="en-US" altLang="ja-JP" sz="1200" b="1" dirty="0">
                <a:solidFill>
                  <a:srgbClr val="0000FF"/>
                </a:solidFill>
              </a:rPr>
              <a:t> 22, 033107 (2015))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418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13267" y="6714068"/>
            <a:ext cx="2267784" cy="402483"/>
          </a:xfrm>
        </p:spPr>
        <p:txBody>
          <a:bodyPr/>
          <a:lstStyle/>
          <a:p>
            <a:fld id="{B527C38A-7A64-4F71-945C-942F7641B81D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36585" y="854042"/>
            <a:ext cx="331779" cy="378769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72188" y="6626502"/>
            <a:ext cx="10305048" cy="378769"/>
          </a:xfrm>
          <a:prstGeom prst="rect">
            <a:avLst/>
          </a:prstGeom>
        </p:spPr>
        <p:txBody>
          <a:bodyPr wrap="square" lIns="100785" tIns="50393" rIns="100785" bIns="50393">
            <a:spAutoFit/>
          </a:bodyPr>
          <a:lstStyle/>
          <a:p>
            <a:r>
              <a:rPr lang="en-US" b="1" dirty="0"/>
              <a:t>X-ray spectra  emitted </a:t>
            </a:r>
            <a:r>
              <a:rPr lang="en-US" b="1" dirty="0" smtClean="0"/>
              <a:t>from</a:t>
            </a:r>
            <a:r>
              <a:rPr lang="ru-RU" b="1" dirty="0" smtClean="0"/>
              <a:t> </a:t>
            </a:r>
            <a:r>
              <a:rPr lang="en-US" b="1" dirty="0" smtClean="0"/>
              <a:t>from and rear sides of 5 </a:t>
            </a:r>
            <a:r>
              <a:rPr lang="en-US" b="1" dirty="0">
                <a:latin typeface="Symbol" panose="05050102010706020507" pitchFamily="18" charset="2"/>
              </a:rPr>
              <a:t>m</a:t>
            </a:r>
            <a:r>
              <a:rPr lang="en-US" b="1" dirty="0"/>
              <a:t>m thickness stainless steel (SUS) </a:t>
            </a:r>
            <a:r>
              <a:rPr lang="en-US" b="1" dirty="0" smtClean="0"/>
              <a:t>foils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93750" y="5533263"/>
            <a:ext cx="739788" cy="589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96669" y="2307670"/>
            <a:ext cx="564518" cy="642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60" y="499319"/>
            <a:ext cx="9737334" cy="612718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033539" y="5310739"/>
            <a:ext cx="600018" cy="8121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434646" y="5452102"/>
            <a:ext cx="563559" cy="6707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91231" y="5896005"/>
            <a:ext cx="1087711" cy="108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5717" y="-9580"/>
            <a:ext cx="7796964" cy="532657"/>
          </a:xfrm>
          <a:prstGeom prst="rect">
            <a:avLst/>
          </a:prstGeom>
          <a:noFill/>
        </p:spPr>
        <p:txBody>
          <a:bodyPr wrap="none" lIns="100785" tIns="50393" rIns="100785" bIns="5039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-ray  Fe spectra measurements/J-KAREN-P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177860" y="6999695"/>
            <a:ext cx="12625892" cy="474973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Comic Sans MS" pitchFamily="66" charset="0"/>
              </a:rPr>
              <a:t>Hollow ions transition are not observed in SUS spectrum</a:t>
            </a:r>
            <a:endParaRPr lang="ru-RU" sz="2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0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4085" y="10129"/>
            <a:ext cx="10581339" cy="1117433"/>
          </a:xfrm>
          <a:prstGeom prst="rect">
            <a:avLst/>
          </a:prstGeom>
          <a:noFill/>
        </p:spPr>
        <p:txBody>
          <a:bodyPr wrap="square" lIns="100785" tIns="50393" rIns="100785" bIns="50393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Рентгеноспектральная </a:t>
            </a:r>
            <a:r>
              <a:rPr lang="ru-R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диагностика параметров плазмы,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формируемой при облучении стальных фольг  фемтосекундными импульса релятивисткой интенсивности</a:t>
            </a:r>
            <a:endParaRPr lang="ru-RU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7480309"/>
            <a:ext cx="10079038" cy="3787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712" y="1432845"/>
            <a:ext cx="7519057" cy="2626657"/>
          </a:xfrm>
          <a:prstGeom prst="rect">
            <a:avLst/>
          </a:prstGeom>
        </p:spPr>
      </p:pic>
      <p:sp>
        <p:nvSpPr>
          <p:cNvPr id="27" name="Стрелка вниз 26"/>
          <p:cNvSpPr/>
          <p:nvPr/>
        </p:nvSpPr>
        <p:spPr>
          <a:xfrm>
            <a:off x="3541697" y="3636568"/>
            <a:ext cx="221144" cy="2877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0800000">
            <a:off x="3244778" y="2131027"/>
            <a:ext cx="263323" cy="404223"/>
          </a:xfrm>
          <a:prstGeom prst="downArrow">
            <a:avLst/>
          </a:prstGeom>
          <a:solidFill>
            <a:srgbClr val="CC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8110" y="4159079"/>
            <a:ext cx="9921234" cy="93276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omic Sans MS" pitchFamily="66" charset="0"/>
              </a:rPr>
              <a:t> Определение параметров плазмы путем сравнения измеренных в эксперименте спектров с моделированием, выполненным с помощью радиационно-столкновительного кода </a:t>
            </a:r>
            <a:r>
              <a:rPr lang="en-US" b="1" dirty="0">
                <a:solidFill>
                  <a:srgbClr val="000099"/>
                </a:solidFill>
                <a:latin typeface="Comic Sans MS" pitchFamily="66" charset="0"/>
              </a:rPr>
              <a:t>FLYCHK</a:t>
            </a:r>
            <a:endParaRPr lang="ru-RU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6422" y="5411649"/>
            <a:ext cx="4153075" cy="1825319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/>
              <a:t> </a:t>
            </a:r>
            <a:r>
              <a:rPr lang="en-US" b="1" u="sng" dirty="0">
                <a:solidFill>
                  <a:srgbClr val="7030A0"/>
                </a:solidFill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</a:rPr>
              <a:t>Варьируемые параметры</a:t>
            </a:r>
            <a:r>
              <a:rPr lang="en-US" b="1" u="sng" dirty="0" smtClean="0">
                <a:solidFill>
                  <a:srgbClr val="7030A0"/>
                </a:solidFill>
              </a:rPr>
              <a:t>:</a:t>
            </a:r>
            <a:endParaRPr lang="en-US" b="1" u="sng" dirty="0">
              <a:solidFill>
                <a:srgbClr val="7030A0"/>
              </a:solidFill>
            </a:endParaRPr>
          </a:p>
          <a:p>
            <a:pPr marL="314954" indent="-314954">
              <a:buFont typeface="Arial" panose="020B0604020202020204" pitchFamily="34" charset="0"/>
              <a:buChar char="•"/>
            </a:pPr>
            <a:r>
              <a:rPr lang="ru-RU" b="1" dirty="0" smtClean="0"/>
              <a:t>Электронная температура</a:t>
            </a:r>
            <a:r>
              <a:rPr lang="en-US" b="1" dirty="0" smtClean="0"/>
              <a:t>- </a:t>
            </a:r>
            <a:r>
              <a:rPr lang="en-US" b="1" dirty="0"/>
              <a:t>T</a:t>
            </a:r>
            <a:r>
              <a:rPr lang="en-US" sz="1300" b="1" dirty="0"/>
              <a:t>e</a:t>
            </a:r>
          </a:p>
          <a:p>
            <a:pPr marL="314954" indent="-314954">
              <a:buFont typeface="Arial" panose="020B0604020202020204" pitchFamily="34" charset="0"/>
              <a:buChar char="•"/>
            </a:pPr>
            <a:r>
              <a:rPr lang="ru-RU" b="1" dirty="0" smtClean="0"/>
              <a:t>Электронная плотность</a:t>
            </a:r>
            <a:r>
              <a:rPr lang="en-US" b="1" dirty="0" smtClean="0"/>
              <a:t>- </a:t>
            </a:r>
            <a:r>
              <a:rPr lang="en-US" b="1" dirty="0"/>
              <a:t>N</a:t>
            </a:r>
            <a:r>
              <a:rPr lang="en-US" sz="1300" b="1" dirty="0"/>
              <a:t>e</a:t>
            </a:r>
          </a:p>
          <a:p>
            <a:pPr marL="314954" indent="-314954">
              <a:buFont typeface="Arial" panose="020B0604020202020204" pitchFamily="34" charset="0"/>
              <a:buChar char="•"/>
            </a:pPr>
            <a:r>
              <a:rPr lang="ru-RU" b="1" dirty="0" smtClean="0"/>
              <a:t>Размер плазмы</a:t>
            </a:r>
            <a:r>
              <a:rPr lang="en-US" b="1" dirty="0" smtClean="0"/>
              <a:t>– d (</a:t>
            </a:r>
            <a:r>
              <a:rPr lang="ru-RU" b="1" dirty="0" smtClean="0"/>
              <a:t>мкм</a:t>
            </a:r>
            <a:r>
              <a:rPr lang="en-US" b="1" dirty="0" smtClean="0"/>
              <a:t>)</a:t>
            </a:r>
            <a:endParaRPr lang="en-US" b="1" dirty="0"/>
          </a:p>
          <a:p>
            <a:pPr marL="314954" indent="-314954">
              <a:buFont typeface="Arial" panose="020B0604020202020204" pitchFamily="34" charset="0"/>
              <a:buChar char="•"/>
            </a:pPr>
            <a:r>
              <a:rPr lang="ru-RU" b="1" dirty="0" smtClean="0"/>
              <a:t>Горячие электроны (</a:t>
            </a:r>
            <a:r>
              <a:rPr lang="en-US" b="1" dirty="0" smtClean="0"/>
              <a:t>%</a:t>
            </a:r>
            <a:r>
              <a:rPr lang="ru-RU" b="1" dirty="0" smtClean="0"/>
              <a:t>)</a:t>
            </a:r>
            <a:r>
              <a:rPr lang="en-US" b="1" dirty="0" smtClean="0"/>
              <a:t>, </a:t>
            </a:r>
            <a:r>
              <a:rPr lang="en-US" sz="2200" b="1" dirty="0" smtClean="0"/>
              <a:t>T</a:t>
            </a:r>
            <a:r>
              <a:rPr lang="en-US" sz="1300" b="1" dirty="0" smtClean="0"/>
              <a:t>hot</a:t>
            </a:r>
            <a:r>
              <a:rPr lang="en-US" b="1" dirty="0" smtClean="0"/>
              <a:t> =10 </a:t>
            </a:r>
            <a:r>
              <a:rPr lang="en-US" b="1" dirty="0" err="1" smtClean="0"/>
              <a:t>keV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0403" y="5096498"/>
            <a:ext cx="2978654" cy="22752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403735" y="5232971"/>
            <a:ext cx="5039519" cy="563435"/>
          </a:xfrm>
          <a:prstGeom prst="rect">
            <a:avLst/>
          </a:prstGeom>
        </p:spPr>
        <p:txBody>
          <a:bodyPr lIns="100785" tIns="50393" rIns="100785" bIns="50393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5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 эВ,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en-US" sz="15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3×10</a:t>
            </a:r>
            <a:r>
              <a:rPr lang="ru-RU" sz="1500" b="1" baseline="30000" dirty="0">
                <a:latin typeface="Times New Roman" panose="02020603050405020304" pitchFamily="18" charset="0"/>
                <a:ea typeface="Droid Sans Fallback"/>
              </a:rPr>
              <a:t>2</a:t>
            </a:r>
            <a:r>
              <a:rPr lang="en-US" sz="1500" b="1" baseline="30000" dirty="0" smtClean="0">
                <a:latin typeface="Times New Roman" panose="02020603050405020304" pitchFamily="18" charset="0"/>
                <a:ea typeface="Droid Sans Fallback"/>
              </a:rPr>
              <a:t>3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см</a:t>
            </a:r>
            <a:r>
              <a:rPr lang="ru-RU" sz="1500" b="1" baseline="30000" dirty="0" smtClean="0">
                <a:latin typeface="Times New Roman" panose="02020603050405020304" pitchFamily="18" charset="0"/>
                <a:ea typeface="Droid Sans Fallback"/>
              </a:rPr>
              <a:t>-3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en-US" sz="1500" b="1" baseline="30000" dirty="0" smtClean="0">
                <a:latin typeface="Times New Roman" panose="02020603050405020304" pitchFamily="18" charset="0"/>
                <a:ea typeface="Droid Sans Fallback"/>
              </a:rPr>
              <a:t> </a:t>
            </a:r>
          </a:p>
          <a:p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5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hot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=10кэВ, 1%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03735" y="5905239"/>
            <a:ext cx="5039519" cy="563435"/>
          </a:xfrm>
          <a:prstGeom prst="rect">
            <a:avLst/>
          </a:prstGeom>
        </p:spPr>
        <p:txBody>
          <a:bodyPr lIns="100785" tIns="50393" rIns="100785" bIns="50393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5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=350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эВ,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en-US" sz="15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=8×10</a:t>
            </a:r>
            <a:r>
              <a:rPr lang="ru-RU" sz="1500" b="1" baseline="30000" dirty="0">
                <a:latin typeface="Times New Roman" panose="02020603050405020304" pitchFamily="18" charset="0"/>
                <a:ea typeface="Droid Sans Fallback"/>
              </a:rPr>
              <a:t>2</a:t>
            </a:r>
            <a:r>
              <a:rPr lang="en-US" sz="1500" b="1" baseline="30000" dirty="0" smtClean="0">
                <a:latin typeface="Times New Roman" panose="02020603050405020304" pitchFamily="18" charset="0"/>
                <a:ea typeface="Droid Sans Fallback"/>
              </a:rPr>
              <a:t>3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см</a:t>
            </a:r>
            <a:r>
              <a:rPr lang="ru-RU" sz="1500" b="1" baseline="30000" dirty="0" smtClean="0">
                <a:latin typeface="Times New Roman" panose="02020603050405020304" pitchFamily="18" charset="0"/>
                <a:ea typeface="Droid Sans Fallback"/>
              </a:rPr>
              <a:t>-3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en-US" sz="1500" b="1" baseline="30000" dirty="0" smtClean="0">
                <a:latin typeface="Times New Roman" panose="02020603050405020304" pitchFamily="18" charset="0"/>
                <a:ea typeface="Droid Sans Fallback"/>
              </a:rPr>
              <a:t> </a:t>
            </a:r>
          </a:p>
          <a:p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5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hot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=10кэВ, 1%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00770" y="6573273"/>
            <a:ext cx="5039519" cy="563435"/>
          </a:xfrm>
          <a:prstGeom prst="rect">
            <a:avLst/>
          </a:prstGeom>
        </p:spPr>
        <p:txBody>
          <a:bodyPr lIns="100785" tIns="50393" rIns="100785" bIns="50393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5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=2500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эВ,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en-US" sz="15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=1×10</a:t>
            </a:r>
            <a:r>
              <a:rPr lang="ru-RU" sz="1500" b="1" baseline="30000" dirty="0">
                <a:latin typeface="Times New Roman" panose="02020603050405020304" pitchFamily="18" charset="0"/>
                <a:ea typeface="Droid Sans Fallback"/>
              </a:rPr>
              <a:t>2</a:t>
            </a:r>
            <a:r>
              <a:rPr lang="en-US" sz="1500" b="1" baseline="30000" dirty="0" smtClean="0">
                <a:latin typeface="Times New Roman" panose="02020603050405020304" pitchFamily="18" charset="0"/>
                <a:ea typeface="Droid Sans Fallback"/>
              </a:rPr>
              <a:t>3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см</a:t>
            </a:r>
            <a:r>
              <a:rPr lang="ru-RU" sz="1500" b="1" baseline="30000" dirty="0" smtClean="0">
                <a:latin typeface="Times New Roman" panose="02020603050405020304" pitchFamily="18" charset="0"/>
                <a:ea typeface="Droid Sans Fallback"/>
              </a:rPr>
              <a:t>-3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en-US" sz="1500" b="1" baseline="30000" dirty="0" smtClean="0">
                <a:latin typeface="Times New Roman" panose="02020603050405020304" pitchFamily="18" charset="0"/>
                <a:ea typeface="Droid Sans Fallback"/>
              </a:rPr>
              <a:t> </a:t>
            </a:r>
          </a:p>
          <a:p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5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hot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=10кэВ, 1%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214849" y="5290164"/>
            <a:ext cx="69139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214849" y="5434509"/>
            <a:ext cx="6913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214849" y="5550690"/>
            <a:ext cx="69139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62530" y="5095813"/>
            <a:ext cx="618973" cy="301825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ru-RU" sz="1300" dirty="0" smtClean="0"/>
              <a:t>Эксп.</a:t>
            </a:r>
            <a:endParaRPr lang="ru-RU" sz="1300" dirty="0"/>
          </a:p>
        </p:txBody>
      </p:sp>
      <p:sp>
        <p:nvSpPr>
          <p:cNvPr id="42" name="TextBox 41"/>
          <p:cNvSpPr txBox="1"/>
          <p:nvPr/>
        </p:nvSpPr>
        <p:spPr>
          <a:xfrm>
            <a:off x="3874708" y="5245350"/>
            <a:ext cx="866990" cy="301825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en-US" sz="1300" dirty="0"/>
              <a:t> </a:t>
            </a:r>
            <a:r>
              <a:rPr lang="ru-RU" sz="1300" dirty="0" smtClean="0"/>
              <a:t>Мод</a:t>
            </a:r>
            <a:r>
              <a:rPr lang="en-US" sz="1300" dirty="0" smtClean="0"/>
              <a:t>. Fe</a:t>
            </a:r>
            <a:endParaRPr lang="ru-RU" sz="1300" dirty="0"/>
          </a:p>
        </p:txBody>
      </p:sp>
      <p:sp>
        <p:nvSpPr>
          <p:cNvPr id="43" name="TextBox 42"/>
          <p:cNvSpPr txBox="1"/>
          <p:nvPr/>
        </p:nvSpPr>
        <p:spPr>
          <a:xfrm>
            <a:off x="3875171" y="5411650"/>
            <a:ext cx="847754" cy="301825"/>
          </a:xfrm>
          <a:prstGeom prst="rect">
            <a:avLst/>
          </a:prstGeom>
          <a:noFill/>
        </p:spPr>
        <p:txBody>
          <a:bodyPr wrap="none" lIns="100785" tIns="50393" rIns="100785" bIns="50393" rtlCol="0">
            <a:spAutoFit/>
          </a:bodyPr>
          <a:lstStyle/>
          <a:p>
            <a:r>
              <a:rPr lang="en-US" sz="1300" dirty="0"/>
              <a:t> </a:t>
            </a:r>
            <a:r>
              <a:rPr lang="ru-RU" sz="1300" dirty="0" smtClean="0"/>
              <a:t>Мод</a:t>
            </a:r>
            <a:r>
              <a:rPr lang="en-US" sz="1300" dirty="0" smtClean="0"/>
              <a:t>. Cr</a:t>
            </a:r>
            <a:endParaRPr lang="ru-RU" sz="13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Прямоугольник 28"/>
              <p:cNvSpPr/>
              <p:nvPr/>
            </p:nvSpPr>
            <p:spPr>
              <a:xfrm>
                <a:off x="2027169" y="1354462"/>
                <a:ext cx="1959704" cy="338554"/>
              </a:xfrm>
              <a:prstGeom prst="rect">
                <a:avLst/>
              </a:prstGeom>
              <a:solidFill>
                <a:srgbClr val="F3C3FD">
                  <a:alpha val="14000"/>
                </a:srgb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u="sng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Droid Sans Fallback"/>
                          </a:rPr>
                        </m:ctrlPr>
                      </m:sSubPr>
                      <m:e>
                        <m:r>
                          <a:rPr lang="en-US" sz="1600" b="1" i="1" u="sng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Droid Sans Fallback"/>
                          </a:rPr>
                          <m:t>𝑰</m:t>
                        </m:r>
                      </m:e>
                      <m:sub>
                        <m:r>
                          <a:rPr lang="en-US" sz="1600" b="1" i="1" u="sng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Droid Sans Fallback"/>
                          </a:rPr>
                          <m:t>𝒍𝒕</m:t>
                        </m:r>
                      </m:sub>
                    </m:sSub>
                  </m:oMath>
                </a14:m>
                <a:r>
                  <a:rPr lang="en-US" sz="1600" b="1" u="sng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Droid Sans Fallback"/>
                  </a:rPr>
                  <a:t>~ 3.2</a:t>
                </a:r>
                <a:r>
                  <a:rPr lang="ru-RU" sz="1600" b="1" u="sng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Droid Sans Fallback"/>
                  </a:rPr>
                  <a:t>×</a:t>
                </a:r>
                <a:r>
                  <a:rPr lang="en-US" sz="1600" b="1" u="sng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Droid Sans Fallback"/>
                  </a:rPr>
                  <a:t>10</a:t>
                </a:r>
                <a:r>
                  <a:rPr lang="en-US" sz="1600" b="1" u="sng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Droid Sans Fallback"/>
                  </a:rPr>
                  <a:t>21</a:t>
                </a:r>
                <a:r>
                  <a:rPr lang="en-US" sz="1600" b="1" u="sng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Droid Sans Fallback"/>
                  </a:rPr>
                  <a:t> </a:t>
                </a:r>
                <a:r>
                  <a:rPr lang="ru-RU" sz="1600" b="1" u="sng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Droid Sans Fallback"/>
                  </a:rPr>
                  <a:t>Вт</a:t>
                </a:r>
                <a:r>
                  <a:rPr lang="en-US" sz="1600" b="1" u="sng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Droid Sans Fallback"/>
                  </a:rPr>
                  <a:t>/</a:t>
                </a:r>
                <a:r>
                  <a:rPr lang="ru-RU" sz="1600" b="1" u="sng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Droid Sans Fallback"/>
                  </a:rPr>
                  <a:t>см</a:t>
                </a:r>
                <a:r>
                  <a:rPr lang="en-US" sz="1600" b="1" u="sng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Droid Sans Fallback"/>
                  </a:rPr>
                  <a:t>2 </a:t>
                </a:r>
                <a:endParaRPr lang="ru-RU" sz="1600" b="1" u="sng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461" y="1493044"/>
                <a:ext cx="2160097" cy="373193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7143" b="-19643"/>
                </a:stretch>
              </a:blipFill>
            </p:spPr>
            <p:txBody>
              <a:bodyPr lIns="100785" tIns="50393" rIns="100785" bIns="50393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94559" y="1370355"/>
            <a:ext cx="3452044" cy="26973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/>
              <p:cNvSpPr txBox="1"/>
              <p:nvPr/>
            </p:nvSpPr>
            <p:spPr>
              <a:xfrm>
                <a:off x="6865109" y="2497267"/>
                <a:ext cx="246658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u="sng">
                            <a:latin typeface="Cambria Math" panose="02040503050406030204" pitchFamily="18" charset="0"/>
                            <a:ea typeface="Droid Sans Fallback"/>
                          </a:rPr>
                        </m:ctrlPr>
                      </m:sSubPr>
                      <m:e>
                        <m:r>
                          <a:rPr lang="en-US" sz="1400" b="1" i="1" u="sng">
                            <a:latin typeface="Cambria Math" panose="02040503050406030204" pitchFamily="18" charset="0"/>
                            <a:ea typeface="Droid Sans Fallback"/>
                          </a:rPr>
                          <m:t>𝑰</m:t>
                        </m:r>
                      </m:e>
                      <m:sub>
                        <m:r>
                          <a:rPr lang="en-US" sz="1400" b="1" i="1" u="sng">
                            <a:latin typeface="Cambria Math" panose="02040503050406030204" pitchFamily="18" charset="0"/>
                            <a:ea typeface="Droid Sans Fallback"/>
                          </a:rPr>
                          <m:t>𝒍𝒕</m:t>
                        </m:r>
                      </m:sub>
                    </m:sSub>
                  </m:oMath>
                </a14:m>
                <a:r>
                  <a:rPr lang="en-US" sz="1400" b="1" u="sng" dirty="0">
                    <a:latin typeface="Times New Roman" panose="02020603050405020304" pitchFamily="18" charset="0"/>
                    <a:ea typeface="Droid Sans Fallback"/>
                  </a:rPr>
                  <a:t>~ 5</a:t>
                </a:r>
                <a:r>
                  <a:rPr lang="ru-RU" sz="1400" b="1" u="sng" dirty="0">
                    <a:latin typeface="Times New Roman" panose="02020603050405020304" pitchFamily="18" charset="0"/>
                    <a:ea typeface="Droid Sans Fallback"/>
                  </a:rPr>
                  <a:t>×</a:t>
                </a:r>
                <a:r>
                  <a:rPr lang="en-US" sz="1400" b="1" u="sng" dirty="0">
                    <a:latin typeface="Times New Roman" panose="02020603050405020304" pitchFamily="18" charset="0"/>
                    <a:ea typeface="Droid Sans Fallback"/>
                  </a:rPr>
                  <a:t>10</a:t>
                </a:r>
                <a:r>
                  <a:rPr lang="en-US" sz="1400" b="1" u="sng" baseline="30000" dirty="0">
                    <a:latin typeface="Times New Roman" panose="02020603050405020304" pitchFamily="18" charset="0"/>
                    <a:ea typeface="Droid Sans Fallback"/>
                  </a:rPr>
                  <a:t>19</a:t>
                </a:r>
                <a:r>
                  <a:rPr lang="en-US" sz="1400" b="1" u="sng" dirty="0">
                    <a:latin typeface="Times New Roman" panose="02020603050405020304" pitchFamily="18" charset="0"/>
                    <a:ea typeface="Droid Sans Fallback"/>
                  </a:rPr>
                  <a:t> </a:t>
                </a:r>
                <a:r>
                  <a:rPr lang="ru-RU" sz="1400" b="1" u="sng" dirty="0" smtClean="0">
                    <a:latin typeface="Times New Roman" panose="02020603050405020304" pitchFamily="18" charset="0"/>
                    <a:ea typeface="Droid Sans Fallback"/>
                  </a:rPr>
                  <a:t>Вт</a:t>
                </a:r>
                <a:r>
                  <a:rPr lang="en-US" sz="1400" b="1" u="sng" dirty="0" smtClean="0">
                    <a:latin typeface="Times New Roman" panose="02020603050405020304" pitchFamily="18" charset="0"/>
                    <a:ea typeface="Droid Sans Fallback"/>
                  </a:rPr>
                  <a:t>/</a:t>
                </a:r>
                <a:r>
                  <a:rPr lang="ru-RU" sz="1400" b="1" u="sng" dirty="0" smtClean="0">
                    <a:latin typeface="Times New Roman" panose="02020603050405020304" pitchFamily="18" charset="0"/>
                    <a:ea typeface="Droid Sans Fallback"/>
                  </a:rPr>
                  <a:t>см</a:t>
                </a:r>
                <a:r>
                  <a:rPr lang="en-US" sz="1400" b="1" u="sng" baseline="30000" dirty="0" smtClean="0">
                    <a:latin typeface="Times New Roman" panose="02020603050405020304" pitchFamily="18" charset="0"/>
                    <a:ea typeface="Droid Sans Fallback"/>
                  </a:rPr>
                  <a:t>2 </a:t>
                </a:r>
                <a:endParaRPr lang="en-US" sz="1400" b="1" dirty="0" smtClean="0"/>
              </a:p>
              <a:p>
                <a:pPr algn="ctr"/>
                <a:r>
                  <a:rPr lang="ru-RU" sz="1400" b="1" dirty="0" smtClean="0"/>
                  <a:t>Линии переходов в нейтральных атомах</a:t>
                </a:r>
              </a:p>
              <a:p>
                <a:pPr algn="ctr"/>
                <a:r>
                  <a:rPr lang="ru-RU" sz="1400" b="1" dirty="0" smtClean="0"/>
                  <a:t> </a:t>
                </a:r>
                <a:r>
                  <a:rPr lang="en-US" sz="1400" b="1" dirty="0"/>
                  <a:t>Fe Cr K</a:t>
                </a:r>
                <a:r>
                  <a:rPr lang="en-US" sz="1100" b="1" dirty="0">
                    <a:latin typeface="Symbol" panose="05050102010706020507" pitchFamily="18" charset="2"/>
                  </a:rPr>
                  <a:t>a</a:t>
                </a:r>
                <a:r>
                  <a:rPr lang="en-US" sz="1400" b="1" dirty="0"/>
                  <a:t> </a:t>
                </a:r>
                <a:r>
                  <a:rPr lang="ru-RU" sz="1400" b="1" dirty="0"/>
                  <a:t>и</a:t>
                </a:r>
                <a:r>
                  <a:rPr lang="en-US" sz="1400" b="1" dirty="0" smtClean="0"/>
                  <a:t> </a:t>
                </a:r>
                <a:r>
                  <a:rPr lang="en-US" sz="1400" b="1" dirty="0"/>
                  <a:t>K</a:t>
                </a:r>
                <a:r>
                  <a:rPr lang="en-US" sz="1100" b="1" dirty="0">
                    <a:latin typeface="Symbol" panose="05050102010706020507" pitchFamily="18" charset="2"/>
                  </a:rPr>
                  <a:t>b</a:t>
                </a:r>
                <a:r>
                  <a:rPr lang="en-US" sz="1400" b="1" dirty="0"/>
                  <a:t> </a:t>
                </a:r>
                <a:endParaRPr lang="en-US" sz="1400" b="1" u="sng" baseline="30000" dirty="0" smtClean="0">
                  <a:latin typeface="Times New Roman" panose="02020603050405020304" pitchFamily="18" charset="0"/>
                  <a:ea typeface="Droid Sans Fallback"/>
                </a:endParaRPr>
              </a:p>
              <a:p>
                <a:pPr algn="ctr"/>
                <a:r>
                  <a:rPr lang="en-US" sz="1400" b="1" dirty="0" smtClean="0"/>
                  <a:t>  </a:t>
                </a:r>
                <a:endParaRPr lang="ru-RU" sz="1400" b="1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115" y="2752775"/>
                <a:ext cx="2718808" cy="1289213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t="-1042"/>
                </a:stretch>
              </a:blipFill>
            </p:spPr>
            <p:txBody>
              <a:bodyPr lIns="100785" tIns="50393" rIns="100785" bIns="50393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6821510" y="1645646"/>
                <a:ext cx="246658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u="sng">
                            <a:latin typeface="Cambria Math" panose="02040503050406030204" pitchFamily="18" charset="0"/>
                            <a:ea typeface="Droid Sans Fallback"/>
                          </a:rPr>
                        </m:ctrlPr>
                      </m:sSubPr>
                      <m:e>
                        <m:r>
                          <a:rPr lang="en-US" sz="1400" b="1" i="1" u="sng">
                            <a:latin typeface="Cambria Math" panose="02040503050406030204" pitchFamily="18" charset="0"/>
                            <a:ea typeface="Droid Sans Fallback"/>
                          </a:rPr>
                          <m:t>𝑰</m:t>
                        </m:r>
                      </m:e>
                      <m:sub>
                        <m:r>
                          <a:rPr lang="en-US" sz="1400" b="1" i="1" u="sng">
                            <a:latin typeface="Cambria Math" panose="02040503050406030204" pitchFamily="18" charset="0"/>
                            <a:ea typeface="Droid Sans Fallback"/>
                          </a:rPr>
                          <m:t>𝒍𝒕</m:t>
                        </m:r>
                      </m:sub>
                    </m:sSub>
                  </m:oMath>
                </a14:m>
                <a:r>
                  <a:rPr lang="en-US" sz="1400" b="1" u="sng" dirty="0">
                    <a:latin typeface="Times New Roman" panose="02020603050405020304" pitchFamily="18" charset="0"/>
                    <a:ea typeface="Droid Sans Fallback"/>
                  </a:rPr>
                  <a:t>~ </a:t>
                </a:r>
                <a:r>
                  <a:rPr lang="ru-RU" sz="1400" b="1" u="sng" dirty="0" smtClean="0">
                    <a:latin typeface="Times New Roman" panose="02020603050405020304" pitchFamily="18" charset="0"/>
                    <a:ea typeface="Droid Sans Fallback"/>
                  </a:rPr>
                  <a:t>3.2×</a:t>
                </a:r>
                <a:r>
                  <a:rPr lang="en-US" sz="1400" b="1" u="sng" dirty="0" smtClean="0">
                    <a:latin typeface="Times New Roman" panose="02020603050405020304" pitchFamily="18" charset="0"/>
                    <a:ea typeface="Droid Sans Fallback"/>
                  </a:rPr>
                  <a:t>10</a:t>
                </a:r>
                <a:r>
                  <a:rPr lang="ru-RU" sz="1400" b="1" u="sng" baseline="30000" dirty="0" smtClean="0">
                    <a:latin typeface="Times New Roman" panose="02020603050405020304" pitchFamily="18" charset="0"/>
                    <a:ea typeface="Droid Sans Fallback"/>
                  </a:rPr>
                  <a:t>21</a:t>
                </a:r>
                <a:r>
                  <a:rPr lang="en-US" sz="1400" b="1" u="sng" dirty="0" smtClean="0">
                    <a:latin typeface="Times New Roman" panose="02020603050405020304" pitchFamily="18" charset="0"/>
                    <a:ea typeface="Droid Sans Fallback"/>
                  </a:rPr>
                  <a:t> </a:t>
                </a:r>
                <a:r>
                  <a:rPr lang="ru-RU" sz="1400" b="1" u="sng" dirty="0" smtClean="0">
                    <a:latin typeface="Times New Roman" panose="02020603050405020304" pitchFamily="18" charset="0"/>
                    <a:ea typeface="Droid Sans Fallback"/>
                  </a:rPr>
                  <a:t>Вт</a:t>
                </a:r>
                <a:r>
                  <a:rPr lang="en-US" sz="1400" b="1" u="sng" dirty="0" smtClean="0">
                    <a:latin typeface="Times New Roman" panose="02020603050405020304" pitchFamily="18" charset="0"/>
                    <a:ea typeface="Droid Sans Fallback"/>
                  </a:rPr>
                  <a:t>/</a:t>
                </a:r>
                <a:r>
                  <a:rPr lang="ru-RU" sz="1400" b="1" u="sng" dirty="0" smtClean="0">
                    <a:latin typeface="Times New Roman" panose="02020603050405020304" pitchFamily="18" charset="0"/>
                    <a:ea typeface="Droid Sans Fallback"/>
                  </a:rPr>
                  <a:t>см</a:t>
                </a:r>
                <a:r>
                  <a:rPr lang="en-US" sz="1400" b="1" u="sng" baseline="30000" dirty="0" smtClean="0">
                    <a:latin typeface="Times New Roman" panose="02020603050405020304" pitchFamily="18" charset="0"/>
                    <a:ea typeface="Droid Sans Fallback"/>
                  </a:rPr>
                  <a:t>2 </a:t>
                </a:r>
                <a:endParaRPr lang="en-US" sz="1400" b="1" dirty="0" smtClean="0"/>
              </a:p>
              <a:p>
                <a:pPr algn="ctr"/>
                <a:r>
                  <a:rPr lang="ru-RU" sz="1400" b="1" dirty="0" smtClean="0"/>
                  <a:t>Линии Не-подобного </a:t>
                </a:r>
                <a:endParaRPr lang="en-US" sz="1400" b="1" dirty="0" smtClean="0"/>
              </a:p>
              <a:p>
                <a:pPr algn="ctr"/>
                <a:r>
                  <a:rPr lang="en-US" sz="1400" b="1" dirty="0" smtClean="0"/>
                  <a:t>Fe</a:t>
                </a:r>
                <a:r>
                  <a:rPr lang="en-US" sz="1400" b="1" dirty="0"/>
                  <a:t>, </a:t>
                </a:r>
                <a:r>
                  <a:rPr lang="en-US" sz="1400" b="1" dirty="0" smtClean="0"/>
                  <a:t>Cr</a:t>
                </a:r>
                <a:r>
                  <a:rPr lang="ru-RU" sz="1400" b="1" dirty="0" smtClean="0"/>
                  <a:t>И</a:t>
                </a:r>
                <a:r>
                  <a:rPr lang="en-US" sz="1400" b="1" dirty="0" smtClean="0"/>
                  <a:t> Fe</a:t>
                </a:r>
                <a:r>
                  <a:rPr lang="en-US" sz="1400" b="1" dirty="0"/>
                  <a:t> </a:t>
                </a:r>
                <a:r>
                  <a:rPr lang="en-US" sz="1400" b="1" dirty="0" smtClean="0"/>
                  <a:t>K</a:t>
                </a:r>
                <a:r>
                  <a:rPr lang="en-US" sz="1100" b="1" dirty="0" smtClean="0">
                    <a:latin typeface="Symbol" panose="05050102010706020507" pitchFamily="18" charset="2"/>
                  </a:rPr>
                  <a:t>a</a:t>
                </a:r>
                <a:r>
                  <a:rPr lang="en-US" sz="1400" b="1" dirty="0" smtClean="0">
                    <a:latin typeface="Symbol" panose="05050102010706020507" pitchFamily="18" charset="2"/>
                  </a:rPr>
                  <a:t>, </a:t>
                </a:r>
                <a:r>
                  <a:rPr lang="ru-RU" sz="1400" b="1" dirty="0" smtClean="0">
                    <a:latin typeface="Symbol" panose="05050102010706020507" pitchFamily="18" charset="2"/>
                  </a:rPr>
                  <a:t> </a:t>
                </a:r>
                <a:r>
                  <a:rPr lang="en-US" sz="1400" b="1" dirty="0" smtClean="0"/>
                  <a:t>Cr </a:t>
                </a:r>
                <a:r>
                  <a:rPr lang="en-US" sz="1400" b="1" dirty="0"/>
                  <a:t>K</a:t>
                </a:r>
                <a:r>
                  <a:rPr lang="en-US" sz="1100" b="1" dirty="0">
                    <a:latin typeface="Symbol" panose="05050102010706020507" pitchFamily="18" charset="2"/>
                  </a:rPr>
                  <a:t>a</a:t>
                </a:r>
                <a:r>
                  <a:rPr lang="en-US" sz="1400" b="1" dirty="0" smtClean="0"/>
                  <a:t> </a:t>
                </a:r>
                <a:endParaRPr lang="ru-RU" sz="1400" b="1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058" y="1814020"/>
                <a:ext cx="2718808" cy="814240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t="-1653" b="-8264"/>
                </a:stretch>
              </a:blipFill>
            </p:spPr>
            <p:txBody>
              <a:bodyPr lIns="100785" tIns="50393" rIns="100785" bIns="50393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4799319" y="1698153"/>
            <a:ext cx="2950341" cy="1046453"/>
          </a:xfrm>
          <a:prstGeom prst="rect">
            <a:avLst/>
          </a:prstGeom>
          <a:solidFill>
            <a:srgbClr val="F7AFEB">
              <a:alpha val="13000"/>
            </a:srgbClr>
          </a:solidFill>
          <a:ln>
            <a:solidFill>
              <a:srgbClr val="F7AF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754764" y="2752775"/>
            <a:ext cx="2994897" cy="1010979"/>
          </a:xfrm>
          <a:prstGeom prst="rect">
            <a:avLst/>
          </a:prstGeom>
          <a:solidFill>
            <a:srgbClr val="00B0F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Прямоугольник 15"/>
              <p:cNvSpPr/>
              <p:nvPr/>
            </p:nvSpPr>
            <p:spPr>
              <a:xfrm>
                <a:off x="2507847" y="3465294"/>
                <a:ext cx="180581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roid Sans Fallback"/>
                          </a:rPr>
                        </m:ctrlPr>
                      </m:sSubPr>
                      <m:e>
                        <m:r>
                          <a:rPr lang="en-US" sz="16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roid Sans Fallback"/>
                          </a:rPr>
                          <m:t>𝑰</m:t>
                        </m:r>
                      </m:e>
                      <m:sub>
                        <m:r>
                          <a:rPr lang="en-US" sz="16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roid Sans Fallback"/>
                          </a:rPr>
                          <m:t>𝒍𝒕</m:t>
                        </m:r>
                      </m:sub>
                    </m:sSub>
                  </m:oMath>
                </a14:m>
                <a:r>
                  <a:rPr lang="en-US" sz="16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Droid Sans Fallback"/>
                  </a:rPr>
                  <a:t>~ 5</a:t>
                </a:r>
                <a:r>
                  <a:rPr lang="ru-RU" sz="1600" b="1" u="sng" dirty="0" smtClean="0">
                    <a:latin typeface="Times New Roman" panose="02020603050405020304" pitchFamily="18" charset="0"/>
                    <a:ea typeface="Droid Sans Fallback"/>
                  </a:rPr>
                  <a:t>×</a:t>
                </a:r>
                <a:r>
                  <a:rPr lang="en-US" sz="16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Droid Sans Fallback"/>
                  </a:rPr>
                  <a:t>10</a:t>
                </a:r>
                <a:r>
                  <a:rPr lang="en-US" sz="1600" b="1" u="sng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Droid Sans Fallback"/>
                  </a:rPr>
                  <a:t>19</a:t>
                </a:r>
                <a:r>
                  <a:rPr lang="en-US" sz="16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Droid Sans Fallback"/>
                  </a:rPr>
                  <a:t> </a:t>
                </a:r>
                <a:r>
                  <a:rPr lang="ru-RU" sz="1600" b="1" u="sng" dirty="0" smtClean="0">
                    <a:latin typeface="Times New Roman" panose="02020603050405020304" pitchFamily="18" charset="0"/>
                    <a:ea typeface="Droid Sans Fallback"/>
                  </a:rPr>
                  <a:t>Вт</a:t>
                </a:r>
                <a:r>
                  <a:rPr lang="en-US" sz="16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Droid Sans Fallback"/>
                  </a:rPr>
                  <a:t>/</a:t>
                </a:r>
                <a:r>
                  <a:rPr lang="ru-RU" sz="16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Droid Sans Fallback"/>
                  </a:rPr>
                  <a:t>см</a:t>
                </a:r>
                <a:r>
                  <a:rPr lang="en-US" sz="1600" b="1" u="sng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Droid Sans Fallback"/>
                  </a:rPr>
                  <a:t>2 </a:t>
                </a:r>
                <a:endParaRPr lang="ru-RU" sz="1600" b="1" u="sng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93" y="3819845"/>
                <a:ext cx="1990472" cy="373193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t="-7143" b="-19643"/>
                </a:stretch>
              </a:blipFill>
            </p:spPr>
            <p:txBody>
              <a:bodyPr lIns="100785" tIns="50393" rIns="100785" bIns="50393"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04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16201" y="923961"/>
          <a:ext cx="6194409" cy="964209"/>
        </p:xfrm>
        <a:graphic>
          <a:graphicData uri="http://schemas.openxmlformats.org/presentationml/2006/ole">
            <p:oleObj spid="_x0000_s218114" name="Формула" r:id="rId3" imgW="2793960" imgH="419040" progId="">
              <p:embed/>
            </p:oleObj>
          </a:graphicData>
        </a:graphic>
      </p:graphicFrame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754178" y="5619010"/>
          <a:ext cx="4617809" cy="1200448"/>
        </p:xfrm>
        <a:graphic>
          <a:graphicData uri="http://schemas.openxmlformats.org/presentationml/2006/ole">
            <p:oleObj spid="_x0000_s218115" name="Формула" r:id="rId4" imgW="1930320" imgH="495000" progId="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102573" y="1133952"/>
            <a:ext cx="2442934" cy="44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sz="2200" i="1" dirty="0" err="1"/>
              <a:t>f</a:t>
            </a:r>
            <a:r>
              <a:rPr lang="en-US" sz="2200" i="1" baseline="-25000" dirty="0" err="1"/>
              <a:t>R</a:t>
            </a:r>
            <a:r>
              <a:rPr lang="en-US" dirty="0"/>
              <a:t> </a:t>
            </a:r>
            <a:r>
              <a:rPr lang="en-US" dirty="0">
                <a:cs typeface="Arial" pitchFamily="34" charset="0"/>
              </a:rPr>
              <a:t>≠ 0 when E means: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43918" y="1917917"/>
            <a:ext cx="3202949" cy="6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pPr algn="ctr"/>
            <a:r>
              <a:rPr lang="en-US"/>
              <a:t>E</a:t>
            </a:r>
            <a:r>
              <a:rPr lang="en-US" baseline="-25000"/>
              <a:t>laser</a:t>
            </a:r>
            <a:r>
              <a:rPr lang="en-US"/>
              <a:t>, i.e. </a:t>
            </a:r>
            <a:r>
              <a:rPr lang="en-US">
                <a:solidFill>
                  <a:srgbClr val="5A0DAF"/>
                </a:solidFill>
              </a:rPr>
              <a:t>Thomson scattering</a:t>
            </a:r>
          </a:p>
          <a:p>
            <a:pPr algn="ctr"/>
            <a:r>
              <a:rPr lang="en-US">
                <a:solidFill>
                  <a:srgbClr val="5A0DAF"/>
                </a:solidFill>
              </a:rPr>
              <a:t>at incident laser radiation</a:t>
            </a:r>
            <a:endParaRPr lang="ru-RU">
              <a:solidFill>
                <a:srgbClr val="5A0DAF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92394" y="1917917"/>
            <a:ext cx="3489503" cy="6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pPr algn="ctr"/>
            <a:r>
              <a:rPr lang="en-US"/>
              <a:t>E</a:t>
            </a:r>
            <a:r>
              <a:rPr lang="en-US" baseline="-25000"/>
              <a:t>plasma-transv</a:t>
            </a:r>
            <a:r>
              <a:rPr lang="en-US"/>
              <a:t>, i.e. </a:t>
            </a:r>
            <a:r>
              <a:rPr lang="en-US">
                <a:solidFill>
                  <a:srgbClr val="5A0DAF"/>
                </a:solidFill>
              </a:rPr>
              <a:t>Bremsstrahlung </a:t>
            </a:r>
          </a:p>
          <a:p>
            <a:pPr algn="ctr"/>
            <a:r>
              <a:rPr lang="en-US">
                <a:solidFill>
                  <a:srgbClr val="5A0DAF"/>
                </a:solidFill>
              </a:rPr>
              <a:t>in a plasma during refluxing</a:t>
            </a:r>
            <a:endParaRPr lang="ru-RU">
              <a:solidFill>
                <a:srgbClr val="5A0DAF"/>
              </a:solidFill>
            </a:endParaRPr>
          </a:p>
        </p:txBody>
      </p:sp>
      <p:pic>
        <p:nvPicPr>
          <p:cNvPr id="2056" name="Picture 8" descr="Fig1-part-a&amp;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6088" y="2682635"/>
            <a:ext cx="6745606" cy="305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946481"/>
            <a:ext cx="203603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 anchor="ctr">
            <a:spAutoFit/>
          </a:bodyPr>
          <a:lstStyle/>
          <a:p>
            <a:endParaRPr lang="en-US"/>
          </a:p>
        </p:txBody>
      </p:sp>
      <p:graphicFrame>
        <p:nvGraphicFramePr>
          <p:cNvPr id="122890" name="Object 4"/>
          <p:cNvGraphicFramePr>
            <a:graphicFrameLocks noChangeAspect="1"/>
          </p:cNvGraphicFramePr>
          <p:nvPr/>
        </p:nvGraphicFramePr>
        <p:xfrm>
          <a:off x="6071921" y="5856999"/>
          <a:ext cx="3769140" cy="593224"/>
        </p:xfrm>
        <a:graphic>
          <a:graphicData uri="http://schemas.openxmlformats.org/presentationml/2006/ole">
            <p:oleObj spid="_x0000_s218116" name="Формула" r:id="rId6" imgW="1511300" imgH="241300" progId="">
              <p:embed/>
            </p:oleObj>
          </a:graphicData>
        </a:graphic>
      </p:graphicFrame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0" y="0"/>
            <a:ext cx="10079038" cy="92396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100785" tIns="50393" rIns="100785" bIns="50393" anchor="ctr"/>
          <a:lstStyle/>
          <a:p>
            <a:pPr algn="ctr">
              <a:defRPr/>
            </a:pPr>
            <a:r>
              <a:rPr lang="en-US" sz="2600" dirty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Ultra intense source of X-rays in </a:t>
            </a:r>
            <a:r>
              <a:rPr lang="en-US" sz="2600" dirty="0" err="1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keV</a:t>
            </a:r>
            <a:r>
              <a:rPr lang="en-US" sz="2600" dirty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range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71936" y="6847456"/>
            <a:ext cx="9071134" cy="5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r>
              <a:rPr lang="en-US" b="1" dirty="0"/>
              <a:t>With</a:t>
            </a:r>
            <a:r>
              <a:rPr lang="en-US" sz="2600" b="1" dirty="0"/>
              <a:t>  </a:t>
            </a:r>
            <a:r>
              <a:rPr lang="en-US" sz="2600" b="1" i="1" dirty="0" err="1">
                <a:solidFill>
                  <a:srgbClr val="5A0DAF"/>
                </a:solidFill>
              </a:rPr>
              <a:t>I</a:t>
            </a:r>
            <a:r>
              <a:rPr lang="en-US" sz="2600" b="1" i="1" baseline="-25000" dirty="0" err="1">
                <a:solidFill>
                  <a:srgbClr val="5A0DAF"/>
                </a:solidFill>
              </a:rPr>
              <a:t>Las</a:t>
            </a:r>
            <a:r>
              <a:rPr lang="en-US" sz="2600" b="1" dirty="0">
                <a:solidFill>
                  <a:srgbClr val="5A0DAF"/>
                </a:solidFill>
              </a:rPr>
              <a:t> = 3e20 W/cm</a:t>
            </a:r>
            <a:r>
              <a:rPr lang="en-US" sz="2600" b="1" baseline="30000" dirty="0">
                <a:solidFill>
                  <a:srgbClr val="5A0DAF"/>
                </a:solidFill>
              </a:rPr>
              <a:t>2</a:t>
            </a:r>
            <a:r>
              <a:rPr lang="en-US" sz="2600" b="1" dirty="0"/>
              <a:t>	</a:t>
            </a:r>
            <a:r>
              <a:rPr lang="en-US" sz="2600" b="1" i="1" dirty="0" err="1">
                <a:solidFill>
                  <a:srgbClr val="CC0000"/>
                </a:solidFill>
              </a:rPr>
              <a:t>I</a:t>
            </a:r>
            <a:r>
              <a:rPr lang="en-US" sz="2600" b="1" i="1" baseline="-25000" dirty="0" err="1">
                <a:solidFill>
                  <a:srgbClr val="CC0000"/>
                </a:solidFill>
              </a:rPr>
              <a:t>Xray</a:t>
            </a:r>
            <a:r>
              <a:rPr lang="en-US" sz="2600" b="1" dirty="0">
                <a:solidFill>
                  <a:srgbClr val="CC0000"/>
                </a:solidFill>
              </a:rPr>
              <a:t> ~ </a:t>
            </a:r>
            <a:r>
              <a:rPr lang="ru-RU" sz="2600" b="1" dirty="0">
                <a:solidFill>
                  <a:srgbClr val="CC0000"/>
                </a:solidFill>
              </a:rPr>
              <a:t>5</a:t>
            </a:r>
            <a:r>
              <a:rPr lang="en-US" sz="2600" b="1" dirty="0">
                <a:solidFill>
                  <a:srgbClr val="CC0000"/>
                </a:solidFill>
              </a:rPr>
              <a:t>e1</a:t>
            </a:r>
            <a:r>
              <a:rPr lang="ru-RU" sz="2600" b="1" dirty="0">
                <a:solidFill>
                  <a:srgbClr val="CC0000"/>
                </a:solidFill>
              </a:rPr>
              <a:t>8</a:t>
            </a:r>
            <a:r>
              <a:rPr lang="en-US" sz="2600" b="1" dirty="0">
                <a:solidFill>
                  <a:srgbClr val="CC0000"/>
                </a:solidFill>
              </a:rPr>
              <a:t> W/cm</a:t>
            </a:r>
            <a:r>
              <a:rPr lang="en-US" sz="2600" b="1" baseline="30000" dirty="0">
                <a:solidFill>
                  <a:srgbClr val="CC0000"/>
                </a:solidFill>
              </a:rPr>
              <a:t>2</a:t>
            </a:r>
            <a:r>
              <a:rPr lang="en-US" b="1" dirty="0"/>
              <a:t>  to be estimated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7462678"/>
            <a:ext cx="10079038" cy="3787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611" y="512181"/>
            <a:ext cx="5525759" cy="4592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5692" y="5140972"/>
            <a:ext cx="10052209" cy="655768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>
            <a:defPPr>
              <a:defRPr lang="ru-RU"/>
            </a:defPPr>
            <a:lvl1pPr algn="ctr">
              <a:defRPr sz="1600" b="1"/>
            </a:lvl1pPr>
          </a:lstStyle>
          <a:p>
            <a:r>
              <a:rPr lang="ru-RU" sz="1800" dirty="0" smtClean="0">
                <a:solidFill>
                  <a:srgbClr val="000099"/>
                </a:solidFill>
                <a:latin typeface="Comic Sans MS" pitchFamily="66" charset="0"/>
              </a:rPr>
              <a:t>Схема </a:t>
            </a:r>
            <a:r>
              <a:rPr lang="ru-RU" sz="1800" dirty="0">
                <a:solidFill>
                  <a:srgbClr val="000099"/>
                </a:solidFill>
                <a:latin typeface="Comic Sans MS" pitchFamily="66" charset="0"/>
              </a:rPr>
              <a:t>взаимодействия </a:t>
            </a:r>
            <a:r>
              <a:rPr lang="ru-RU" sz="1800" dirty="0" err="1" smtClean="0">
                <a:solidFill>
                  <a:srgbClr val="000099"/>
                </a:solidFill>
                <a:latin typeface="Comic Sans MS" pitchFamily="66" charset="0"/>
              </a:rPr>
              <a:t>фемтосекундного</a:t>
            </a:r>
            <a:r>
              <a:rPr lang="ru-RU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800" dirty="0">
                <a:solidFill>
                  <a:srgbClr val="000099"/>
                </a:solidFill>
                <a:latin typeface="Comic Sans MS" pitchFamily="66" charset="0"/>
              </a:rPr>
              <a:t>релятивистского лазерного импульса с тонкой стальной мишенью, </a:t>
            </a:r>
            <a:r>
              <a:rPr lang="ru-RU" sz="1800" dirty="0" smtClean="0">
                <a:solidFill>
                  <a:srgbClr val="000099"/>
                </a:solidFill>
                <a:latin typeface="Comic Sans MS" pitchFamily="66" charset="0"/>
              </a:rPr>
              <a:t>в </a:t>
            </a:r>
            <a:r>
              <a:rPr lang="ru-RU" sz="1800" dirty="0">
                <a:solidFill>
                  <a:srgbClr val="000099"/>
                </a:solidFill>
                <a:latin typeface="Comic Sans MS" pitchFamily="66" charset="0"/>
              </a:rPr>
              <a:t>предположении нескольких плазменных зон</a:t>
            </a:r>
            <a:r>
              <a:rPr lang="en-US" sz="1800" dirty="0">
                <a:solidFill>
                  <a:srgbClr val="000099"/>
                </a:solidFill>
                <a:latin typeface="Comic Sans MS" pitchFamily="66" charset="0"/>
              </a:rPr>
              <a:t>.</a:t>
            </a:r>
            <a:endParaRPr lang="ru-RU" sz="1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-189384"/>
            <a:ext cx="203603" cy="37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785" tIns="50393" rIns="100785" bIns="5039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8194348"/>
              </p:ext>
            </p:extLst>
          </p:nvPr>
        </p:nvGraphicFramePr>
        <p:xfrm>
          <a:off x="4740670" y="6171487"/>
          <a:ext cx="4560065" cy="356985"/>
        </p:xfrm>
        <a:graphic>
          <a:graphicData uri="http://schemas.openxmlformats.org/presentationml/2006/ole">
            <p:oleObj spid="_x0000_s268290" name="Equation" r:id="rId4" imgW="2514600" imgH="241200" progId="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1243443"/>
              </p:ext>
            </p:extLst>
          </p:nvPr>
        </p:nvGraphicFramePr>
        <p:xfrm>
          <a:off x="4643183" y="6474102"/>
          <a:ext cx="4327336" cy="1002707"/>
        </p:xfrm>
        <a:graphic>
          <a:graphicData uri="http://schemas.openxmlformats.org/presentationml/2006/ole">
            <p:oleObj spid="_x0000_s268291" name="Equation" r:id="rId5" imgW="2501640" imgH="711000" progId="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76623202"/>
              </p:ext>
            </p:extLst>
          </p:nvPr>
        </p:nvGraphicFramePr>
        <p:xfrm>
          <a:off x="4481324" y="5890247"/>
          <a:ext cx="2325527" cy="600225"/>
        </p:xfrm>
        <a:graphic>
          <a:graphicData uri="http://schemas.openxmlformats.org/presentationml/2006/ole">
            <p:oleObj spid="_x0000_s268292" name="Equation" r:id="rId6" imgW="1282680" imgH="406080" progId="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-821177" y="5863041"/>
            <a:ext cx="5239416" cy="347991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>
            <a:defPPr>
              <a:defRPr lang="ru-RU"/>
            </a:defPPr>
            <a:lvl1pPr algn="ctr">
              <a:defRPr sz="1600" b="1"/>
            </a:lvl1pPr>
          </a:lstStyle>
          <a:p>
            <a:pPr marL="314954" indent="-314954">
              <a:buFont typeface="Wingdings" panose="05000000000000000000" pitchFamily="2" charset="2"/>
              <a:buChar char="§"/>
            </a:pPr>
            <a:r>
              <a:rPr lang="ru-RU" dirty="0"/>
              <a:t>Г</a:t>
            </a:r>
            <a:r>
              <a:rPr lang="ru-RU" dirty="0" smtClean="0"/>
              <a:t>радиент температур в плазме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-372102" y="6207905"/>
            <a:ext cx="5239416" cy="347991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>
            <a:defPPr>
              <a:defRPr lang="ru-RU"/>
            </a:defPPr>
            <a:lvl1pPr algn="ctr">
              <a:defRPr sz="1600" b="1"/>
            </a:lvl1pPr>
          </a:lstStyle>
          <a:p>
            <a:pPr marL="314954" indent="-314954">
              <a:buFont typeface="Wingdings" panose="05000000000000000000" pitchFamily="2" charset="2"/>
              <a:buChar char="§"/>
            </a:pPr>
            <a:r>
              <a:rPr lang="ru-RU" dirty="0" smtClean="0"/>
              <a:t>Оценка для значения плотности плазмы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6830" y="7063632"/>
            <a:ext cx="5938933" cy="33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r>
              <a:rPr lang="en-US" sz="1500" i="1" dirty="0">
                <a:latin typeface="Calibri" pitchFamily="34" charset="0"/>
              </a:rPr>
              <a:t>// </a:t>
            </a:r>
            <a:r>
              <a:rPr lang="en-US" sz="1500" i="1" dirty="0" err="1" smtClean="0">
                <a:latin typeface="Calibri" pitchFamily="34" charset="0"/>
              </a:rPr>
              <a:t>A.Ya</a:t>
            </a:r>
            <a:r>
              <a:rPr lang="en-US" sz="1500" i="1" dirty="0" smtClean="0">
                <a:latin typeface="Calibri" pitchFamily="34" charset="0"/>
              </a:rPr>
              <a:t>. </a:t>
            </a:r>
            <a:r>
              <a:rPr lang="en-US" sz="1500" i="1" dirty="0" err="1" smtClean="0">
                <a:latin typeface="Calibri" pitchFamily="34" charset="0"/>
              </a:rPr>
              <a:t>Faenov</a:t>
            </a:r>
            <a:r>
              <a:rPr lang="en-US" sz="1500" i="1" dirty="0" smtClean="0">
                <a:latin typeface="Calibri" pitchFamily="34" charset="0"/>
              </a:rPr>
              <a:t> </a:t>
            </a:r>
            <a:r>
              <a:rPr lang="en-US" altLang="ru-RU" sz="1500" i="1" dirty="0">
                <a:latin typeface="Calibri" pitchFamily="34" charset="0"/>
              </a:rPr>
              <a:t>et al., </a:t>
            </a:r>
            <a:r>
              <a:rPr lang="en-US" altLang="ru-RU" sz="1500" i="1" dirty="0" smtClean="0">
                <a:latin typeface="Calibri" pitchFamily="34" charset="0"/>
              </a:rPr>
              <a:t>Scientific Reports. </a:t>
            </a:r>
            <a:r>
              <a:rPr lang="en-US" altLang="ru-RU" sz="1500" i="1" dirty="0">
                <a:latin typeface="Calibri" pitchFamily="34" charset="0"/>
              </a:rPr>
              <a:t>5</a:t>
            </a:r>
            <a:r>
              <a:rPr lang="en-US" altLang="ru-RU" sz="1500" i="1" dirty="0" smtClean="0">
                <a:latin typeface="Calibri" pitchFamily="34" charset="0"/>
              </a:rPr>
              <a:t>, (2015) </a:t>
            </a:r>
            <a:endParaRPr lang="ru-RU" sz="1500" i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843" y="0"/>
            <a:ext cx="9896803" cy="576753"/>
          </a:xfrm>
          <a:prstGeom prst="rect">
            <a:avLst/>
          </a:prstGeom>
          <a:noFill/>
        </p:spPr>
        <p:txBody>
          <a:bodyPr wrap="square" lIns="100785" tIns="50393" rIns="100785" bIns="5039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Концепция плазменных </a:t>
            </a:r>
            <a:r>
              <a:rPr lang="ru-RU" sz="31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зон</a:t>
            </a:r>
            <a:endParaRPr lang="ru-RU" sz="3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5198" y="3426605"/>
            <a:ext cx="3402110" cy="1532931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Зона 1 (Центральная зона)</a:t>
            </a:r>
          </a:p>
          <a:p>
            <a:r>
              <a:rPr lang="ru-RU" sz="1500" b="1" dirty="0" smtClean="0"/>
              <a:t>Взаимодействие лазерного импульса с мишенью</a:t>
            </a:r>
            <a:r>
              <a:rPr lang="en-US" sz="1500" b="1" dirty="0" smtClean="0"/>
              <a:t>=&gt; </a:t>
            </a:r>
            <a:r>
              <a:rPr lang="ru-RU" sz="1500" b="1" dirty="0" smtClean="0"/>
              <a:t>горячая плазма, образование быстрых электронов и  интенсивных потоков РИ</a:t>
            </a:r>
            <a:endParaRPr lang="ru-RU" sz="15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44161" y="2122772"/>
            <a:ext cx="3220516" cy="1302099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Зона 2 </a:t>
            </a:r>
          </a:p>
          <a:p>
            <a:r>
              <a:rPr lang="ru-RU" sz="1500" b="1" dirty="0" smtClean="0"/>
              <a:t>Нагрев за счет процессов переноса энергии из Зоны 1 до </a:t>
            </a:r>
            <a:r>
              <a:rPr lang="en-US" sz="1500" b="1" dirty="0" smtClean="0"/>
              <a:t>Te ~300 </a:t>
            </a:r>
            <a:r>
              <a:rPr lang="ru-RU" sz="1500" b="1" dirty="0" smtClean="0"/>
              <a:t>эВ</a:t>
            </a:r>
            <a:r>
              <a:rPr lang="en-US" sz="1500" b="1" dirty="0" smtClean="0"/>
              <a:t>. </a:t>
            </a:r>
            <a:r>
              <a:rPr lang="ru-RU" sz="1500" b="1" dirty="0" smtClean="0"/>
              <a:t>Расположена ближе к поверхности мишени</a:t>
            </a:r>
            <a:endParaRPr lang="ru-RU" sz="1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55547" y="634745"/>
            <a:ext cx="3220516" cy="1532931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Зона 3 </a:t>
            </a:r>
          </a:p>
          <a:p>
            <a:r>
              <a:rPr lang="ru-RU" sz="1500" b="1" dirty="0" smtClean="0"/>
              <a:t>Разогретые области твердотельной мишени. Расположены как вглубь мишени, так и в отдалении от лазерной оси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xmlns="" val="22685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2461" y="5925161"/>
            <a:ext cx="2199541" cy="7009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8357" y="6533041"/>
            <a:ext cx="2149029" cy="640472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7253512" y="5834741"/>
            <a:ext cx="2638719" cy="15681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-169649" y="22404"/>
            <a:ext cx="10344900" cy="576753"/>
          </a:xfrm>
          <a:prstGeom prst="rect">
            <a:avLst/>
          </a:prstGeom>
          <a:noFill/>
        </p:spPr>
        <p:txBody>
          <a:bodyPr wrap="square" lIns="100785" tIns="50393" rIns="100785" bIns="5039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-36718" y="7400942"/>
            <a:ext cx="10115756" cy="3787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100785" tIns="50393" rIns="100785" bIns="50393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5951691"/>
            <a:ext cx="7465794" cy="1086655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>
            <a:defPPr>
              <a:defRPr lang="ru-RU"/>
            </a:defPPr>
            <a:lvl1pPr algn="ctr">
              <a:defRPr sz="1600" b="1"/>
            </a:lvl1pPr>
          </a:lstStyle>
          <a:p>
            <a:pPr algn="l"/>
            <a:r>
              <a:rPr kumimoji="1" lang="ru-RU" dirty="0" smtClean="0">
                <a:solidFill>
                  <a:srgbClr val="FF0000"/>
                </a:solidFill>
              </a:rPr>
              <a:t>Плазма ,  характеризующейся  наиболее высокой температурой и степенью ионизации, обладает  электронной плотностью, более чем в 30 раз превышающей значение критической электронной плотности для данной длинны волны лазерного импульса (</a:t>
            </a:r>
            <a:r>
              <a:rPr kumimoji="1" lang="en-US" u="sng" dirty="0" err="1" smtClean="0">
                <a:solidFill>
                  <a:srgbClr val="FF0000"/>
                </a:solidFill>
              </a:rPr>
              <a:t>N</a:t>
            </a:r>
            <a:r>
              <a:rPr kumimoji="1" lang="en-US" sz="1300" u="sng" dirty="0" err="1" smtClean="0">
                <a:solidFill>
                  <a:srgbClr val="FF0000"/>
                </a:solidFill>
              </a:rPr>
              <a:t>e,cr</a:t>
            </a:r>
            <a:r>
              <a:rPr kumimoji="1" lang="ru-RU" sz="1300" u="sng" dirty="0" smtClean="0">
                <a:solidFill>
                  <a:srgbClr val="FF0000"/>
                </a:solidFill>
              </a:rPr>
              <a:t>.</a:t>
            </a:r>
            <a:r>
              <a:rPr kumimoji="1" lang="ru-RU" u="sng" dirty="0" smtClean="0">
                <a:solidFill>
                  <a:srgbClr val="FF0000"/>
                </a:solidFill>
              </a:rPr>
              <a:t>= 10</a:t>
            </a:r>
            <a:r>
              <a:rPr lang="ru-RU" baseline="30000" dirty="0" smtClean="0">
                <a:solidFill>
                  <a:srgbClr val="FF000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21 </a:t>
            </a:r>
            <a:r>
              <a:rPr kumimoji="1" lang="ru-RU" dirty="0" smtClean="0">
                <a:solidFill>
                  <a:srgbClr val="FF0000"/>
                </a:solidFill>
              </a:rPr>
              <a:t>см</a:t>
            </a:r>
            <a:r>
              <a:rPr lang="ru-RU" baseline="30000" dirty="0" smtClean="0">
                <a:solidFill>
                  <a:srgbClr val="FF000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-3</a:t>
            </a:r>
            <a:r>
              <a:rPr kumimoji="1" lang="ru-RU" dirty="0" smtClean="0">
                <a:solidFill>
                  <a:srgbClr val="FF0000"/>
                </a:solidFill>
              </a:rPr>
              <a:t>). </a:t>
            </a:r>
            <a:endParaRPr kumimoji="1" lang="ru-RU" sz="1300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722" y="830280"/>
            <a:ext cx="4858823" cy="3997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66436" y="664322"/>
            <a:ext cx="3591977" cy="5153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716" y="4807121"/>
            <a:ext cx="5279274" cy="12469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15147" y="4849029"/>
            <a:ext cx="949978" cy="207085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76711" y="4849029"/>
            <a:ext cx="949978" cy="207085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38275" y="4834099"/>
            <a:ext cx="949978" cy="207085"/>
          </a:xfrm>
          <a:prstGeom prst="rect">
            <a:avLst/>
          </a:prstGeom>
          <a:solidFill>
            <a:schemeClr val="accent4">
              <a:lumMod val="60000"/>
              <a:lumOff val="40000"/>
              <a:alpha val="4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40172" y="4834099"/>
            <a:ext cx="949978" cy="207085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81194" y="5034133"/>
            <a:ext cx="1217884" cy="290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6213" y="7022283"/>
            <a:ext cx="8246992" cy="378769"/>
          </a:xfrm>
          <a:prstGeom prst="rect">
            <a:avLst/>
          </a:prstGeom>
        </p:spPr>
        <p:txBody>
          <a:bodyPr wrap="square" lIns="100785" tIns="50393" rIns="100785" bIns="50393">
            <a:spAutoFit/>
          </a:bodyPr>
          <a:lstStyle/>
          <a:p>
            <a:r>
              <a:rPr kumimoji="1" lang="ru-RU" b="1" dirty="0">
                <a:solidFill>
                  <a:srgbClr val="FF0000"/>
                </a:solidFill>
              </a:rPr>
              <a:t>т.е., имеет критическую релятивистскую электронную </a:t>
            </a:r>
            <a:r>
              <a:rPr kumimoji="1" lang="ru-RU" b="1" dirty="0" smtClean="0">
                <a:solidFill>
                  <a:srgbClr val="FF0000"/>
                </a:solidFill>
              </a:rPr>
              <a:t>плотность</a:t>
            </a:r>
            <a:endParaRPr kumimoji="1" lang="ru-RU" sz="1300" u="sng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858" y="182016"/>
            <a:ext cx="9676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Интерпретация спектров – релятивистская критическая плотность </a:t>
            </a:r>
            <a:endParaRPr lang="en-US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3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264" y="4987991"/>
            <a:ext cx="10269181" cy="2109988"/>
            <a:chOff x="0" y="4455033"/>
            <a:chExt cx="12421353" cy="2552190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4818062" y="4543845"/>
            <a:ext cx="2555875" cy="2463378"/>
          </p:xfrm>
          <a:graphic>
            <a:graphicData uri="http://schemas.openxmlformats.org/presentationml/2006/ole">
              <p:oleObj spid="_x0000_s126707" name="Graph" r:id="rId4" imgW="2905200" imgH="4158720" progId="Origin50.Graph">
                <p:embed/>
              </p:oleObj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4563705"/>
            <a:ext cx="2556000" cy="2390784"/>
          </p:xfrm>
          <a:graphic>
            <a:graphicData uri="http://schemas.openxmlformats.org/presentationml/2006/ole">
              <p:oleObj spid="_x0000_s126708" name="Graph" r:id="rId5" imgW="2905200" imgH="4158720" progId="Origin50.Graph">
                <p:embed/>
              </p:oleObj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9685421" y="4455033"/>
            <a:ext cx="2735932" cy="2532639"/>
          </p:xfrm>
          <a:graphic>
            <a:graphicData uri="http://schemas.openxmlformats.org/presentationml/2006/ole">
              <p:oleObj spid="_x0000_s126709" name="Graph" r:id="rId6" imgW="2905200" imgH="4158720" progId="Origin50.Graph">
                <p:embed/>
              </p:oleObj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7158787" y="4582274"/>
            <a:ext cx="2827424" cy="2388094"/>
          </p:xfrm>
          <a:graphic>
            <a:graphicData uri="http://schemas.openxmlformats.org/presentationml/2006/ole">
              <p:oleObj spid="_x0000_s126710" name="Graph" r:id="rId7" imgW="2905200" imgH="4158720" progId="Origin50.Graph">
                <p:embed/>
              </p:oleObj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2265592" y="4556233"/>
            <a:ext cx="2715482" cy="2402070"/>
          </p:xfrm>
          <a:graphic>
            <a:graphicData uri="http://schemas.openxmlformats.org/presentationml/2006/ole">
              <p:oleObj spid="_x0000_s126711" name="Graph" r:id="rId8" imgW="2905200" imgH="4158720" progId="Origin50.Graph">
                <p:embed/>
              </p:oleObj>
            </a:graphicData>
          </a:graphic>
        </p:graphicFrame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2757437" y="1100746"/>
            <a:ext cx="4302415" cy="1283459"/>
            <a:chOff x="3317549" y="739418"/>
            <a:chExt cx="5942148" cy="1479800"/>
          </a:xfrm>
        </p:grpSpPr>
        <p:sp>
          <p:nvSpPr>
            <p:cNvPr id="35" name="Freeform 34"/>
            <p:cNvSpPr/>
            <p:nvPr/>
          </p:nvSpPr>
          <p:spPr>
            <a:xfrm>
              <a:off x="4048018" y="750013"/>
              <a:ext cx="4399662" cy="1469205"/>
            </a:xfrm>
            <a:custGeom>
              <a:avLst/>
              <a:gdLst>
                <a:gd name="connsiteX0" fmla="*/ 10274 w 4407613"/>
                <a:gd name="connsiteY0" fmla="*/ 0 h 1469205"/>
                <a:gd name="connsiteX1" fmla="*/ 0 w 4407613"/>
                <a:gd name="connsiteY1" fmla="*/ 1469205 h 1469205"/>
                <a:gd name="connsiteX2" fmla="*/ 678094 w 4407613"/>
                <a:gd name="connsiteY2" fmla="*/ 1243174 h 1469205"/>
                <a:gd name="connsiteX3" fmla="*/ 1387011 w 4407613"/>
                <a:gd name="connsiteY3" fmla="*/ 976045 h 1469205"/>
                <a:gd name="connsiteX4" fmla="*/ 2003461 w 4407613"/>
                <a:gd name="connsiteY4" fmla="*/ 811659 h 1469205"/>
                <a:gd name="connsiteX5" fmla="*/ 2208944 w 4407613"/>
                <a:gd name="connsiteY5" fmla="*/ 801385 h 1469205"/>
                <a:gd name="connsiteX6" fmla="*/ 2445249 w 4407613"/>
                <a:gd name="connsiteY6" fmla="*/ 821933 h 1469205"/>
                <a:gd name="connsiteX7" fmla="*/ 2876764 w 4407613"/>
                <a:gd name="connsiteY7" fmla="*/ 924675 h 1469205"/>
                <a:gd name="connsiteX8" fmla="*/ 3544584 w 4407613"/>
                <a:gd name="connsiteY8" fmla="*/ 1150706 h 1469205"/>
                <a:gd name="connsiteX9" fmla="*/ 4407613 w 4407613"/>
                <a:gd name="connsiteY9" fmla="*/ 1469205 h 1469205"/>
                <a:gd name="connsiteX10" fmla="*/ 4407613 w 4407613"/>
                <a:gd name="connsiteY10" fmla="*/ 10275 h 1469205"/>
                <a:gd name="connsiteX11" fmla="*/ 3955551 w 4407613"/>
                <a:gd name="connsiteY11" fmla="*/ 164387 h 1469205"/>
                <a:gd name="connsiteX12" fmla="*/ 3298004 w 4407613"/>
                <a:gd name="connsiteY12" fmla="*/ 410967 h 1469205"/>
                <a:gd name="connsiteX13" fmla="*/ 2804845 w 4407613"/>
                <a:gd name="connsiteY13" fmla="*/ 554805 h 1469205"/>
                <a:gd name="connsiteX14" fmla="*/ 2404153 w 4407613"/>
                <a:gd name="connsiteY14" fmla="*/ 657547 h 1469205"/>
                <a:gd name="connsiteX15" fmla="*/ 2157573 w 4407613"/>
                <a:gd name="connsiteY15" fmla="*/ 657547 h 1469205"/>
                <a:gd name="connsiteX16" fmla="*/ 1674688 w 4407613"/>
                <a:gd name="connsiteY16" fmla="*/ 575353 h 1469205"/>
                <a:gd name="connsiteX17" fmla="*/ 914400 w 4407613"/>
                <a:gd name="connsiteY17" fmla="*/ 308225 h 1469205"/>
                <a:gd name="connsiteX18" fmla="*/ 10274 w 4407613"/>
                <a:gd name="connsiteY18" fmla="*/ 0 h 1469205"/>
                <a:gd name="connsiteX0" fmla="*/ 10274 w 4407613"/>
                <a:gd name="connsiteY0" fmla="*/ 0 h 1469205"/>
                <a:gd name="connsiteX1" fmla="*/ 0 w 4407613"/>
                <a:gd name="connsiteY1" fmla="*/ 1469205 h 1469205"/>
                <a:gd name="connsiteX2" fmla="*/ 678094 w 4407613"/>
                <a:gd name="connsiteY2" fmla="*/ 1243174 h 1469205"/>
                <a:gd name="connsiteX3" fmla="*/ 1387011 w 4407613"/>
                <a:gd name="connsiteY3" fmla="*/ 976045 h 1469205"/>
                <a:gd name="connsiteX4" fmla="*/ 2003461 w 4407613"/>
                <a:gd name="connsiteY4" fmla="*/ 811659 h 1469205"/>
                <a:gd name="connsiteX5" fmla="*/ 2208944 w 4407613"/>
                <a:gd name="connsiteY5" fmla="*/ 801385 h 1469205"/>
                <a:gd name="connsiteX6" fmla="*/ 2445249 w 4407613"/>
                <a:gd name="connsiteY6" fmla="*/ 821933 h 1469205"/>
                <a:gd name="connsiteX7" fmla="*/ 2876764 w 4407613"/>
                <a:gd name="connsiteY7" fmla="*/ 924675 h 1469205"/>
                <a:gd name="connsiteX8" fmla="*/ 3544584 w 4407613"/>
                <a:gd name="connsiteY8" fmla="*/ 1150706 h 1469205"/>
                <a:gd name="connsiteX9" fmla="*/ 4407613 w 4407613"/>
                <a:gd name="connsiteY9" fmla="*/ 1469205 h 1469205"/>
                <a:gd name="connsiteX10" fmla="*/ 4407613 w 4407613"/>
                <a:gd name="connsiteY10" fmla="*/ 10275 h 1469205"/>
                <a:gd name="connsiteX11" fmla="*/ 3955551 w 4407613"/>
                <a:gd name="connsiteY11" fmla="*/ 164387 h 1469205"/>
                <a:gd name="connsiteX12" fmla="*/ 3361614 w 4407613"/>
                <a:gd name="connsiteY12" fmla="*/ 371211 h 1469205"/>
                <a:gd name="connsiteX13" fmla="*/ 2804845 w 4407613"/>
                <a:gd name="connsiteY13" fmla="*/ 554805 h 1469205"/>
                <a:gd name="connsiteX14" fmla="*/ 2404153 w 4407613"/>
                <a:gd name="connsiteY14" fmla="*/ 657547 h 1469205"/>
                <a:gd name="connsiteX15" fmla="*/ 2157573 w 4407613"/>
                <a:gd name="connsiteY15" fmla="*/ 657547 h 1469205"/>
                <a:gd name="connsiteX16" fmla="*/ 1674688 w 4407613"/>
                <a:gd name="connsiteY16" fmla="*/ 575353 h 1469205"/>
                <a:gd name="connsiteX17" fmla="*/ 914400 w 4407613"/>
                <a:gd name="connsiteY17" fmla="*/ 308225 h 1469205"/>
                <a:gd name="connsiteX18" fmla="*/ 10274 w 4407613"/>
                <a:gd name="connsiteY18" fmla="*/ 0 h 1469205"/>
                <a:gd name="connsiteX0" fmla="*/ 10274 w 4407613"/>
                <a:gd name="connsiteY0" fmla="*/ 0 h 1469205"/>
                <a:gd name="connsiteX1" fmla="*/ 0 w 4407613"/>
                <a:gd name="connsiteY1" fmla="*/ 1469205 h 1469205"/>
                <a:gd name="connsiteX2" fmla="*/ 678094 w 4407613"/>
                <a:gd name="connsiteY2" fmla="*/ 1243174 h 1469205"/>
                <a:gd name="connsiteX3" fmla="*/ 1454597 w 4407613"/>
                <a:gd name="connsiteY3" fmla="*/ 972070 h 1469205"/>
                <a:gd name="connsiteX4" fmla="*/ 2003461 w 4407613"/>
                <a:gd name="connsiteY4" fmla="*/ 811659 h 1469205"/>
                <a:gd name="connsiteX5" fmla="*/ 2208944 w 4407613"/>
                <a:gd name="connsiteY5" fmla="*/ 801385 h 1469205"/>
                <a:gd name="connsiteX6" fmla="*/ 2445249 w 4407613"/>
                <a:gd name="connsiteY6" fmla="*/ 821933 h 1469205"/>
                <a:gd name="connsiteX7" fmla="*/ 2876764 w 4407613"/>
                <a:gd name="connsiteY7" fmla="*/ 924675 h 1469205"/>
                <a:gd name="connsiteX8" fmla="*/ 3544584 w 4407613"/>
                <a:gd name="connsiteY8" fmla="*/ 1150706 h 1469205"/>
                <a:gd name="connsiteX9" fmla="*/ 4407613 w 4407613"/>
                <a:gd name="connsiteY9" fmla="*/ 1469205 h 1469205"/>
                <a:gd name="connsiteX10" fmla="*/ 4407613 w 4407613"/>
                <a:gd name="connsiteY10" fmla="*/ 10275 h 1469205"/>
                <a:gd name="connsiteX11" fmla="*/ 3955551 w 4407613"/>
                <a:gd name="connsiteY11" fmla="*/ 164387 h 1469205"/>
                <a:gd name="connsiteX12" fmla="*/ 3361614 w 4407613"/>
                <a:gd name="connsiteY12" fmla="*/ 371211 h 1469205"/>
                <a:gd name="connsiteX13" fmla="*/ 2804845 w 4407613"/>
                <a:gd name="connsiteY13" fmla="*/ 554805 h 1469205"/>
                <a:gd name="connsiteX14" fmla="*/ 2404153 w 4407613"/>
                <a:gd name="connsiteY14" fmla="*/ 657547 h 1469205"/>
                <a:gd name="connsiteX15" fmla="*/ 2157573 w 4407613"/>
                <a:gd name="connsiteY15" fmla="*/ 657547 h 1469205"/>
                <a:gd name="connsiteX16" fmla="*/ 1674688 w 4407613"/>
                <a:gd name="connsiteY16" fmla="*/ 575353 h 1469205"/>
                <a:gd name="connsiteX17" fmla="*/ 914400 w 4407613"/>
                <a:gd name="connsiteY17" fmla="*/ 308225 h 1469205"/>
                <a:gd name="connsiteX18" fmla="*/ 10274 w 4407613"/>
                <a:gd name="connsiteY18" fmla="*/ 0 h 1469205"/>
                <a:gd name="connsiteX0" fmla="*/ 10274 w 4407613"/>
                <a:gd name="connsiteY0" fmla="*/ 0 h 1469205"/>
                <a:gd name="connsiteX1" fmla="*/ 0 w 4407613"/>
                <a:gd name="connsiteY1" fmla="*/ 1469205 h 1469205"/>
                <a:gd name="connsiteX2" fmla="*/ 678094 w 4407613"/>
                <a:gd name="connsiteY2" fmla="*/ 1243174 h 1469205"/>
                <a:gd name="connsiteX3" fmla="*/ 1454597 w 4407613"/>
                <a:gd name="connsiteY3" fmla="*/ 972070 h 1469205"/>
                <a:gd name="connsiteX4" fmla="*/ 2003461 w 4407613"/>
                <a:gd name="connsiteY4" fmla="*/ 811659 h 1469205"/>
                <a:gd name="connsiteX5" fmla="*/ 2208944 w 4407613"/>
                <a:gd name="connsiteY5" fmla="*/ 801385 h 1469205"/>
                <a:gd name="connsiteX6" fmla="*/ 2445249 w 4407613"/>
                <a:gd name="connsiteY6" fmla="*/ 821933 h 1469205"/>
                <a:gd name="connsiteX7" fmla="*/ 2876764 w 4407613"/>
                <a:gd name="connsiteY7" fmla="*/ 924675 h 1469205"/>
                <a:gd name="connsiteX8" fmla="*/ 3544584 w 4407613"/>
                <a:gd name="connsiteY8" fmla="*/ 1150706 h 1469205"/>
                <a:gd name="connsiteX9" fmla="*/ 4407613 w 4407613"/>
                <a:gd name="connsiteY9" fmla="*/ 1469205 h 1469205"/>
                <a:gd name="connsiteX10" fmla="*/ 4407613 w 4407613"/>
                <a:gd name="connsiteY10" fmla="*/ 10275 h 1469205"/>
                <a:gd name="connsiteX11" fmla="*/ 3955551 w 4407613"/>
                <a:gd name="connsiteY11" fmla="*/ 164387 h 1469205"/>
                <a:gd name="connsiteX12" fmla="*/ 3361614 w 4407613"/>
                <a:gd name="connsiteY12" fmla="*/ 371211 h 1469205"/>
                <a:gd name="connsiteX13" fmla="*/ 2804845 w 4407613"/>
                <a:gd name="connsiteY13" fmla="*/ 554805 h 1469205"/>
                <a:gd name="connsiteX14" fmla="*/ 2404153 w 4407613"/>
                <a:gd name="connsiteY14" fmla="*/ 657547 h 1469205"/>
                <a:gd name="connsiteX15" fmla="*/ 2157573 w 4407613"/>
                <a:gd name="connsiteY15" fmla="*/ 657547 h 1469205"/>
                <a:gd name="connsiteX16" fmla="*/ 1674688 w 4407613"/>
                <a:gd name="connsiteY16" fmla="*/ 575353 h 1469205"/>
                <a:gd name="connsiteX17" fmla="*/ 914400 w 4407613"/>
                <a:gd name="connsiteY17" fmla="*/ 308225 h 1469205"/>
                <a:gd name="connsiteX18" fmla="*/ 10274 w 4407613"/>
                <a:gd name="connsiteY18" fmla="*/ 0 h 1469205"/>
                <a:gd name="connsiteX0" fmla="*/ 10274 w 4407613"/>
                <a:gd name="connsiteY0" fmla="*/ 0 h 1469205"/>
                <a:gd name="connsiteX1" fmla="*/ 0 w 4407613"/>
                <a:gd name="connsiteY1" fmla="*/ 1469205 h 1469205"/>
                <a:gd name="connsiteX2" fmla="*/ 678094 w 4407613"/>
                <a:gd name="connsiteY2" fmla="*/ 1243174 h 1469205"/>
                <a:gd name="connsiteX3" fmla="*/ 1454597 w 4407613"/>
                <a:gd name="connsiteY3" fmla="*/ 972070 h 1469205"/>
                <a:gd name="connsiteX4" fmla="*/ 2003461 w 4407613"/>
                <a:gd name="connsiteY4" fmla="*/ 811659 h 1469205"/>
                <a:gd name="connsiteX5" fmla="*/ 2208944 w 4407613"/>
                <a:gd name="connsiteY5" fmla="*/ 801385 h 1469205"/>
                <a:gd name="connsiteX6" fmla="*/ 2445249 w 4407613"/>
                <a:gd name="connsiteY6" fmla="*/ 821933 h 1469205"/>
                <a:gd name="connsiteX7" fmla="*/ 2876764 w 4407613"/>
                <a:gd name="connsiteY7" fmla="*/ 924675 h 1469205"/>
                <a:gd name="connsiteX8" fmla="*/ 3544584 w 4407613"/>
                <a:gd name="connsiteY8" fmla="*/ 1150706 h 1469205"/>
                <a:gd name="connsiteX9" fmla="*/ 4407613 w 4407613"/>
                <a:gd name="connsiteY9" fmla="*/ 1469205 h 1469205"/>
                <a:gd name="connsiteX10" fmla="*/ 4407613 w 4407613"/>
                <a:gd name="connsiteY10" fmla="*/ 10275 h 1469205"/>
                <a:gd name="connsiteX11" fmla="*/ 3955551 w 4407613"/>
                <a:gd name="connsiteY11" fmla="*/ 164387 h 1469205"/>
                <a:gd name="connsiteX12" fmla="*/ 3361614 w 4407613"/>
                <a:gd name="connsiteY12" fmla="*/ 371211 h 1469205"/>
                <a:gd name="connsiteX13" fmla="*/ 2804845 w 4407613"/>
                <a:gd name="connsiteY13" fmla="*/ 554805 h 1469205"/>
                <a:gd name="connsiteX14" fmla="*/ 2404153 w 4407613"/>
                <a:gd name="connsiteY14" fmla="*/ 657547 h 1469205"/>
                <a:gd name="connsiteX15" fmla="*/ 2157573 w 4407613"/>
                <a:gd name="connsiteY15" fmla="*/ 657547 h 1469205"/>
                <a:gd name="connsiteX16" fmla="*/ 1674688 w 4407613"/>
                <a:gd name="connsiteY16" fmla="*/ 575353 h 1469205"/>
                <a:gd name="connsiteX17" fmla="*/ 914400 w 4407613"/>
                <a:gd name="connsiteY17" fmla="*/ 308225 h 1469205"/>
                <a:gd name="connsiteX18" fmla="*/ 10274 w 4407613"/>
                <a:gd name="connsiteY18" fmla="*/ 0 h 1469205"/>
                <a:gd name="connsiteX0" fmla="*/ 10274 w 4407613"/>
                <a:gd name="connsiteY0" fmla="*/ 0 h 1469205"/>
                <a:gd name="connsiteX1" fmla="*/ 0 w 4407613"/>
                <a:gd name="connsiteY1" fmla="*/ 1469205 h 1469205"/>
                <a:gd name="connsiteX2" fmla="*/ 678094 w 4407613"/>
                <a:gd name="connsiteY2" fmla="*/ 1243174 h 1469205"/>
                <a:gd name="connsiteX3" fmla="*/ 1454597 w 4407613"/>
                <a:gd name="connsiteY3" fmla="*/ 972070 h 1469205"/>
                <a:gd name="connsiteX4" fmla="*/ 2003461 w 4407613"/>
                <a:gd name="connsiteY4" fmla="*/ 811659 h 1469205"/>
                <a:gd name="connsiteX5" fmla="*/ 2208944 w 4407613"/>
                <a:gd name="connsiteY5" fmla="*/ 801385 h 1469205"/>
                <a:gd name="connsiteX6" fmla="*/ 2445249 w 4407613"/>
                <a:gd name="connsiteY6" fmla="*/ 821933 h 1469205"/>
                <a:gd name="connsiteX7" fmla="*/ 2876764 w 4407613"/>
                <a:gd name="connsiteY7" fmla="*/ 924675 h 1469205"/>
                <a:gd name="connsiteX8" fmla="*/ 3544584 w 4407613"/>
                <a:gd name="connsiteY8" fmla="*/ 1150706 h 1469205"/>
                <a:gd name="connsiteX9" fmla="*/ 4407613 w 4407613"/>
                <a:gd name="connsiteY9" fmla="*/ 1469205 h 1469205"/>
                <a:gd name="connsiteX10" fmla="*/ 4407613 w 4407613"/>
                <a:gd name="connsiteY10" fmla="*/ 10275 h 1469205"/>
                <a:gd name="connsiteX11" fmla="*/ 3955551 w 4407613"/>
                <a:gd name="connsiteY11" fmla="*/ 164387 h 1469205"/>
                <a:gd name="connsiteX12" fmla="*/ 3361614 w 4407613"/>
                <a:gd name="connsiteY12" fmla="*/ 371211 h 1469205"/>
                <a:gd name="connsiteX13" fmla="*/ 2804845 w 4407613"/>
                <a:gd name="connsiteY13" fmla="*/ 554805 h 1469205"/>
                <a:gd name="connsiteX14" fmla="*/ 2408128 w 4407613"/>
                <a:gd name="connsiteY14" fmla="*/ 645620 h 1469205"/>
                <a:gd name="connsiteX15" fmla="*/ 2157573 w 4407613"/>
                <a:gd name="connsiteY15" fmla="*/ 657547 h 1469205"/>
                <a:gd name="connsiteX16" fmla="*/ 1674688 w 4407613"/>
                <a:gd name="connsiteY16" fmla="*/ 575353 h 1469205"/>
                <a:gd name="connsiteX17" fmla="*/ 914400 w 4407613"/>
                <a:gd name="connsiteY17" fmla="*/ 308225 h 1469205"/>
                <a:gd name="connsiteX18" fmla="*/ 10274 w 4407613"/>
                <a:gd name="connsiteY18" fmla="*/ 0 h 1469205"/>
                <a:gd name="connsiteX0" fmla="*/ 10274 w 4407613"/>
                <a:gd name="connsiteY0" fmla="*/ 0 h 1469205"/>
                <a:gd name="connsiteX1" fmla="*/ 0 w 4407613"/>
                <a:gd name="connsiteY1" fmla="*/ 1469205 h 1469205"/>
                <a:gd name="connsiteX2" fmla="*/ 678094 w 4407613"/>
                <a:gd name="connsiteY2" fmla="*/ 1243174 h 1469205"/>
                <a:gd name="connsiteX3" fmla="*/ 1454597 w 4407613"/>
                <a:gd name="connsiteY3" fmla="*/ 972070 h 1469205"/>
                <a:gd name="connsiteX4" fmla="*/ 2003461 w 4407613"/>
                <a:gd name="connsiteY4" fmla="*/ 811659 h 1469205"/>
                <a:gd name="connsiteX5" fmla="*/ 2208944 w 4407613"/>
                <a:gd name="connsiteY5" fmla="*/ 801385 h 1469205"/>
                <a:gd name="connsiteX6" fmla="*/ 2445249 w 4407613"/>
                <a:gd name="connsiteY6" fmla="*/ 821933 h 1469205"/>
                <a:gd name="connsiteX7" fmla="*/ 2876764 w 4407613"/>
                <a:gd name="connsiteY7" fmla="*/ 924675 h 1469205"/>
                <a:gd name="connsiteX8" fmla="*/ 3544584 w 4407613"/>
                <a:gd name="connsiteY8" fmla="*/ 1150706 h 1469205"/>
                <a:gd name="connsiteX9" fmla="*/ 4407613 w 4407613"/>
                <a:gd name="connsiteY9" fmla="*/ 1469205 h 1469205"/>
                <a:gd name="connsiteX10" fmla="*/ 4395686 w 4407613"/>
                <a:gd name="connsiteY10" fmla="*/ 6299 h 1469205"/>
                <a:gd name="connsiteX11" fmla="*/ 3955551 w 4407613"/>
                <a:gd name="connsiteY11" fmla="*/ 164387 h 1469205"/>
                <a:gd name="connsiteX12" fmla="*/ 3361614 w 4407613"/>
                <a:gd name="connsiteY12" fmla="*/ 371211 h 1469205"/>
                <a:gd name="connsiteX13" fmla="*/ 2804845 w 4407613"/>
                <a:gd name="connsiteY13" fmla="*/ 554805 h 1469205"/>
                <a:gd name="connsiteX14" fmla="*/ 2408128 w 4407613"/>
                <a:gd name="connsiteY14" fmla="*/ 645620 h 1469205"/>
                <a:gd name="connsiteX15" fmla="*/ 2157573 w 4407613"/>
                <a:gd name="connsiteY15" fmla="*/ 657547 h 1469205"/>
                <a:gd name="connsiteX16" fmla="*/ 1674688 w 4407613"/>
                <a:gd name="connsiteY16" fmla="*/ 575353 h 1469205"/>
                <a:gd name="connsiteX17" fmla="*/ 914400 w 4407613"/>
                <a:gd name="connsiteY17" fmla="*/ 308225 h 1469205"/>
                <a:gd name="connsiteX18" fmla="*/ 10274 w 4407613"/>
                <a:gd name="connsiteY18" fmla="*/ 0 h 1469205"/>
                <a:gd name="connsiteX0" fmla="*/ 10274 w 4399662"/>
                <a:gd name="connsiteY0" fmla="*/ 0 h 1469205"/>
                <a:gd name="connsiteX1" fmla="*/ 0 w 4399662"/>
                <a:gd name="connsiteY1" fmla="*/ 1469205 h 1469205"/>
                <a:gd name="connsiteX2" fmla="*/ 678094 w 4399662"/>
                <a:gd name="connsiteY2" fmla="*/ 1243174 h 1469205"/>
                <a:gd name="connsiteX3" fmla="*/ 1454597 w 4399662"/>
                <a:gd name="connsiteY3" fmla="*/ 972070 h 1469205"/>
                <a:gd name="connsiteX4" fmla="*/ 2003461 w 4399662"/>
                <a:gd name="connsiteY4" fmla="*/ 811659 h 1469205"/>
                <a:gd name="connsiteX5" fmla="*/ 2208944 w 4399662"/>
                <a:gd name="connsiteY5" fmla="*/ 801385 h 1469205"/>
                <a:gd name="connsiteX6" fmla="*/ 2445249 w 4399662"/>
                <a:gd name="connsiteY6" fmla="*/ 821933 h 1469205"/>
                <a:gd name="connsiteX7" fmla="*/ 2876764 w 4399662"/>
                <a:gd name="connsiteY7" fmla="*/ 924675 h 1469205"/>
                <a:gd name="connsiteX8" fmla="*/ 3544584 w 4399662"/>
                <a:gd name="connsiteY8" fmla="*/ 1150706 h 1469205"/>
                <a:gd name="connsiteX9" fmla="*/ 4399662 w 4399662"/>
                <a:gd name="connsiteY9" fmla="*/ 1461254 h 1469205"/>
                <a:gd name="connsiteX10" fmla="*/ 4395686 w 4399662"/>
                <a:gd name="connsiteY10" fmla="*/ 6299 h 1469205"/>
                <a:gd name="connsiteX11" fmla="*/ 3955551 w 4399662"/>
                <a:gd name="connsiteY11" fmla="*/ 164387 h 1469205"/>
                <a:gd name="connsiteX12" fmla="*/ 3361614 w 4399662"/>
                <a:gd name="connsiteY12" fmla="*/ 371211 h 1469205"/>
                <a:gd name="connsiteX13" fmla="*/ 2804845 w 4399662"/>
                <a:gd name="connsiteY13" fmla="*/ 554805 h 1469205"/>
                <a:gd name="connsiteX14" fmla="*/ 2408128 w 4399662"/>
                <a:gd name="connsiteY14" fmla="*/ 645620 h 1469205"/>
                <a:gd name="connsiteX15" fmla="*/ 2157573 w 4399662"/>
                <a:gd name="connsiteY15" fmla="*/ 657547 h 1469205"/>
                <a:gd name="connsiteX16" fmla="*/ 1674688 w 4399662"/>
                <a:gd name="connsiteY16" fmla="*/ 575353 h 1469205"/>
                <a:gd name="connsiteX17" fmla="*/ 914400 w 4399662"/>
                <a:gd name="connsiteY17" fmla="*/ 308225 h 1469205"/>
                <a:gd name="connsiteX18" fmla="*/ 10274 w 4399662"/>
                <a:gd name="connsiteY18" fmla="*/ 0 h 146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99662" h="1469205">
                  <a:moveTo>
                    <a:pt x="10274" y="0"/>
                  </a:moveTo>
                  <a:cubicBezTo>
                    <a:pt x="6849" y="489735"/>
                    <a:pt x="3425" y="979470"/>
                    <a:pt x="0" y="1469205"/>
                  </a:cubicBezTo>
                  <a:lnTo>
                    <a:pt x="678094" y="1243174"/>
                  </a:lnTo>
                  <a:lnTo>
                    <a:pt x="1454597" y="972070"/>
                  </a:lnTo>
                  <a:cubicBezTo>
                    <a:pt x="1669357" y="886795"/>
                    <a:pt x="1820506" y="865129"/>
                    <a:pt x="2003461" y="811659"/>
                  </a:cubicBezTo>
                  <a:lnTo>
                    <a:pt x="2208944" y="801385"/>
                  </a:lnTo>
                  <a:lnTo>
                    <a:pt x="2445249" y="821933"/>
                  </a:lnTo>
                  <a:cubicBezTo>
                    <a:pt x="2589087" y="856180"/>
                    <a:pt x="2705096" y="866574"/>
                    <a:pt x="2876764" y="924675"/>
                  </a:cubicBezTo>
                  <a:lnTo>
                    <a:pt x="3544584" y="1150706"/>
                  </a:lnTo>
                  <a:lnTo>
                    <a:pt x="4399662" y="1461254"/>
                  </a:lnTo>
                  <a:cubicBezTo>
                    <a:pt x="4395686" y="973619"/>
                    <a:pt x="4399662" y="493934"/>
                    <a:pt x="4395686" y="6299"/>
                  </a:cubicBezTo>
                  <a:lnTo>
                    <a:pt x="3955551" y="164387"/>
                  </a:lnTo>
                  <a:lnTo>
                    <a:pt x="3361614" y="371211"/>
                  </a:lnTo>
                  <a:lnTo>
                    <a:pt x="2804845" y="554805"/>
                  </a:lnTo>
                  <a:lnTo>
                    <a:pt x="2408128" y="645620"/>
                  </a:lnTo>
                  <a:lnTo>
                    <a:pt x="2157573" y="657547"/>
                  </a:lnTo>
                  <a:lnTo>
                    <a:pt x="1674688" y="575353"/>
                  </a:lnTo>
                  <a:lnTo>
                    <a:pt x="914400" y="308225"/>
                  </a:lnTo>
                  <a:lnTo>
                    <a:pt x="1027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  <a:gs pos="5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3317549" y="739418"/>
              <a:ext cx="5942148" cy="1479291"/>
              <a:chOff x="3028424" y="2899610"/>
              <a:chExt cx="6220717" cy="176864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792000" y="2899610"/>
                <a:ext cx="4608000" cy="1768643"/>
                <a:chOff x="3792000" y="2579272"/>
                <a:chExt cx="4608000" cy="2088982"/>
              </a:xfrm>
            </p:grpSpPr>
            <p:grpSp>
              <p:nvGrpSpPr>
                <p:cNvPr id="7" name="Group 6"/>
                <p:cNvGrpSpPr>
                  <a:grpSpLocks noChangeAspect="1"/>
                </p:cNvGrpSpPr>
                <p:nvPr/>
              </p:nvGrpSpPr>
              <p:grpSpPr>
                <a:xfrm>
                  <a:off x="3792000" y="2579272"/>
                  <a:ext cx="4608000" cy="2088982"/>
                  <a:chOff x="3560322" y="2553255"/>
                  <a:chExt cx="5054372" cy="2476559"/>
                </a:xfrm>
              </p:grpSpPr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3560322" y="2553255"/>
                    <a:ext cx="5054372" cy="2476559"/>
                    <a:chOff x="3560322" y="2553255"/>
                    <a:chExt cx="5054372" cy="2476559"/>
                  </a:xfrm>
                </p:grpSpPr>
                <p:sp>
                  <p:nvSpPr>
                    <p:cNvPr id="11" name="Freeform 10"/>
                    <p:cNvSpPr/>
                    <p:nvPr/>
                  </p:nvSpPr>
                  <p:spPr>
                    <a:xfrm>
                      <a:off x="3560322" y="2553255"/>
                      <a:ext cx="5046355" cy="1108963"/>
                    </a:xfrm>
                    <a:custGeom>
                      <a:avLst/>
                      <a:gdLst>
                        <a:gd name="connsiteX0" fmla="*/ 0 w 4970834"/>
                        <a:gd name="connsiteY0" fmla="*/ 0 h 1221926"/>
                        <a:gd name="connsiteX1" fmla="*/ 1964988 w 4970834"/>
                        <a:gd name="connsiteY1" fmla="*/ 992222 h 1221926"/>
                        <a:gd name="connsiteX2" fmla="*/ 2519464 w 4970834"/>
                        <a:gd name="connsiteY2" fmla="*/ 1177047 h 1221926"/>
                        <a:gd name="connsiteX3" fmla="*/ 2840477 w 4970834"/>
                        <a:gd name="connsiteY3" fmla="*/ 1108954 h 1221926"/>
                        <a:gd name="connsiteX4" fmla="*/ 4970834 w 4970834"/>
                        <a:gd name="connsiteY4" fmla="*/ 38911 h 1221926"/>
                        <a:gd name="connsiteX5" fmla="*/ 4970834 w 4970834"/>
                        <a:gd name="connsiteY5" fmla="*/ 38911 h 1221926"/>
                        <a:gd name="connsiteX0" fmla="*/ 0 w 4970834"/>
                        <a:gd name="connsiteY0" fmla="*/ 0 h 1192719"/>
                        <a:gd name="connsiteX1" fmla="*/ 1964988 w 4970834"/>
                        <a:gd name="connsiteY1" fmla="*/ 992222 h 1192719"/>
                        <a:gd name="connsiteX2" fmla="*/ 2500008 w 4970834"/>
                        <a:gd name="connsiteY2" fmla="*/ 1108953 h 1192719"/>
                        <a:gd name="connsiteX3" fmla="*/ 2840477 w 4970834"/>
                        <a:gd name="connsiteY3" fmla="*/ 1108954 h 1192719"/>
                        <a:gd name="connsiteX4" fmla="*/ 4970834 w 4970834"/>
                        <a:gd name="connsiteY4" fmla="*/ 38911 h 1192719"/>
                        <a:gd name="connsiteX5" fmla="*/ 4970834 w 4970834"/>
                        <a:gd name="connsiteY5" fmla="*/ 38911 h 1192719"/>
                        <a:gd name="connsiteX0" fmla="*/ 0 w 4970834"/>
                        <a:gd name="connsiteY0" fmla="*/ 0 h 1126028"/>
                        <a:gd name="connsiteX1" fmla="*/ 1964988 w 4970834"/>
                        <a:gd name="connsiteY1" fmla="*/ 992222 h 1126028"/>
                        <a:gd name="connsiteX2" fmla="*/ 2500008 w 4970834"/>
                        <a:gd name="connsiteY2" fmla="*/ 1108953 h 1126028"/>
                        <a:gd name="connsiteX3" fmla="*/ 3161490 w 4970834"/>
                        <a:gd name="connsiteY3" fmla="*/ 924128 h 1126028"/>
                        <a:gd name="connsiteX4" fmla="*/ 4970834 w 4970834"/>
                        <a:gd name="connsiteY4" fmla="*/ 38911 h 1126028"/>
                        <a:gd name="connsiteX5" fmla="*/ 4970834 w 4970834"/>
                        <a:gd name="connsiteY5" fmla="*/ 38911 h 1126028"/>
                        <a:gd name="connsiteX0" fmla="*/ 0 w 4970834"/>
                        <a:gd name="connsiteY0" fmla="*/ 0 h 1121894"/>
                        <a:gd name="connsiteX1" fmla="*/ 1964988 w 4970834"/>
                        <a:gd name="connsiteY1" fmla="*/ 992222 h 1121894"/>
                        <a:gd name="connsiteX2" fmla="*/ 2500008 w 4970834"/>
                        <a:gd name="connsiteY2" fmla="*/ 1108953 h 1121894"/>
                        <a:gd name="connsiteX3" fmla="*/ 3161490 w 4970834"/>
                        <a:gd name="connsiteY3" fmla="*/ 924128 h 1121894"/>
                        <a:gd name="connsiteX4" fmla="*/ 4970834 w 4970834"/>
                        <a:gd name="connsiteY4" fmla="*/ 38911 h 1121894"/>
                        <a:gd name="connsiteX5" fmla="*/ 4970834 w 4970834"/>
                        <a:gd name="connsiteY5" fmla="*/ 38911 h 1121894"/>
                        <a:gd name="connsiteX0" fmla="*/ 0 w 4970834"/>
                        <a:gd name="connsiteY0" fmla="*/ 0 h 1125148"/>
                        <a:gd name="connsiteX1" fmla="*/ 1293779 w 4970834"/>
                        <a:gd name="connsiteY1" fmla="*/ 642026 h 1125148"/>
                        <a:gd name="connsiteX2" fmla="*/ 2500008 w 4970834"/>
                        <a:gd name="connsiteY2" fmla="*/ 1108953 h 1125148"/>
                        <a:gd name="connsiteX3" fmla="*/ 3161490 w 4970834"/>
                        <a:gd name="connsiteY3" fmla="*/ 924128 h 1125148"/>
                        <a:gd name="connsiteX4" fmla="*/ 4970834 w 4970834"/>
                        <a:gd name="connsiteY4" fmla="*/ 38911 h 1125148"/>
                        <a:gd name="connsiteX5" fmla="*/ 4970834 w 4970834"/>
                        <a:gd name="connsiteY5" fmla="*/ 38911 h 1125148"/>
                        <a:gd name="connsiteX0" fmla="*/ 0 w 4970834"/>
                        <a:gd name="connsiteY0" fmla="*/ 0 h 1108953"/>
                        <a:gd name="connsiteX1" fmla="*/ 1293779 w 4970834"/>
                        <a:gd name="connsiteY1" fmla="*/ 642026 h 1108953"/>
                        <a:gd name="connsiteX2" fmla="*/ 2500008 w 4970834"/>
                        <a:gd name="connsiteY2" fmla="*/ 1108953 h 1108953"/>
                        <a:gd name="connsiteX3" fmla="*/ 3784060 w 4970834"/>
                        <a:gd name="connsiteY3" fmla="*/ 642026 h 1108953"/>
                        <a:gd name="connsiteX4" fmla="*/ 4970834 w 4970834"/>
                        <a:gd name="connsiteY4" fmla="*/ 38911 h 1108953"/>
                        <a:gd name="connsiteX5" fmla="*/ 4970834 w 4970834"/>
                        <a:gd name="connsiteY5" fmla="*/ 38911 h 1108953"/>
                        <a:gd name="connsiteX0" fmla="*/ 0 w 4970834"/>
                        <a:gd name="connsiteY0" fmla="*/ 0 h 1108953"/>
                        <a:gd name="connsiteX1" fmla="*/ 1293779 w 4970834"/>
                        <a:gd name="connsiteY1" fmla="*/ 642026 h 1108953"/>
                        <a:gd name="connsiteX2" fmla="*/ 2500008 w 4970834"/>
                        <a:gd name="connsiteY2" fmla="*/ 1108953 h 1108953"/>
                        <a:gd name="connsiteX3" fmla="*/ 3784060 w 4970834"/>
                        <a:gd name="connsiteY3" fmla="*/ 642026 h 1108953"/>
                        <a:gd name="connsiteX4" fmla="*/ 4970834 w 4970834"/>
                        <a:gd name="connsiteY4" fmla="*/ 38911 h 1108953"/>
                        <a:gd name="connsiteX5" fmla="*/ 4970834 w 4970834"/>
                        <a:gd name="connsiteY5" fmla="*/ 38911 h 1108953"/>
                        <a:gd name="connsiteX0" fmla="*/ 0 w 4970834"/>
                        <a:gd name="connsiteY0" fmla="*/ 0 h 1109083"/>
                        <a:gd name="connsiteX1" fmla="*/ 1293779 w 4970834"/>
                        <a:gd name="connsiteY1" fmla="*/ 642026 h 1109083"/>
                        <a:gd name="connsiteX2" fmla="*/ 2500008 w 4970834"/>
                        <a:gd name="connsiteY2" fmla="*/ 1108953 h 1109083"/>
                        <a:gd name="connsiteX3" fmla="*/ 3735421 w 4970834"/>
                        <a:gd name="connsiteY3" fmla="*/ 680937 h 1109083"/>
                        <a:gd name="connsiteX4" fmla="*/ 4970834 w 4970834"/>
                        <a:gd name="connsiteY4" fmla="*/ 38911 h 1109083"/>
                        <a:gd name="connsiteX5" fmla="*/ 4970834 w 4970834"/>
                        <a:gd name="connsiteY5" fmla="*/ 38911 h 1109083"/>
                        <a:gd name="connsiteX0" fmla="*/ 0 w 4970834"/>
                        <a:gd name="connsiteY0" fmla="*/ 0 h 1109366"/>
                        <a:gd name="connsiteX1" fmla="*/ 1293779 w 4970834"/>
                        <a:gd name="connsiteY1" fmla="*/ 642026 h 1109366"/>
                        <a:gd name="connsiteX2" fmla="*/ 2500008 w 4970834"/>
                        <a:gd name="connsiteY2" fmla="*/ 1108953 h 1109366"/>
                        <a:gd name="connsiteX3" fmla="*/ 3949430 w 4970834"/>
                        <a:gd name="connsiteY3" fmla="*/ 564205 h 1109366"/>
                        <a:gd name="connsiteX4" fmla="*/ 4970834 w 4970834"/>
                        <a:gd name="connsiteY4" fmla="*/ 38911 h 1109366"/>
                        <a:gd name="connsiteX5" fmla="*/ 4970834 w 4970834"/>
                        <a:gd name="connsiteY5" fmla="*/ 38911 h 1109366"/>
                        <a:gd name="connsiteX0" fmla="*/ 0 w 4970834"/>
                        <a:gd name="connsiteY0" fmla="*/ 0 h 1109366"/>
                        <a:gd name="connsiteX1" fmla="*/ 1293779 w 4970834"/>
                        <a:gd name="connsiteY1" fmla="*/ 642026 h 1109366"/>
                        <a:gd name="connsiteX2" fmla="*/ 2500008 w 4970834"/>
                        <a:gd name="connsiteY2" fmla="*/ 1108953 h 1109366"/>
                        <a:gd name="connsiteX3" fmla="*/ 3949430 w 4970834"/>
                        <a:gd name="connsiteY3" fmla="*/ 564205 h 1109366"/>
                        <a:gd name="connsiteX4" fmla="*/ 4970834 w 4970834"/>
                        <a:gd name="connsiteY4" fmla="*/ 38911 h 1109366"/>
                        <a:gd name="connsiteX5" fmla="*/ 4970834 w 4970834"/>
                        <a:gd name="connsiteY5" fmla="*/ 38911 h 1109366"/>
                        <a:gd name="connsiteX0" fmla="*/ 0 w 4970834"/>
                        <a:gd name="connsiteY0" fmla="*/ 0 h 1109005"/>
                        <a:gd name="connsiteX1" fmla="*/ 1196502 w 4970834"/>
                        <a:gd name="connsiteY1" fmla="*/ 593387 h 1109005"/>
                        <a:gd name="connsiteX2" fmla="*/ 2500008 w 4970834"/>
                        <a:gd name="connsiteY2" fmla="*/ 1108953 h 1109005"/>
                        <a:gd name="connsiteX3" fmla="*/ 3949430 w 4970834"/>
                        <a:gd name="connsiteY3" fmla="*/ 564205 h 1109005"/>
                        <a:gd name="connsiteX4" fmla="*/ 4970834 w 4970834"/>
                        <a:gd name="connsiteY4" fmla="*/ 38911 h 1109005"/>
                        <a:gd name="connsiteX5" fmla="*/ 4970834 w 4970834"/>
                        <a:gd name="connsiteY5" fmla="*/ 38911 h 1109005"/>
                        <a:gd name="connsiteX0" fmla="*/ 0 w 4970834"/>
                        <a:gd name="connsiteY0" fmla="*/ 0 h 1109005"/>
                        <a:gd name="connsiteX1" fmla="*/ 1196502 w 4970834"/>
                        <a:gd name="connsiteY1" fmla="*/ 593387 h 1109005"/>
                        <a:gd name="connsiteX2" fmla="*/ 2500008 w 4970834"/>
                        <a:gd name="connsiteY2" fmla="*/ 1108953 h 1109005"/>
                        <a:gd name="connsiteX3" fmla="*/ 3949430 w 4970834"/>
                        <a:gd name="connsiteY3" fmla="*/ 564205 h 1109005"/>
                        <a:gd name="connsiteX4" fmla="*/ 4970834 w 4970834"/>
                        <a:gd name="connsiteY4" fmla="*/ 38911 h 1109005"/>
                        <a:gd name="connsiteX5" fmla="*/ 4970834 w 4970834"/>
                        <a:gd name="connsiteY5" fmla="*/ 38911 h 1109005"/>
                        <a:gd name="connsiteX0" fmla="*/ 0 w 4970834"/>
                        <a:gd name="connsiteY0" fmla="*/ 0 h 1109005"/>
                        <a:gd name="connsiteX1" fmla="*/ 1196502 w 4970834"/>
                        <a:gd name="connsiteY1" fmla="*/ 593387 h 1109005"/>
                        <a:gd name="connsiteX2" fmla="*/ 2500008 w 4970834"/>
                        <a:gd name="connsiteY2" fmla="*/ 1108953 h 1109005"/>
                        <a:gd name="connsiteX3" fmla="*/ 3949430 w 4970834"/>
                        <a:gd name="connsiteY3" fmla="*/ 564205 h 1109005"/>
                        <a:gd name="connsiteX4" fmla="*/ 4970834 w 4970834"/>
                        <a:gd name="connsiteY4" fmla="*/ 38911 h 1109005"/>
                        <a:gd name="connsiteX5" fmla="*/ 4970834 w 4970834"/>
                        <a:gd name="connsiteY5" fmla="*/ 38911 h 1109005"/>
                        <a:gd name="connsiteX0" fmla="*/ 0 w 4970834"/>
                        <a:gd name="connsiteY0" fmla="*/ 0 h 1109005"/>
                        <a:gd name="connsiteX1" fmla="*/ 1196502 w 4970834"/>
                        <a:gd name="connsiteY1" fmla="*/ 593387 h 1109005"/>
                        <a:gd name="connsiteX2" fmla="*/ 2500008 w 4970834"/>
                        <a:gd name="connsiteY2" fmla="*/ 1108953 h 1109005"/>
                        <a:gd name="connsiteX3" fmla="*/ 3949430 w 4970834"/>
                        <a:gd name="connsiteY3" fmla="*/ 564205 h 1109005"/>
                        <a:gd name="connsiteX4" fmla="*/ 4970834 w 4970834"/>
                        <a:gd name="connsiteY4" fmla="*/ 38911 h 1109005"/>
                        <a:gd name="connsiteX5" fmla="*/ 4970834 w 4970834"/>
                        <a:gd name="connsiteY5" fmla="*/ 38911 h 1109005"/>
                        <a:gd name="connsiteX0" fmla="*/ 0 w 4970834"/>
                        <a:gd name="connsiteY0" fmla="*/ 0 h 1109005"/>
                        <a:gd name="connsiteX1" fmla="*/ 1196502 w 4970834"/>
                        <a:gd name="connsiteY1" fmla="*/ 593387 h 1109005"/>
                        <a:gd name="connsiteX2" fmla="*/ 2538919 w 4970834"/>
                        <a:gd name="connsiteY2" fmla="*/ 1108953 h 1109005"/>
                        <a:gd name="connsiteX3" fmla="*/ 3949430 w 4970834"/>
                        <a:gd name="connsiteY3" fmla="*/ 564205 h 1109005"/>
                        <a:gd name="connsiteX4" fmla="*/ 4970834 w 4970834"/>
                        <a:gd name="connsiteY4" fmla="*/ 38911 h 1109005"/>
                        <a:gd name="connsiteX5" fmla="*/ 4970834 w 4970834"/>
                        <a:gd name="connsiteY5" fmla="*/ 38911 h 1109005"/>
                        <a:gd name="connsiteX0" fmla="*/ 0 w 4970834"/>
                        <a:gd name="connsiteY0" fmla="*/ 0 h 1109005"/>
                        <a:gd name="connsiteX1" fmla="*/ 1196502 w 4970834"/>
                        <a:gd name="connsiteY1" fmla="*/ 593387 h 1109005"/>
                        <a:gd name="connsiteX2" fmla="*/ 2538919 w 4970834"/>
                        <a:gd name="connsiteY2" fmla="*/ 1108953 h 1109005"/>
                        <a:gd name="connsiteX3" fmla="*/ 3949430 w 4970834"/>
                        <a:gd name="connsiteY3" fmla="*/ 564205 h 1109005"/>
                        <a:gd name="connsiteX4" fmla="*/ 4970834 w 4970834"/>
                        <a:gd name="connsiteY4" fmla="*/ 38911 h 1109005"/>
                        <a:gd name="connsiteX5" fmla="*/ 4970834 w 4970834"/>
                        <a:gd name="connsiteY5" fmla="*/ 38911 h 1109005"/>
                        <a:gd name="connsiteX0" fmla="*/ 0 w 4970834"/>
                        <a:gd name="connsiteY0" fmla="*/ 0 h 1110140"/>
                        <a:gd name="connsiteX1" fmla="*/ 1196502 w 4970834"/>
                        <a:gd name="connsiteY1" fmla="*/ 593387 h 1110140"/>
                        <a:gd name="connsiteX2" fmla="*/ 2538919 w 4970834"/>
                        <a:gd name="connsiteY2" fmla="*/ 1108953 h 1110140"/>
                        <a:gd name="connsiteX3" fmla="*/ 3949430 w 4970834"/>
                        <a:gd name="connsiteY3" fmla="*/ 564205 h 1110140"/>
                        <a:gd name="connsiteX4" fmla="*/ 4970834 w 4970834"/>
                        <a:gd name="connsiteY4" fmla="*/ 38911 h 1110140"/>
                        <a:gd name="connsiteX5" fmla="*/ 4970834 w 4970834"/>
                        <a:gd name="connsiteY5" fmla="*/ 38911 h 1110140"/>
                        <a:gd name="connsiteX0" fmla="*/ 0 w 4970834"/>
                        <a:gd name="connsiteY0" fmla="*/ 0 h 1109000"/>
                        <a:gd name="connsiteX1" fmla="*/ 1196502 w 4970834"/>
                        <a:gd name="connsiteY1" fmla="*/ 593387 h 1109000"/>
                        <a:gd name="connsiteX2" fmla="*/ 2538919 w 4970834"/>
                        <a:gd name="connsiteY2" fmla="*/ 1108953 h 1109000"/>
                        <a:gd name="connsiteX3" fmla="*/ 3949430 w 4970834"/>
                        <a:gd name="connsiteY3" fmla="*/ 564205 h 1109000"/>
                        <a:gd name="connsiteX4" fmla="*/ 4970834 w 4970834"/>
                        <a:gd name="connsiteY4" fmla="*/ 38911 h 1109000"/>
                        <a:gd name="connsiteX5" fmla="*/ 4970834 w 4970834"/>
                        <a:gd name="connsiteY5" fmla="*/ 38911 h 1109000"/>
                        <a:gd name="connsiteX0" fmla="*/ 0 w 4970834"/>
                        <a:gd name="connsiteY0" fmla="*/ 0 h 1108976"/>
                        <a:gd name="connsiteX1" fmla="*/ 1196502 w 4970834"/>
                        <a:gd name="connsiteY1" fmla="*/ 593387 h 1108976"/>
                        <a:gd name="connsiteX2" fmla="*/ 2538919 w 4970834"/>
                        <a:gd name="connsiteY2" fmla="*/ 1108953 h 1108976"/>
                        <a:gd name="connsiteX3" fmla="*/ 3900791 w 4970834"/>
                        <a:gd name="connsiteY3" fmla="*/ 573932 h 1108976"/>
                        <a:gd name="connsiteX4" fmla="*/ 4970834 w 4970834"/>
                        <a:gd name="connsiteY4" fmla="*/ 38911 h 1108976"/>
                        <a:gd name="connsiteX5" fmla="*/ 4970834 w 4970834"/>
                        <a:gd name="connsiteY5" fmla="*/ 38911 h 1108976"/>
                        <a:gd name="connsiteX0" fmla="*/ 0 w 4970834"/>
                        <a:gd name="connsiteY0" fmla="*/ 0 h 1108976"/>
                        <a:gd name="connsiteX1" fmla="*/ 1196502 w 4970834"/>
                        <a:gd name="connsiteY1" fmla="*/ 593387 h 1108976"/>
                        <a:gd name="connsiteX2" fmla="*/ 2538919 w 4970834"/>
                        <a:gd name="connsiteY2" fmla="*/ 1108953 h 1108976"/>
                        <a:gd name="connsiteX3" fmla="*/ 3900791 w 4970834"/>
                        <a:gd name="connsiteY3" fmla="*/ 573932 h 1108976"/>
                        <a:gd name="connsiteX4" fmla="*/ 4970834 w 4970834"/>
                        <a:gd name="connsiteY4" fmla="*/ 38911 h 1108976"/>
                        <a:gd name="connsiteX5" fmla="*/ 4970834 w 4970834"/>
                        <a:gd name="connsiteY5" fmla="*/ 38911 h 1108976"/>
                        <a:gd name="connsiteX0" fmla="*/ 0 w 4970834"/>
                        <a:gd name="connsiteY0" fmla="*/ 0 h 1108976"/>
                        <a:gd name="connsiteX1" fmla="*/ 1196502 w 4970834"/>
                        <a:gd name="connsiteY1" fmla="*/ 593387 h 1108976"/>
                        <a:gd name="connsiteX2" fmla="*/ 2538919 w 4970834"/>
                        <a:gd name="connsiteY2" fmla="*/ 1108953 h 1108976"/>
                        <a:gd name="connsiteX3" fmla="*/ 3900791 w 4970834"/>
                        <a:gd name="connsiteY3" fmla="*/ 573932 h 1108976"/>
                        <a:gd name="connsiteX4" fmla="*/ 4970834 w 4970834"/>
                        <a:gd name="connsiteY4" fmla="*/ 38911 h 1108976"/>
                        <a:gd name="connsiteX5" fmla="*/ 4970834 w 4970834"/>
                        <a:gd name="connsiteY5" fmla="*/ 38911 h 1108976"/>
                        <a:gd name="connsiteX0" fmla="*/ 0 w 4970834"/>
                        <a:gd name="connsiteY0" fmla="*/ 0 h 1108977"/>
                        <a:gd name="connsiteX1" fmla="*/ 1196502 w 4970834"/>
                        <a:gd name="connsiteY1" fmla="*/ 593387 h 1108977"/>
                        <a:gd name="connsiteX2" fmla="*/ 2538919 w 4970834"/>
                        <a:gd name="connsiteY2" fmla="*/ 1108953 h 1108977"/>
                        <a:gd name="connsiteX3" fmla="*/ 3900791 w 4970834"/>
                        <a:gd name="connsiteY3" fmla="*/ 573932 h 1108977"/>
                        <a:gd name="connsiteX4" fmla="*/ 4970834 w 4970834"/>
                        <a:gd name="connsiteY4" fmla="*/ 38911 h 1108977"/>
                        <a:gd name="connsiteX5" fmla="*/ 4970834 w 4970834"/>
                        <a:gd name="connsiteY5" fmla="*/ 38911 h 1108977"/>
                        <a:gd name="connsiteX0" fmla="*/ 0 w 4970834"/>
                        <a:gd name="connsiteY0" fmla="*/ 0 h 1108977"/>
                        <a:gd name="connsiteX1" fmla="*/ 1196502 w 4970834"/>
                        <a:gd name="connsiteY1" fmla="*/ 593387 h 1108977"/>
                        <a:gd name="connsiteX2" fmla="*/ 2538919 w 4970834"/>
                        <a:gd name="connsiteY2" fmla="*/ 1108953 h 1108977"/>
                        <a:gd name="connsiteX3" fmla="*/ 3900791 w 4970834"/>
                        <a:gd name="connsiteY3" fmla="*/ 573932 h 1108977"/>
                        <a:gd name="connsiteX4" fmla="*/ 4970834 w 4970834"/>
                        <a:gd name="connsiteY4" fmla="*/ 38911 h 1108977"/>
                        <a:gd name="connsiteX5" fmla="*/ 4970834 w 4970834"/>
                        <a:gd name="connsiteY5" fmla="*/ 38911 h 1108977"/>
                        <a:gd name="connsiteX0" fmla="*/ 0 w 4970834"/>
                        <a:gd name="connsiteY0" fmla="*/ 0 h 1109056"/>
                        <a:gd name="connsiteX1" fmla="*/ 1196502 w 4970834"/>
                        <a:gd name="connsiteY1" fmla="*/ 593387 h 1109056"/>
                        <a:gd name="connsiteX2" fmla="*/ 2538919 w 4970834"/>
                        <a:gd name="connsiteY2" fmla="*/ 1108953 h 1109056"/>
                        <a:gd name="connsiteX3" fmla="*/ 3880592 w 4970834"/>
                        <a:gd name="connsiteY3" fmla="*/ 553384 h 1109056"/>
                        <a:gd name="connsiteX4" fmla="*/ 4970834 w 4970834"/>
                        <a:gd name="connsiteY4" fmla="*/ 38911 h 1109056"/>
                        <a:gd name="connsiteX5" fmla="*/ 4970834 w 4970834"/>
                        <a:gd name="connsiteY5" fmla="*/ 38911 h 1109056"/>
                        <a:gd name="connsiteX0" fmla="*/ 0 w 5046536"/>
                        <a:gd name="connsiteY0" fmla="*/ 4972 h 1114028"/>
                        <a:gd name="connsiteX1" fmla="*/ 1196502 w 5046536"/>
                        <a:gd name="connsiteY1" fmla="*/ 598359 h 1114028"/>
                        <a:gd name="connsiteX2" fmla="*/ 2538919 w 5046536"/>
                        <a:gd name="connsiteY2" fmla="*/ 1113925 h 1114028"/>
                        <a:gd name="connsiteX3" fmla="*/ 3880592 w 5046536"/>
                        <a:gd name="connsiteY3" fmla="*/ 558356 h 1114028"/>
                        <a:gd name="connsiteX4" fmla="*/ 4970834 w 5046536"/>
                        <a:gd name="connsiteY4" fmla="*/ 43883 h 1114028"/>
                        <a:gd name="connsiteX5" fmla="*/ 4950635 w 5046536"/>
                        <a:gd name="connsiteY5" fmla="*/ 23335 h 1114028"/>
                        <a:gd name="connsiteX0" fmla="*/ 0 w 4990485"/>
                        <a:gd name="connsiteY0" fmla="*/ 0 h 1109056"/>
                        <a:gd name="connsiteX1" fmla="*/ 1196502 w 4990485"/>
                        <a:gd name="connsiteY1" fmla="*/ 593387 h 1109056"/>
                        <a:gd name="connsiteX2" fmla="*/ 2538919 w 4990485"/>
                        <a:gd name="connsiteY2" fmla="*/ 1108953 h 1109056"/>
                        <a:gd name="connsiteX3" fmla="*/ 3880592 w 4990485"/>
                        <a:gd name="connsiteY3" fmla="*/ 553384 h 1109056"/>
                        <a:gd name="connsiteX4" fmla="*/ 4970834 w 4990485"/>
                        <a:gd name="connsiteY4" fmla="*/ 38911 h 1109056"/>
                        <a:gd name="connsiteX5" fmla="*/ 4607240 w 4990485"/>
                        <a:gd name="connsiteY5" fmla="*/ 182750 h 1109056"/>
                        <a:gd name="connsiteX0" fmla="*/ 0 w 4970834"/>
                        <a:gd name="connsiteY0" fmla="*/ 0 h 1109056"/>
                        <a:gd name="connsiteX1" fmla="*/ 1196502 w 4970834"/>
                        <a:gd name="connsiteY1" fmla="*/ 593387 h 1109056"/>
                        <a:gd name="connsiteX2" fmla="*/ 2538919 w 4970834"/>
                        <a:gd name="connsiteY2" fmla="*/ 1108953 h 1109056"/>
                        <a:gd name="connsiteX3" fmla="*/ 3880592 w 4970834"/>
                        <a:gd name="connsiteY3" fmla="*/ 553384 h 1109056"/>
                        <a:gd name="connsiteX4" fmla="*/ 4970834 w 4970834"/>
                        <a:gd name="connsiteY4" fmla="*/ 38911 h 1109056"/>
                        <a:gd name="connsiteX0" fmla="*/ 0 w 4960734"/>
                        <a:gd name="connsiteY0" fmla="*/ 0 h 1109056"/>
                        <a:gd name="connsiteX1" fmla="*/ 1196502 w 4960734"/>
                        <a:gd name="connsiteY1" fmla="*/ 593387 h 1109056"/>
                        <a:gd name="connsiteX2" fmla="*/ 2538919 w 4960734"/>
                        <a:gd name="connsiteY2" fmla="*/ 1108953 h 1109056"/>
                        <a:gd name="connsiteX3" fmla="*/ 3880592 w 4960734"/>
                        <a:gd name="connsiteY3" fmla="*/ 553384 h 1109056"/>
                        <a:gd name="connsiteX4" fmla="*/ 4960734 w 4960734"/>
                        <a:gd name="connsiteY4" fmla="*/ 18363 h 1109056"/>
                        <a:gd name="connsiteX0" fmla="*/ 0 w 4960734"/>
                        <a:gd name="connsiteY0" fmla="*/ 0 h 1109056"/>
                        <a:gd name="connsiteX1" fmla="*/ 1196502 w 4960734"/>
                        <a:gd name="connsiteY1" fmla="*/ 593387 h 1109056"/>
                        <a:gd name="connsiteX2" fmla="*/ 2538919 w 4960734"/>
                        <a:gd name="connsiteY2" fmla="*/ 1108953 h 1109056"/>
                        <a:gd name="connsiteX3" fmla="*/ 3880592 w 4960734"/>
                        <a:gd name="connsiteY3" fmla="*/ 553384 h 1109056"/>
                        <a:gd name="connsiteX4" fmla="*/ 4960734 w 4960734"/>
                        <a:gd name="connsiteY4" fmla="*/ 18363 h 1109056"/>
                        <a:gd name="connsiteX0" fmla="*/ 0 w 4960734"/>
                        <a:gd name="connsiteY0" fmla="*/ 0 h 1109056"/>
                        <a:gd name="connsiteX1" fmla="*/ 1196502 w 4960734"/>
                        <a:gd name="connsiteY1" fmla="*/ 593387 h 1109056"/>
                        <a:gd name="connsiteX2" fmla="*/ 2538919 w 4960734"/>
                        <a:gd name="connsiteY2" fmla="*/ 1108953 h 1109056"/>
                        <a:gd name="connsiteX3" fmla="*/ 3880592 w 4960734"/>
                        <a:gd name="connsiteY3" fmla="*/ 553384 h 1109056"/>
                        <a:gd name="connsiteX4" fmla="*/ 4960734 w 4960734"/>
                        <a:gd name="connsiteY4" fmla="*/ 18363 h 1109056"/>
                        <a:gd name="connsiteX0" fmla="*/ 0 w 4960734"/>
                        <a:gd name="connsiteY0" fmla="*/ 0 h 1109050"/>
                        <a:gd name="connsiteX1" fmla="*/ 1196502 w 4960734"/>
                        <a:gd name="connsiteY1" fmla="*/ 593387 h 1109050"/>
                        <a:gd name="connsiteX2" fmla="*/ 2508619 w 4960734"/>
                        <a:gd name="connsiteY2" fmla="*/ 1108953 h 1109050"/>
                        <a:gd name="connsiteX3" fmla="*/ 3880592 w 4960734"/>
                        <a:gd name="connsiteY3" fmla="*/ 553384 h 1109050"/>
                        <a:gd name="connsiteX4" fmla="*/ 4960734 w 4960734"/>
                        <a:gd name="connsiteY4" fmla="*/ 18363 h 1109050"/>
                        <a:gd name="connsiteX0" fmla="*/ 0 w 4960734"/>
                        <a:gd name="connsiteY0" fmla="*/ 0 h 1108976"/>
                        <a:gd name="connsiteX1" fmla="*/ 1196502 w 4960734"/>
                        <a:gd name="connsiteY1" fmla="*/ 593387 h 1108976"/>
                        <a:gd name="connsiteX2" fmla="*/ 2508619 w 4960734"/>
                        <a:gd name="connsiteY2" fmla="*/ 1108953 h 1108976"/>
                        <a:gd name="connsiteX3" fmla="*/ 3880592 w 4960734"/>
                        <a:gd name="connsiteY3" fmla="*/ 573932 h 1108976"/>
                        <a:gd name="connsiteX4" fmla="*/ 4960734 w 4960734"/>
                        <a:gd name="connsiteY4" fmla="*/ 18363 h 1108976"/>
                        <a:gd name="connsiteX0" fmla="*/ 0 w 4960734"/>
                        <a:gd name="connsiteY0" fmla="*/ 0 h 1108976"/>
                        <a:gd name="connsiteX1" fmla="*/ 1196502 w 4960734"/>
                        <a:gd name="connsiteY1" fmla="*/ 593387 h 1108976"/>
                        <a:gd name="connsiteX2" fmla="*/ 2508619 w 4960734"/>
                        <a:gd name="connsiteY2" fmla="*/ 1108953 h 1108976"/>
                        <a:gd name="connsiteX3" fmla="*/ 3880592 w 4960734"/>
                        <a:gd name="connsiteY3" fmla="*/ 573932 h 1108976"/>
                        <a:gd name="connsiteX4" fmla="*/ 4960734 w 4960734"/>
                        <a:gd name="connsiteY4" fmla="*/ 18363 h 1108976"/>
                        <a:gd name="connsiteX0" fmla="*/ 0 w 4960734"/>
                        <a:gd name="connsiteY0" fmla="*/ 0 h 1108976"/>
                        <a:gd name="connsiteX1" fmla="*/ 1196502 w 4960734"/>
                        <a:gd name="connsiteY1" fmla="*/ 593387 h 1108976"/>
                        <a:gd name="connsiteX2" fmla="*/ 2498519 w 4960734"/>
                        <a:gd name="connsiteY2" fmla="*/ 1108953 h 1108976"/>
                        <a:gd name="connsiteX3" fmla="*/ 3880592 w 4960734"/>
                        <a:gd name="connsiteY3" fmla="*/ 573932 h 1108976"/>
                        <a:gd name="connsiteX4" fmla="*/ 4960734 w 4960734"/>
                        <a:gd name="connsiteY4" fmla="*/ 18363 h 1108976"/>
                        <a:gd name="connsiteX0" fmla="*/ 0 w 4960734"/>
                        <a:gd name="connsiteY0" fmla="*/ 0 h 1108976"/>
                        <a:gd name="connsiteX1" fmla="*/ 1196502 w 4960734"/>
                        <a:gd name="connsiteY1" fmla="*/ 593387 h 1108976"/>
                        <a:gd name="connsiteX2" fmla="*/ 2498519 w 4960734"/>
                        <a:gd name="connsiteY2" fmla="*/ 1108953 h 1108976"/>
                        <a:gd name="connsiteX3" fmla="*/ 3880592 w 4960734"/>
                        <a:gd name="connsiteY3" fmla="*/ 573932 h 1108976"/>
                        <a:gd name="connsiteX4" fmla="*/ 4960734 w 4960734"/>
                        <a:gd name="connsiteY4" fmla="*/ 18363 h 1108976"/>
                        <a:gd name="connsiteX0" fmla="*/ 0 w 4960734"/>
                        <a:gd name="connsiteY0" fmla="*/ 0 h 1108958"/>
                        <a:gd name="connsiteX1" fmla="*/ 1196502 w 4960734"/>
                        <a:gd name="connsiteY1" fmla="*/ 593387 h 1108958"/>
                        <a:gd name="connsiteX2" fmla="*/ 2498519 w 4960734"/>
                        <a:gd name="connsiteY2" fmla="*/ 1108953 h 1108958"/>
                        <a:gd name="connsiteX3" fmla="*/ 3860392 w 4960734"/>
                        <a:gd name="connsiteY3" fmla="*/ 584207 h 1108958"/>
                        <a:gd name="connsiteX4" fmla="*/ 4960734 w 4960734"/>
                        <a:gd name="connsiteY4" fmla="*/ 18363 h 1108958"/>
                        <a:gd name="connsiteX0" fmla="*/ 0 w 4960734"/>
                        <a:gd name="connsiteY0" fmla="*/ 0 h 1108958"/>
                        <a:gd name="connsiteX1" fmla="*/ 1196502 w 4960734"/>
                        <a:gd name="connsiteY1" fmla="*/ 593387 h 1108958"/>
                        <a:gd name="connsiteX2" fmla="*/ 2498519 w 4960734"/>
                        <a:gd name="connsiteY2" fmla="*/ 1108953 h 1108958"/>
                        <a:gd name="connsiteX3" fmla="*/ 3860392 w 4960734"/>
                        <a:gd name="connsiteY3" fmla="*/ 584207 h 1108958"/>
                        <a:gd name="connsiteX4" fmla="*/ 4960734 w 4960734"/>
                        <a:gd name="connsiteY4" fmla="*/ 18363 h 1108958"/>
                        <a:gd name="connsiteX0" fmla="*/ 0 w 4960734"/>
                        <a:gd name="connsiteY0" fmla="*/ 0 h 1108956"/>
                        <a:gd name="connsiteX1" fmla="*/ 1196502 w 4960734"/>
                        <a:gd name="connsiteY1" fmla="*/ 593387 h 1108956"/>
                        <a:gd name="connsiteX2" fmla="*/ 2498519 w 4960734"/>
                        <a:gd name="connsiteY2" fmla="*/ 1108953 h 1108956"/>
                        <a:gd name="connsiteX3" fmla="*/ 3860392 w 4960734"/>
                        <a:gd name="connsiteY3" fmla="*/ 584207 h 1108956"/>
                        <a:gd name="connsiteX4" fmla="*/ 4960734 w 4960734"/>
                        <a:gd name="connsiteY4" fmla="*/ 18363 h 1108956"/>
                        <a:gd name="connsiteX0" fmla="*/ 0 w 4960734"/>
                        <a:gd name="connsiteY0" fmla="*/ 0 h 1108957"/>
                        <a:gd name="connsiteX1" fmla="*/ 1196502 w 4960734"/>
                        <a:gd name="connsiteY1" fmla="*/ 593387 h 1108957"/>
                        <a:gd name="connsiteX2" fmla="*/ 2498519 w 4960734"/>
                        <a:gd name="connsiteY2" fmla="*/ 1108953 h 1108957"/>
                        <a:gd name="connsiteX3" fmla="*/ 3860392 w 4960734"/>
                        <a:gd name="connsiteY3" fmla="*/ 584207 h 1108957"/>
                        <a:gd name="connsiteX4" fmla="*/ 4960734 w 4960734"/>
                        <a:gd name="connsiteY4" fmla="*/ 18363 h 1108957"/>
                        <a:gd name="connsiteX0" fmla="*/ 0 w 4960734"/>
                        <a:gd name="connsiteY0" fmla="*/ 0 h 1108963"/>
                        <a:gd name="connsiteX1" fmla="*/ 1170941 w 4960734"/>
                        <a:gd name="connsiteY1" fmla="*/ 597721 h 1108963"/>
                        <a:gd name="connsiteX2" fmla="*/ 2498519 w 4960734"/>
                        <a:gd name="connsiteY2" fmla="*/ 1108953 h 1108963"/>
                        <a:gd name="connsiteX3" fmla="*/ 3860392 w 4960734"/>
                        <a:gd name="connsiteY3" fmla="*/ 584207 h 1108963"/>
                        <a:gd name="connsiteX4" fmla="*/ 4960734 w 4960734"/>
                        <a:gd name="connsiteY4" fmla="*/ 18363 h 1108963"/>
                        <a:gd name="connsiteX0" fmla="*/ 0 w 4960734"/>
                        <a:gd name="connsiteY0" fmla="*/ 0 h 1108963"/>
                        <a:gd name="connsiteX1" fmla="*/ 1170941 w 4960734"/>
                        <a:gd name="connsiteY1" fmla="*/ 597721 h 1108963"/>
                        <a:gd name="connsiteX2" fmla="*/ 2498519 w 4960734"/>
                        <a:gd name="connsiteY2" fmla="*/ 1108953 h 1108963"/>
                        <a:gd name="connsiteX3" fmla="*/ 3885953 w 4960734"/>
                        <a:gd name="connsiteY3" fmla="*/ 584207 h 1108963"/>
                        <a:gd name="connsiteX4" fmla="*/ 4960734 w 4960734"/>
                        <a:gd name="connsiteY4" fmla="*/ 18363 h 1108963"/>
                        <a:gd name="connsiteX0" fmla="*/ 0 w 4960734"/>
                        <a:gd name="connsiteY0" fmla="*/ 0 h 1108963"/>
                        <a:gd name="connsiteX1" fmla="*/ 1170941 w 4960734"/>
                        <a:gd name="connsiteY1" fmla="*/ 597721 h 1108963"/>
                        <a:gd name="connsiteX2" fmla="*/ 2498519 w 4960734"/>
                        <a:gd name="connsiteY2" fmla="*/ 1108953 h 1108963"/>
                        <a:gd name="connsiteX3" fmla="*/ 3885953 w 4960734"/>
                        <a:gd name="connsiteY3" fmla="*/ 584207 h 1108963"/>
                        <a:gd name="connsiteX4" fmla="*/ 4960734 w 4960734"/>
                        <a:gd name="connsiteY4" fmla="*/ 18363 h 1108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60734" h="1108963">
                          <a:moveTo>
                            <a:pt x="0" y="0"/>
                          </a:moveTo>
                          <a:lnTo>
                            <a:pt x="1170941" y="597721"/>
                          </a:lnTo>
                          <a:cubicBezTo>
                            <a:pt x="1480860" y="747877"/>
                            <a:pt x="2046017" y="1111205"/>
                            <a:pt x="2498519" y="1108953"/>
                          </a:cubicBezTo>
                          <a:cubicBezTo>
                            <a:pt x="2951021" y="1106701"/>
                            <a:pt x="3510143" y="774639"/>
                            <a:pt x="3885953" y="584207"/>
                          </a:cubicBezTo>
                          <a:cubicBezTo>
                            <a:pt x="4261763" y="393775"/>
                            <a:pt x="4600687" y="196703"/>
                            <a:pt x="4960734" y="18363"/>
                          </a:cubicBezTo>
                        </a:path>
                      </a:pathLst>
                    </a:custGeom>
                    <a:noFill/>
                    <a:ln w="349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88"/>
                    </a:p>
                  </p:txBody>
                </p:sp>
                <p:sp>
                  <p:nvSpPr>
                    <p:cNvPr id="12" name="Freeform 11"/>
                    <p:cNvSpPr/>
                    <p:nvPr/>
                  </p:nvSpPr>
                  <p:spPr>
                    <a:xfrm flipV="1">
                      <a:off x="3568339" y="3920851"/>
                      <a:ext cx="5046355" cy="1108963"/>
                    </a:xfrm>
                    <a:custGeom>
                      <a:avLst/>
                      <a:gdLst>
                        <a:gd name="connsiteX0" fmla="*/ 0 w 4970834"/>
                        <a:gd name="connsiteY0" fmla="*/ 0 h 1221926"/>
                        <a:gd name="connsiteX1" fmla="*/ 1964988 w 4970834"/>
                        <a:gd name="connsiteY1" fmla="*/ 992222 h 1221926"/>
                        <a:gd name="connsiteX2" fmla="*/ 2519464 w 4970834"/>
                        <a:gd name="connsiteY2" fmla="*/ 1177047 h 1221926"/>
                        <a:gd name="connsiteX3" fmla="*/ 2840477 w 4970834"/>
                        <a:gd name="connsiteY3" fmla="*/ 1108954 h 1221926"/>
                        <a:gd name="connsiteX4" fmla="*/ 4970834 w 4970834"/>
                        <a:gd name="connsiteY4" fmla="*/ 38911 h 1221926"/>
                        <a:gd name="connsiteX5" fmla="*/ 4970834 w 4970834"/>
                        <a:gd name="connsiteY5" fmla="*/ 38911 h 1221926"/>
                        <a:gd name="connsiteX0" fmla="*/ 0 w 4970834"/>
                        <a:gd name="connsiteY0" fmla="*/ 0 h 1192719"/>
                        <a:gd name="connsiteX1" fmla="*/ 1964988 w 4970834"/>
                        <a:gd name="connsiteY1" fmla="*/ 992222 h 1192719"/>
                        <a:gd name="connsiteX2" fmla="*/ 2500008 w 4970834"/>
                        <a:gd name="connsiteY2" fmla="*/ 1108953 h 1192719"/>
                        <a:gd name="connsiteX3" fmla="*/ 2840477 w 4970834"/>
                        <a:gd name="connsiteY3" fmla="*/ 1108954 h 1192719"/>
                        <a:gd name="connsiteX4" fmla="*/ 4970834 w 4970834"/>
                        <a:gd name="connsiteY4" fmla="*/ 38911 h 1192719"/>
                        <a:gd name="connsiteX5" fmla="*/ 4970834 w 4970834"/>
                        <a:gd name="connsiteY5" fmla="*/ 38911 h 1192719"/>
                        <a:gd name="connsiteX0" fmla="*/ 0 w 4970834"/>
                        <a:gd name="connsiteY0" fmla="*/ 0 h 1126028"/>
                        <a:gd name="connsiteX1" fmla="*/ 1964988 w 4970834"/>
                        <a:gd name="connsiteY1" fmla="*/ 992222 h 1126028"/>
                        <a:gd name="connsiteX2" fmla="*/ 2500008 w 4970834"/>
                        <a:gd name="connsiteY2" fmla="*/ 1108953 h 1126028"/>
                        <a:gd name="connsiteX3" fmla="*/ 3161490 w 4970834"/>
                        <a:gd name="connsiteY3" fmla="*/ 924128 h 1126028"/>
                        <a:gd name="connsiteX4" fmla="*/ 4970834 w 4970834"/>
                        <a:gd name="connsiteY4" fmla="*/ 38911 h 1126028"/>
                        <a:gd name="connsiteX5" fmla="*/ 4970834 w 4970834"/>
                        <a:gd name="connsiteY5" fmla="*/ 38911 h 1126028"/>
                        <a:gd name="connsiteX0" fmla="*/ 0 w 4970834"/>
                        <a:gd name="connsiteY0" fmla="*/ 0 h 1121894"/>
                        <a:gd name="connsiteX1" fmla="*/ 1964988 w 4970834"/>
                        <a:gd name="connsiteY1" fmla="*/ 992222 h 1121894"/>
                        <a:gd name="connsiteX2" fmla="*/ 2500008 w 4970834"/>
                        <a:gd name="connsiteY2" fmla="*/ 1108953 h 1121894"/>
                        <a:gd name="connsiteX3" fmla="*/ 3161490 w 4970834"/>
                        <a:gd name="connsiteY3" fmla="*/ 924128 h 1121894"/>
                        <a:gd name="connsiteX4" fmla="*/ 4970834 w 4970834"/>
                        <a:gd name="connsiteY4" fmla="*/ 38911 h 1121894"/>
                        <a:gd name="connsiteX5" fmla="*/ 4970834 w 4970834"/>
                        <a:gd name="connsiteY5" fmla="*/ 38911 h 1121894"/>
                        <a:gd name="connsiteX0" fmla="*/ 0 w 4970834"/>
                        <a:gd name="connsiteY0" fmla="*/ 0 h 1125148"/>
                        <a:gd name="connsiteX1" fmla="*/ 1293779 w 4970834"/>
                        <a:gd name="connsiteY1" fmla="*/ 642026 h 1125148"/>
                        <a:gd name="connsiteX2" fmla="*/ 2500008 w 4970834"/>
                        <a:gd name="connsiteY2" fmla="*/ 1108953 h 1125148"/>
                        <a:gd name="connsiteX3" fmla="*/ 3161490 w 4970834"/>
                        <a:gd name="connsiteY3" fmla="*/ 924128 h 1125148"/>
                        <a:gd name="connsiteX4" fmla="*/ 4970834 w 4970834"/>
                        <a:gd name="connsiteY4" fmla="*/ 38911 h 1125148"/>
                        <a:gd name="connsiteX5" fmla="*/ 4970834 w 4970834"/>
                        <a:gd name="connsiteY5" fmla="*/ 38911 h 1125148"/>
                        <a:gd name="connsiteX0" fmla="*/ 0 w 4970834"/>
                        <a:gd name="connsiteY0" fmla="*/ 0 h 1108953"/>
                        <a:gd name="connsiteX1" fmla="*/ 1293779 w 4970834"/>
                        <a:gd name="connsiteY1" fmla="*/ 642026 h 1108953"/>
                        <a:gd name="connsiteX2" fmla="*/ 2500008 w 4970834"/>
                        <a:gd name="connsiteY2" fmla="*/ 1108953 h 1108953"/>
                        <a:gd name="connsiteX3" fmla="*/ 3784060 w 4970834"/>
                        <a:gd name="connsiteY3" fmla="*/ 642026 h 1108953"/>
                        <a:gd name="connsiteX4" fmla="*/ 4970834 w 4970834"/>
                        <a:gd name="connsiteY4" fmla="*/ 38911 h 1108953"/>
                        <a:gd name="connsiteX5" fmla="*/ 4970834 w 4970834"/>
                        <a:gd name="connsiteY5" fmla="*/ 38911 h 1108953"/>
                        <a:gd name="connsiteX0" fmla="*/ 0 w 4970834"/>
                        <a:gd name="connsiteY0" fmla="*/ 0 h 1108953"/>
                        <a:gd name="connsiteX1" fmla="*/ 1293779 w 4970834"/>
                        <a:gd name="connsiteY1" fmla="*/ 642026 h 1108953"/>
                        <a:gd name="connsiteX2" fmla="*/ 2500008 w 4970834"/>
                        <a:gd name="connsiteY2" fmla="*/ 1108953 h 1108953"/>
                        <a:gd name="connsiteX3" fmla="*/ 3784060 w 4970834"/>
                        <a:gd name="connsiteY3" fmla="*/ 642026 h 1108953"/>
                        <a:gd name="connsiteX4" fmla="*/ 4970834 w 4970834"/>
                        <a:gd name="connsiteY4" fmla="*/ 38911 h 1108953"/>
                        <a:gd name="connsiteX5" fmla="*/ 4970834 w 4970834"/>
                        <a:gd name="connsiteY5" fmla="*/ 38911 h 1108953"/>
                        <a:gd name="connsiteX0" fmla="*/ 0 w 4970834"/>
                        <a:gd name="connsiteY0" fmla="*/ 0 h 1109083"/>
                        <a:gd name="connsiteX1" fmla="*/ 1293779 w 4970834"/>
                        <a:gd name="connsiteY1" fmla="*/ 642026 h 1109083"/>
                        <a:gd name="connsiteX2" fmla="*/ 2500008 w 4970834"/>
                        <a:gd name="connsiteY2" fmla="*/ 1108953 h 1109083"/>
                        <a:gd name="connsiteX3" fmla="*/ 3735421 w 4970834"/>
                        <a:gd name="connsiteY3" fmla="*/ 680937 h 1109083"/>
                        <a:gd name="connsiteX4" fmla="*/ 4970834 w 4970834"/>
                        <a:gd name="connsiteY4" fmla="*/ 38911 h 1109083"/>
                        <a:gd name="connsiteX5" fmla="*/ 4970834 w 4970834"/>
                        <a:gd name="connsiteY5" fmla="*/ 38911 h 1109083"/>
                        <a:gd name="connsiteX0" fmla="*/ 0 w 4970834"/>
                        <a:gd name="connsiteY0" fmla="*/ 0 h 1109366"/>
                        <a:gd name="connsiteX1" fmla="*/ 1293779 w 4970834"/>
                        <a:gd name="connsiteY1" fmla="*/ 642026 h 1109366"/>
                        <a:gd name="connsiteX2" fmla="*/ 2500008 w 4970834"/>
                        <a:gd name="connsiteY2" fmla="*/ 1108953 h 1109366"/>
                        <a:gd name="connsiteX3" fmla="*/ 3949430 w 4970834"/>
                        <a:gd name="connsiteY3" fmla="*/ 564205 h 1109366"/>
                        <a:gd name="connsiteX4" fmla="*/ 4970834 w 4970834"/>
                        <a:gd name="connsiteY4" fmla="*/ 38911 h 1109366"/>
                        <a:gd name="connsiteX5" fmla="*/ 4970834 w 4970834"/>
                        <a:gd name="connsiteY5" fmla="*/ 38911 h 1109366"/>
                        <a:gd name="connsiteX0" fmla="*/ 0 w 4970834"/>
                        <a:gd name="connsiteY0" fmla="*/ 0 h 1109366"/>
                        <a:gd name="connsiteX1" fmla="*/ 1293779 w 4970834"/>
                        <a:gd name="connsiteY1" fmla="*/ 642026 h 1109366"/>
                        <a:gd name="connsiteX2" fmla="*/ 2500008 w 4970834"/>
                        <a:gd name="connsiteY2" fmla="*/ 1108953 h 1109366"/>
                        <a:gd name="connsiteX3" fmla="*/ 3949430 w 4970834"/>
                        <a:gd name="connsiteY3" fmla="*/ 564205 h 1109366"/>
                        <a:gd name="connsiteX4" fmla="*/ 4970834 w 4970834"/>
                        <a:gd name="connsiteY4" fmla="*/ 38911 h 1109366"/>
                        <a:gd name="connsiteX5" fmla="*/ 4970834 w 4970834"/>
                        <a:gd name="connsiteY5" fmla="*/ 38911 h 1109366"/>
                        <a:gd name="connsiteX0" fmla="*/ 0 w 4970834"/>
                        <a:gd name="connsiteY0" fmla="*/ 0 h 1109005"/>
                        <a:gd name="connsiteX1" fmla="*/ 1196502 w 4970834"/>
                        <a:gd name="connsiteY1" fmla="*/ 593387 h 1109005"/>
                        <a:gd name="connsiteX2" fmla="*/ 2500008 w 4970834"/>
                        <a:gd name="connsiteY2" fmla="*/ 1108953 h 1109005"/>
                        <a:gd name="connsiteX3" fmla="*/ 3949430 w 4970834"/>
                        <a:gd name="connsiteY3" fmla="*/ 564205 h 1109005"/>
                        <a:gd name="connsiteX4" fmla="*/ 4970834 w 4970834"/>
                        <a:gd name="connsiteY4" fmla="*/ 38911 h 1109005"/>
                        <a:gd name="connsiteX5" fmla="*/ 4970834 w 4970834"/>
                        <a:gd name="connsiteY5" fmla="*/ 38911 h 1109005"/>
                        <a:gd name="connsiteX0" fmla="*/ 0 w 4970834"/>
                        <a:gd name="connsiteY0" fmla="*/ 0 h 1109005"/>
                        <a:gd name="connsiteX1" fmla="*/ 1196502 w 4970834"/>
                        <a:gd name="connsiteY1" fmla="*/ 593387 h 1109005"/>
                        <a:gd name="connsiteX2" fmla="*/ 2500008 w 4970834"/>
                        <a:gd name="connsiteY2" fmla="*/ 1108953 h 1109005"/>
                        <a:gd name="connsiteX3" fmla="*/ 3949430 w 4970834"/>
                        <a:gd name="connsiteY3" fmla="*/ 564205 h 1109005"/>
                        <a:gd name="connsiteX4" fmla="*/ 4970834 w 4970834"/>
                        <a:gd name="connsiteY4" fmla="*/ 38911 h 1109005"/>
                        <a:gd name="connsiteX5" fmla="*/ 4970834 w 4970834"/>
                        <a:gd name="connsiteY5" fmla="*/ 38911 h 1109005"/>
                        <a:gd name="connsiteX0" fmla="*/ 0 w 4970834"/>
                        <a:gd name="connsiteY0" fmla="*/ 0 h 1109005"/>
                        <a:gd name="connsiteX1" fmla="*/ 1196502 w 4970834"/>
                        <a:gd name="connsiteY1" fmla="*/ 593387 h 1109005"/>
                        <a:gd name="connsiteX2" fmla="*/ 2500008 w 4970834"/>
                        <a:gd name="connsiteY2" fmla="*/ 1108953 h 1109005"/>
                        <a:gd name="connsiteX3" fmla="*/ 3949430 w 4970834"/>
                        <a:gd name="connsiteY3" fmla="*/ 564205 h 1109005"/>
                        <a:gd name="connsiteX4" fmla="*/ 4970834 w 4970834"/>
                        <a:gd name="connsiteY4" fmla="*/ 38911 h 1109005"/>
                        <a:gd name="connsiteX5" fmla="*/ 4970834 w 4970834"/>
                        <a:gd name="connsiteY5" fmla="*/ 38911 h 1109005"/>
                        <a:gd name="connsiteX0" fmla="*/ 0 w 4970834"/>
                        <a:gd name="connsiteY0" fmla="*/ 0 h 1109005"/>
                        <a:gd name="connsiteX1" fmla="*/ 1196502 w 4970834"/>
                        <a:gd name="connsiteY1" fmla="*/ 593387 h 1109005"/>
                        <a:gd name="connsiteX2" fmla="*/ 2500008 w 4970834"/>
                        <a:gd name="connsiteY2" fmla="*/ 1108953 h 1109005"/>
                        <a:gd name="connsiteX3" fmla="*/ 3949430 w 4970834"/>
                        <a:gd name="connsiteY3" fmla="*/ 564205 h 1109005"/>
                        <a:gd name="connsiteX4" fmla="*/ 4970834 w 4970834"/>
                        <a:gd name="connsiteY4" fmla="*/ 38911 h 1109005"/>
                        <a:gd name="connsiteX5" fmla="*/ 4970834 w 4970834"/>
                        <a:gd name="connsiteY5" fmla="*/ 38911 h 1109005"/>
                        <a:gd name="connsiteX0" fmla="*/ 0 w 4970834"/>
                        <a:gd name="connsiteY0" fmla="*/ 0 h 1109005"/>
                        <a:gd name="connsiteX1" fmla="*/ 1196502 w 4970834"/>
                        <a:gd name="connsiteY1" fmla="*/ 593387 h 1109005"/>
                        <a:gd name="connsiteX2" fmla="*/ 2538919 w 4970834"/>
                        <a:gd name="connsiteY2" fmla="*/ 1108953 h 1109005"/>
                        <a:gd name="connsiteX3" fmla="*/ 3949430 w 4970834"/>
                        <a:gd name="connsiteY3" fmla="*/ 564205 h 1109005"/>
                        <a:gd name="connsiteX4" fmla="*/ 4970834 w 4970834"/>
                        <a:gd name="connsiteY4" fmla="*/ 38911 h 1109005"/>
                        <a:gd name="connsiteX5" fmla="*/ 4970834 w 4970834"/>
                        <a:gd name="connsiteY5" fmla="*/ 38911 h 1109005"/>
                        <a:gd name="connsiteX0" fmla="*/ 0 w 4970834"/>
                        <a:gd name="connsiteY0" fmla="*/ 0 h 1109005"/>
                        <a:gd name="connsiteX1" fmla="*/ 1196502 w 4970834"/>
                        <a:gd name="connsiteY1" fmla="*/ 593387 h 1109005"/>
                        <a:gd name="connsiteX2" fmla="*/ 2538919 w 4970834"/>
                        <a:gd name="connsiteY2" fmla="*/ 1108953 h 1109005"/>
                        <a:gd name="connsiteX3" fmla="*/ 3949430 w 4970834"/>
                        <a:gd name="connsiteY3" fmla="*/ 564205 h 1109005"/>
                        <a:gd name="connsiteX4" fmla="*/ 4970834 w 4970834"/>
                        <a:gd name="connsiteY4" fmla="*/ 38911 h 1109005"/>
                        <a:gd name="connsiteX5" fmla="*/ 4970834 w 4970834"/>
                        <a:gd name="connsiteY5" fmla="*/ 38911 h 1109005"/>
                        <a:gd name="connsiteX0" fmla="*/ 0 w 4970834"/>
                        <a:gd name="connsiteY0" fmla="*/ 0 h 1110140"/>
                        <a:gd name="connsiteX1" fmla="*/ 1196502 w 4970834"/>
                        <a:gd name="connsiteY1" fmla="*/ 593387 h 1110140"/>
                        <a:gd name="connsiteX2" fmla="*/ 2538919 w 4970834"/>
                        <a:gd name="connsiteY2" fmla="*/ 1108953 h 1110140"/>
                        <a:gd name="connsiteX3" fmla="*/ 3949430 w 4970834"/>
                        <a:gd name="connsiteY3" fmla="*/ 564205 h 1110140"/>
                        <a:gd name="connsiteX4" fmla="*/ 4970834 w 4970834"/>
                        <a:gd name="connsiteY4" fmla="*/ 38911 h 1110140"/>
                        <a:gd name="connsiteX5" fmla="*/ 4970834 w 4970834"/>
                        <a:gd name="connsiteY5" fmla="*/ 38911 h 1110140"/>
                        <a:gd name="connsiteX0" fmla="*/ 0 w 4970834"/>
                        <a:gd name="connsiteY0" fmla="*/ 0 h 1109000"/>
                        <a:gd name="connsiteX1" fmla="*/ 1196502 w 4970834"/>
                        <a:gd name="connsiteY1" fmla="*/ 593387 h 1109000"/>
                        <a:gd name="connsiteX2" fmla="*/ 2538919 w 4970834"/>
                        <a:gd name="connsiteY2" fmla="*/ 1108953 h 1109000"/>
                        <a:gd name="connsiteX3" fmla="*/ 3949430 w 4970834"/>
                        <a:gd name="connsiteY3" fmla="*/ 564205 h 1109000"/>
                        <a:gd name="connsiteX4" fmla="*/ 4970834 w 4970834"/>
                        <a:gd name="connsiteY4" fmla="*/ 38911 h 1109000"/>
                        <a:gd name="connsiteX5" fmla="*/ 4970834 w 4970834"/>
                        <a:gd name="connsiteY5" fmla="*/ 38911 h 1109000"/>
                        <a:gd name="connsiteX0" fmla="*/ 0 w 4970834"/>
                        <a:gd name="connsiteY0" fmla="*/ 0 h 1108976"/>
                        <a:gd name="connsiteX1" fmla="*/ 1196502 w 4970834"/>
                        <a:gd name="connsiteY1" fmla="*/ 593387 h 1108976"/>
                        <a:gd name="connsiteX2" fmla="*/ 2538919 w 4970834"/>
                        <a:gd name="connsiteY2" fmla="*/ 1108953 h 1108976"/>
                        <a:gd name="connsiteX3" fmla="*/ 3900791 w 4970834"/>
                        <a:gd name="connsiteY3" fmla="*/ 573932 h 1108976"/>
                        <a:gd name="connsiteX4" fmla="*/ 4970834 w 4970834"/>
                        <a:gd name="connsiteY4" fmla="*/ 38911 h 1108976"/>
                        <a:gd name="connsiteX5" fmla="*/ 4970834 w 4970834"/>
                        <a:gd name="connsiteY5" fmla="*/ 38911 h 1108976"/>
                        <a:gd name="connsiteX0" fmla="*/ 0 w 4970834"/>
                        <a:gd name="connsiteY0" fmla="*/ 0 h 1108976"/>
                        <a:gd name="connsiteX1" fmla="*/ 1196502 w 4970834"/>
                        <a:gd name="connsiteY1" fmla="*/ 593387 h 1108976"/>
                        <a:gd name="connsiteX2" fmla="*/ 2538919 w 4970834"/>
                        <a:gd name="connsiteY2" fmla="*/ 1108953 h 1108976"/>
                        <a:gd name="connsiteX3" fmla="*/ 3900791 w 4970834"/>
                        <a:gd name="connsiteY3" fmla="*/ 573932 h 1108976"/>
                        <a:gd name="connsiteX4" fmla="*/ 4970834 w 4970834"/>
                        <a:gd name="connsiteY4" fmla="*/ 38911 h 1108976"/>
                        <a:gd name="connsiteX5" fmla="*/ 4970834 w 4970834"/>
                        <a:gd name="connsiteY5" fmla="*/ 38911 h 1108976"/>
                        <a:gd name="connsiteX0" fmla="*/ 0 w 4970834"/>
                        <a:gd name="connsiteY0" fmla="*/ 0 h 1108976"/>
                        <a:gd name="connsiteX1" fmla="*/ 1196502 w 4970834"/>
                        <a:gd name="connsiteY1" fmla="*/ 593387 h 1108976"/>
                        <a:gd name="connsiteX2" fmla="*/ 2538919 w 4970834"/>
                        <a:gd name="connsiteY2" fmla="*/ 1108953 h 1108976"/>
                        <a:gd name="connsiteX3" fmla="*/ 3900791 w 4970834"/>
                        <a:gd name="connsiteY3" fmla="*/ 573932 h 1108976"/>
                        <a:gd name="connsiteX4" fmla="*/ 4970834 w 4970834"/>
                        <a:gd name="connsiteY4" fmla="*/ 38911 h 1108976"/>
                        <a:gd name="connsiteX5" fmla="*/ 4970834 w 4970834"/>
                        <a:gd name="connsiteY5" fmla="*/ 38911 h 1108976"/>
                        <a:gd name="connsiteX0" fmla="*/ 0 w 4970834"/>
                        <a:gd name="connsiteY0" fmla="*/ 0 h 1108977"/>
                        <a:gd name="connsiteX1" fmla="*/ 1196502 w 4970834"/>
                        <a:gd name="connsiteY1" fmla="*/ 593387 h 1108977"/>
                        <a:gd name="connsiteX2" fmla="*/ 2538919 w 4970834"/>
                        <a:gd name="connsiteY2" fmla="*/ 1108953 h 1108977"/>
                        <a:gd name="connsiteX3" fmla="*/ 3900791 w 4970834"/>
                        <a:gd name="connsiteY3" fmla="*/ 573932 h 1108977"/>
                        <a:gd name="connsiteX4" fmla="*/ 4970834 w 4970834"/>
                        <a:gd name="connsiteY4" fmla="*/ 38911 h 1108977"/>
                        <a:gd name="connsiteX5" fmla="*/ 4970834 w 4970834"/>
                        <a:gd name="connsiteY5" fmla="*/ 38911 h 1108977"/>
                        <a:gd name="connsiteX0" fmla="*/ 0 w 4970834"/>
                        <a:gd name="connsiteY0" fmla="*/ 0 h 1108977"/>
                        <a:gd name="connsiteX1" fmla="*/ 1196502 w 4970834"/>
                        <a:gd name="connsiteY1" fmla="*/ 593387 h 1108977"/>
                        <a:gd name="connsiteX2" fmla="*/ 2538919 w 4970834"/>
                        <a:gd name="connsiteY2" fmla="*/ 1108953 h 1108977"/>
                        <a:gd name="connsiteX3" fmla="*/ 3900791 w 4970834"/>
                        <a:gd name="connsiteY3" fmla="*/ 573932 h 1108977"/>
                        <a:gd name="connsiteX4" fmla="*/ 4970834 w 4970834"/>
                        <a:gd name="connsiteY4" fmla="*/ 38911 h 1108977"/>
                        <a:gd name="connsiteX5" fmla="*/ 4970834 w 4970834"/>
                        <a:gd name="connsiteY5" fmla="*/ 38911 h 1108977"/>
                        <a:gd name="connsiteX0" fmla="*/ 0 w 4970834"/>
                        <a:gd name="connsiteY0" fmla="*/ 0 h 1109056"/>
                        <a:gd name="connsiteX1" fmla="*/ 1196502 w 4970834"/>
                        <a:gd name="connsiteY1" fmla="*/ 593387 h 1109056"/>
                        <a:gd name="connsiteX2" fmla="*/ 2538919 w 4970834"/>
                        <a:gd name="connsiteY2" fmla="*/ 1108953 h 1109056"/>
                        <a:gd name="connsiteX3" fmla="*/ 3880592 w 4970834"/>
                        <a:gd name="connsiteY3" fmla="*/ 553384 h 1109056"/>
                        <a:gd name="connsiteX4" fmla="*/ 4970834 w 4970834"/>
                        <a:gd name="connsiteY4" fmla="*/ 38911 h 1109056"/>
                        <a:gd name="connsiteX5" fmla="*/ 4970834 w 4970834"/>
                        <a:gd name="connsiteY5" fmla="*/ 38911 h 1109056"/>
                        <a:gd name="connsiteX0" fmla="*/ 0 w 5046536"/>
                        <a:gd name="connsiteY0" fmla="*/ 4972 h 1114028"/>
                        <a:gd name="connsiteX1" fmla="*/ 1196502 w 5046536"/>
                        <a:gd name="connsiteY1" fmla="*/ 598359 h 1114028"/>
                        <a:gd name="connsiteX2" fmla="*/ 2538919 w 5046536"/>
                        <a:gd name="connsiteY2" fmla="*/ 1113925 h 1114028"/>
                        <a:gd name="connsiteX3" fmla="*/ 3880592 w 5046536"/>
                        <a:gd name="connsiteY3" fmla="*/ 558356 h 1114028"/>
                        <a:gd name="connsiteX4" fmla="*/ 4970834 w 5046536"/>
                        <a:gd name="connsiteY4" fmla="*/ 43883 h 1114028"/>
                        <a:gd name="connsiteX5" fmla="*/ 4950635 w 5046536"/>
                        <a:gd name="connsiteY5" fmla="*/ 23335 h 1114028"/>
                        <a:gd name="connsiteX0" fmla="*/ 0 w 4990485"/>
                        <a:gd name="connsiteY0" fmla="*/ 0 h 1109056"/>
                        <a:gd name="connsiteX1" fmla="*/ 1196502 w 4990485"/>
                        <a:gd name="connsiteY1" fmla="*/ 593387 h 1109056"/>
                        <a:gd name="connsiteX2" fmla="*/ 2538919 w 4990485"/>
                        <a:gd name="connsiteY2" fmla="*/ 1108953 h 1109056"/>
                        <a:gd name="connsiteX3" fmla="*/ 3880592 w 4990485"/>
                        <a:gd name="connsiteY3" fmla="*/ 553384 h 1109056"/>
                        <a:gd name="connsiteX4" fmla="*/ 4970834 w 4990485"/>
                        <a:gd name="connsiteY4" fmla="*/ 38911 h 1109056"/>
                        <a:gd name="connsiteX5" fmla="*/ 4607240 w 4990485"/>
                        <a:gd name="connsiteY5" fmla="*/ 182750 h 1109056"/>
                        <a:gd name="connsiteX0" fmla="*/ 0 w 4970834"/>
                        <a:gd name="connsiteY0" fmla="*/ 0 h 1109056"/>
                        <a:gd name="connsiteX1" fmla="*/ 1196502 w 4970834"/>
                        <a:gd name="connsiteY1" fmla="*/ 593387 h 1109056"/>
                        <a:gd name="connsiteX2" fmla="*/ 2538919 w 4970834"/>
                        <a:gd name="connsiteY2" fmla="*/ 1108953 h 1109056"/>
                        <a:gd name="connsiteX3" fmla="*/ 3880592 w 4970834"/>
                        <a:gd name="connsiteY3" fmla="*/ 553384 h 1109056"/>
                        <a:gd name="connsiteX4" fmla="*/ 4970834 w 4970834"/>
                        <a:gd name="connsiteY4" fmla="*/ 38911 h 1109056"/>
                        <a:gd name="connsiteX0" fmla="*/ 0 w 4960734"/>
                        <a:gd name="connsiteY0" fmla="*/ 0 h 1109056"/>
                        <a:gd name="connsiteX1" fmla="*/ 1196502 w 4960734"/>
                        <a:gd name="connsiteY1" fmla="*/ 593387 h 1109056"/>
                        <a:gd name="connsiteX2" fmla="*/ 2538919 w 4960734"/>
                        <a:gd name="connsiteY2" fmla="*/ 1108953 h 1109056"/>
                        <a:gd name="connsiteX3" fmla="*/ 3880592 w 4960734"/>
                        <a:gd name="connsiteY3" fmla="*/ 553384 h 1109056"/>
                        <a:gd name="connsiteX4" fmla="*/ 4960734 w 4960734"/>
                        <a:gd name="connsiteY4" fmla="*/ 18363 h 1109056"/>
                        <a:gd name="connsiteX0" fmla="*/ 0 w 4960734"/>
                        <a:gd name="connsiteY0" fmla="*/ 0 h 1109056"/>
                        <a:gd name="connsiteX1" fmla="*/ 1196502 w 4960734"/>
                        <a:gd name="connsiteY1" fmla="*/ 593387 h 1109056"/>
                        <a:gd name="connsiteX2" fmla="*/ 2538919 w 4960734"/>
                        <a:gd name="connsiteY2" fmla="*/ 1108953 h 1109056"/>
                        <a:gd name="connsiteX3" fmla="*/ 3880592 w 4960734"/>
                        <a:gd name="connsiteY3" fmla="*/ 553384 h 1109056"/>
                        <a:gd name="connsiteX4" fmla="*/ 4960734 w 4960734"/>
                        <a:gd name="connsiteY4" fmla="*/ 18363 h 1109056"/>
                        <a:gd name="connsiteX0" fmla="*/ 0 w 4960734"/>
                        <a:gd name="connsiteY0" fmla="*/ 0 h 1109056"/>
                        <a:gd name="connsiteX1" fmla="*/ 1196502 w 4960734"/>
                        <a:gd name="connsiteY1" fmla="*/ 593387 h 1109056"/>
                        <a:gd name="connsiteX2" fmla="*/ 2538919 w 4960734"/>
                        <a:gd name="connsiteY2" fmla="*/ 1108953 h 1109056"/>
                        <a:gd name="connsiteX3" fmla="*/ 3880592 w 4960734"/>
                        <a:gd name="connsiteY3" fmla="*/ 553384 h 1109056"/>
                        <a:gd name="connsiteX4" fmla="*/ 4960734 w 4960734"/>
                        <a:gd name="connsiteY4" fmla="*/ 18363 h 1109056"/>
                        <a:gd name="connsiteX0" fmla="*/ 0 w 4960734"/>
                        <a:gd name="connsiteY0" fmla="*/ 0 h 1109050"/>
                        <a:gd name="connsiteX1" fmla="*/ 1196502 w 4960734"/>
                        <a:gd name="connsiteY1" fmla="*/ 593387 h 1109050"/>
                        <a:gd name="connsiteX2" fmla="*/ 2508619 w 4960734"/>
                        <a:gd name="connsiteY2" fmla="*/ 1108953 h 1109050"/>
                        <a:gd name="connsiteX3" fmla="*/ 3880592 w 4960734"/>
                        <a:gd name="connsiteY3" fmla="*/ 553384 h 1109050"/>
                        <a:gd name="connsiteX4" fmla="*/ 4960734 w 4960734"/>
                        <a:gd name="connsiteY4" fmla="*/ 18363 h 1109050"/>
                        <a:gd name="connsiteX0" fmla="*/ 0 w 4960734"/>
                        <a:gd name="connsiteY0" fmla="*/ 0 h 1108976"/>
                        <a:gd name="connsiteX1" fmla="*/ 1196502 w 4960734"/>
                        <a:gd name="connsiteY1" fmla="*/ 593387 h 1108976"/>
                        <a:gd name="connsiteX2" fmla="*/ 2508619 w 4960734"/>
                        <a:gd name="connsiteY2" fmla="*/ 1108953 h 1108976"/>
                        <a:gd name="connsiteX3" fmla="*/ 3880592 w 4960734"/>
                        <a:gd name="connsiteY3" fmla="*/ 573932 h 1108976"/>
                        <a:gd name="connsiteX4" fmla="*/ 4960734 w 4960734"/>
                        <a:gd name="connsiteY4" fmla="*/ 18363 h 1108976"/>
                        <a:gd name="connsiteX0" fmla="*/ 0 w 4960734"/>
                        <a:gd name="connsiteY0" fmla="*/ 0 h 1108976"/>
                        <a:gd name="connsiteX1" fmla="*/ 1196502 w 4960734"/>
                        <a:gd name="connsiteY1" fmla="*/ 593387 h 1108976"/>
                        <a:gd name="connsiteX2" fmla="*/ 2508619 w 4960734"/>
                        <a:gd name="connsiteY2" fmla="*/ 1108953 h 1108976"/>
                        <a:gd name="connsiteX3" fmla="*/ 3880592 w 4960734"/>
                        <a:gd name="connsiteY3" fmla="*/ 573932 h 1108976"/>
                        <a:gd name="connsiteX4" fmla="*/ 4960734 w 4960734"/>
                        <a:gd name="connsiteY4" fmla="*/ 18363 h 1108976"/>
                        <a:gd name="connsiteX0" fmla="*/ 0 w 4960734"/>
                        <a:gd name="connsiteY0" fmla="*/ 0 h 1108976"/>
                        <a:gd name="connsiteX1" fmla="*/ 1196502 w 4960734"/>
                        <a:gd name="connsiteY1" fmla="*/ 593387 h 1108976"/>
                        <a:gd name="connsiteX2" fmla="*/ 2498519 w 4960734"/>
                        <a:gd name="connsiteY2" fmla="*/ 1108953 h 1108976"/>
                        <a:gd name="connsiteX3" fmla="*/ 3880592 w 4960734"/>
                        <a:gd name="connsiteY3" fmla="*/ 573932 h 1108976"/>
                        <a:gd name="connsiteX4" fmla="*/ 4960734 w 4960734"/>
                        <a:gd name="connsiteY4" fmla="*/ 18363 h 1108976"/>
                        <a:gd name="connsiteX0" fmla="*/ 0 w 4960734"/>
                        <a:gd name="connsiteY0" fmla="*/ 0 h 1108976"/>
                        <a:gd name="connsiteX1" fmla="*/ 1196502 w 4960734"/>
                        <a:gd name="connsiteY1" fmla="*/ 593387 h 1108976"/>
                        <a:gd name="connsiteX2" fmla="*/ 2498519 w 4960734"/>
                        <a:gd name="connsiteY2" fmla="*/ 1108953 h 1108976"/>
                        <a:gd name="connsiteX3" fmla="*/ 3880592 w 4960734"/>
                        <a:gd name="connsiteY3" fmla="*/ 573932 h 1108976"/>
                        <a:gd name="connsiteX4" fmla="*/ 4960734 w 4960734"/>
                        <a:gd name="connsiteY4" fmla="*/ 18363 h 1108976"/>
                        <a:gd name="connsiteX0" fmla="*/ 0 w 4960734"/>
                        <a:gd name="connsiteY0" fmla="*/ 0 h 1108958"/>
                        <a:gd name="connsiteX1" fmla="*/ 1196502 w 4960734"/>
                        <a:gd name="connsiteY1" fmla="*/ 593387 h 1108958"/>
                        <a:gd name="connsiteX2" fmla="*/ 2498519 w 4960734"/>
                        <a:gd name="connsiteY2" fmla="*/ 1108953 h 1108958"/>
                        <a:gd name="connsiteX3" fmla="*/ 3860392 w 4960734"/>
                        <a:gd name="connsiteY3" fmla="*/ 584207 h 1108958"/>
                        <a:gd name="connsiteX4" fmla="*/ 4960734 w 4960734"/>
                        <a:gd name="connsiteY4" fmla="*/ 18363 h 1108958"/>
                        <a:gd name="connsiteX0" fmla="*/ 0 w 4960734"/>
                        <a:gd name="connsiteY0" fmla="*/ 0 h 1108958"/>
                        <a:gd name="connsiteX1" fmla="*/ 1196502 w 4960734"/>
                        <a:gd name="connsiteY1" fmla="*/ 593387 h 1108958"/>
                        <a:gd name="connsiteX2" fmla="*/ 2498519 w 4960734"/>
                        <a:gd name="connsiteY2" fmla="*/ 1108953 h 1108958"/>
                        <a:gd name="connsiteX3" fmla="*/ 3860392 w 4960734"/>
                        <a:gd name="connsiteY3" fmla="*/ 584207 h 1108958"/>
                        <a:gd name="connsiteX4" fmla="*/ 4960734 w 4960734"/>
                        <a:gd name="connsiteY4" fmla="*/ 18363 h 1108958"/>
                        <a:gd name="connsiteX0" fmla="*/ 0 w 4960734"/>
                        <a:gd name="connsiteY0" fmla="*/ 0 h 1108956"/>
                        <a:gd name="connsiteX1" fmla="*/ 1196502 w 4960734"/>
                        <a:gd name="connsiteY1" fmla="*/ 593387 h 1108956"/>
                        <a:gd name="connsiteX2" fmla="*/ 2498519 w 4960734"/>
                        <a:gd name="connsiteY2" fmla="*/ 1108953 h 1108956"/>
                        <a:gd name="connsiteX3" fmla="*/ 3860392 w 4960734"/>
                        <a:gd name="connsiteY3" fmla="*/ 584207 h 1108956"/>
                        <a:gd name="connsiteX4" fmla="*/ 4960734 w 4960734"/>
                        <a:gd name="connsiteY4" fmla="*/ 18363 h 1108956"/>
                        <a:gd name="connsiteX0" fmla="*/ 0 w 4960734"/>
                        <a:gd name="connsiteY0" fmla="*/ 0 h 1108957"/>
                        <a:gd name="connsiteX1" fmla="*/ 1196502 w 4960734"/>
                        <a:gd name="connsiteY1" fmla="*/ 593387 h 1108957"/>
                        <a:gd name="connsiteX2" fmla="*/ 2498519 w 4960734"/>
                        <a:gd name="connsiteY2" fmla="*/ 1108953 h 1108957"/>
                        <a:gd name="connsiteX3" fmla="*/ 3860392 w 4960734"/>
                        <a:gd name="connsiteY3" fmla="*/ 584207 h 1108957"/>
                        <a:gd name="connsiteX4" fmla="*/ 4960734 w 4960734"/>
                        <a:gd name="connsiteY4" fmla="*/ 18363 h 1108957"/>
                        <a:gd name="connsiteX0" fmla="*/ 0 w 4960734"/>
                        <a:gd name="connsiteY0" fmla="*/ 0 h 1108963"/>
                        <a:gd name="connsiteX1" fmla="*/ 1170941 w 4960734"/>
                        <a:gd name="connsiteY1" fmla="*/ 597721 h 1108963"/>
                        <a:gd name="connsiteX2" fmla="*/ 2498519 w 4960734"/>
                        <a:gd name="connsiteY2" fmla="*/ 1108953 h 1108963"/>
                        <a:gd name="connsiteX3" fmla="*/ 3860392 w 4960734"/>
                        <a:gd name="connsiteY3" fmla="*/ 584207 h 1108963"/>
                        <a:gd name="connsiteX4" fmla="*/ 4960734 w 4960734"/>
                        <a:gd name="connsiteY4" fmla="*/ 18363 h 1108963"/>
                        <a:gd name="connsiteX0" fmla="*/ 0 w 4960734"/>
                        <a:gd name="connsiteY0" fmla="*/ 0 h 1108963"/>
                        <a:gd name="connsiteX1" fmla="*/ 1170941 w 4960734"/>
                        <a:gd name="connsiteY1" fmla="*/ 597721 h 1108963"/>
                        <a:gd name="connsiteX2" fmla="*/ 2498519 w 4960734"/>
                        <a:gd name="connsiteY2" fmla="*/ 1108953 h 1108963"/>
                        <a:gd name="connsiteX3" fmla="*/ 3885953 w 4960734"/>
                        <a:gd name="connsiteY3" fmla="*/ 584207 h 1108963"/>
                        <a:gd name="connsiteX4" fmla="*/ 4960734 w 4960734"/>
                        <a:gd name="connsiteY4" fmla="*/ 18363 h 1108963"/>
                        <a:gd name="connsiteX0" fmla="*/ 0 w 4960734"/>
                        <a:gd name="connsiteY0" fmla="*/ 0 h 1108963"/>
                        <a:gd name="connsiteX1" fmla="*/ 1170941 w 4960734"/>
                        <a:gd name="connsiteY1" fmla="*/ 597721 h 1108963"/>
                        <a:gd name="connsiteX2" fmla="*/ 2498519 w 4960734"/>
                        <a:gd name="connsiteY2" fmla="*/ 1108953 h 1108963"/>
                        <a:gd name="connsiteX3" fmla="*/ 3885953 w 4960734"/>
                        <a:gd name="connsiteY3" fmla="*/ 584207 h 1108963"/>
                        <a:gd name="connsiteX4" fmla="*/ 4960734 w 4960734"/>
                        <a:gd name="connsiteY4" fmla="*/ 18363 h 1108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60734" h="1108963">
                          <a:moveTo>
                            <a:pt x="0" y="0"/>
                          </a:moveTo>
                          <a:lnTo>
                            <a:pt x="1170941" y="597721"/>
                          </a:lnTo>
                          <a:cubicBezTo>
                            <a:pt x="1480860" y="747877"/>
                            <a:pt x="2046017" y="1111205"/>
                            <a:pt x="2498519" y="1108953"/>
                          </a:cubicBezTo>
                          <a:cubicBezTo>
                            <a:pt x="2951021" y="1106701"/>
                            <a:pt x="3510143" y="774639"/>
                            <a:pt x="3885953" y="584207"/>
                          </a:cubicBezTo>
                          <a:cubicBezTo>
                            <a:pt x="4261763" y="393775"/>
                            <a:pt x="4600687" y="196703"/>
                            <a:pt x="4960734" y="18363"/>
                          </a:cubicBezTo>
                        </a:path>
                      </a:pathLst>
                    </a:custGeom>
                    <a:noFill/>
                    <a:ln w="3492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88"/>
                    </a:p>
                  </p:txBody>
                </p:sp>
              </p:grpSp>
              <p:cxnSp>
                <p:nvCxnSpPr>
                  <p:cNvPr id="4" name="Straight Connector 3"/>
                  <p:cNvCxnSpPr/>
                  <p:nvPr/>
                </p:nvCxnSpPr>
                <p:spPr>
                  <a:xfrm>
                    <a:off x="6096000" y="3413787"/>
                    <a:ext cx="0" cy="794084"/>
                  </a:xfrm>
                  <a:prstGeom prst="line">
                    <a:avLst/>
                  </a:prstGeom>
                  <a:ln w="31750">
                    <a:solidFill>
                      <a:srgbClr val="00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6284498" y="3629255"/>
                    <a:ext cx="0" cy="794084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5939585" y="3615636"/>
                    <a:ext cx="0" cy="794084"/>
                  </a:xfrm>
                  <a:prstGeom prst="line">
                    <a:avLst/>
                  </a:prstGeom>
                  <a:ln w="317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7925437" y="2815363"/>
                  <a:ext cx="0" cy="1620000"/>
                </a:xfrm>
                <a:prstGeom prst="line">
                  <a:avLst/>
                </a:prstGeom>
                <a:ln w="317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143515" y="2751190"/>
                  <a:ext cx="0" cy="1764000"/>
                </a:xfrm>
                <a:prstGeom prst="line">
                  <a:avLst/>
                </a:prstGeom>
                <a:ln w="31750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TextBox 2"/>
              <p:cNvSpPr txBox="1"/>
              <p:nvPr/>
            </p:nvSpPr>
            <p:spPr>
              <a:xfrm>
                <a:off x="3028424" y="3644903"/>
                <a:ext cx="1252038" cy="407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23" b="1" dirty="0">
                    <a:solidFill>
                      <a:srgbClr val="FF00FF"/>
                    </a:solidFill>
                  </a:rPr>
                  <a:t>- 160 µm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934526" y="3644903"/>
                <a:ext cx="1314615" cy="407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23" b="1" dirty="0">
                    <a:solidFill>
                      <a:srgbClr val="0000FF"/>
                    </a:solidFill>
                  </a:rPr>
                  <a:t>+ 140 µm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41006" y="4041773"/>
                <a:ext cx="1115291" cy="407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23" b="1" dirty="0">
                    <a:solidFill>
                      <a:srgbClr val="002060"/>
                    </a:solidFill>
                  </a:rPr>
                  <a:t>- 20 µm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238672" y="4041773"/>
                <a:ext cx="1177871" cy="407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23" b="1" dirty="0">
                    <a:solidFill>
                      <a:srgbClr val="FF0000"/>
                    </a:solidFill>
                  </a:rPr>
                  <a:t>+ 20 µm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762862" y="3201367"/>
                <a:ext cx="992451" cy="407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23" b="1" dirty="0">
                    <a:solidFill>
                      <a:schemeClr val="accent6">
                        <a:lumMod val="75000"/>
                      </a:schemeClr>
                    </a:solidFill>
                  </a:rPr>
                  <a:t>Focus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-264" y="2744597"/>
            <a:ext cx="10099386" cy="2199104"/>
            <a:chOff x="113016" y="392128"/>
            <a:chExt cx="12215973" cy="2659982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4938377" y="392128"/>
            <a:ext cx="2555875" cy="2659982"/>
          </p:xfrm>
          <a:graphic>
            <a:graphicData uri="http://schemas.openxmlformats.org/presentationml/2006/ole">
              <p:oleObj spid="_x0000_s126712" name="Graph" r:id="rId9" imgW="2905200" imgH="4158720" progId="Origin50.Graph">
                <p:embed/>
              </p:oleObj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2369471" y="433135"/>
            <a:ext cx="2695825" cy="2611855"/>
          </p:xfrm>
          <a:graphic>
            <a:graphicData uri="http://schemas.openxmlformats.org/presentationml/2006/ole">
              <p:oleObj spid="_x0000_s126713" name="Graph" r:id="rId10" imgW="2905200" imgH="4158720" progId="Origin50.Graph">
                <p:embed/>
              </p:oleObj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7242259" y="441653"/>
            <a:ext cx="2905125" cy="2583365"/>
          </p:xfrm>
          <a:graphic>
            <a:graphicData uri="http://schemas.openxmlformats.org/presentationml/2006/ole">
              <p:oleObj spid="_x0000_s126714" name="Graph" r:id="rId11" imgW="2905200" imgH="4158720" progId="Origin50.Graph">
                <p:embed/>
              </p:oleObj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113016" y="534255"/>
            <a:ext cx="2568539" cy="2486346"/>
          </p:xfrm>
          <a:graphic>
            <a:graphicData uri="http://schemas.openxmlformats.org/presentationml/2006/ole">
              <p:oleObj spid="_x0000_s126715" name="Graph" r:id="rId12" imgW="2905200" imgH="4158720" progId="Origin50.Graph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9852916" y="554804"/>
            <a:ext cx="2476073" cy="2438195"/>
          </p:xfrm>
          <a:graphic>
            <a:graphicData uri="http://schemas.openxmlformats.org/presentationml/2006/ole">
              <p:oleObj spid="_x0000_s126716" name="Graph" r:id="rId13" imgW="2905200" imgH="4158720" progId="Origin50.Graph">
                <p:embed/>
              </p:oleObj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74176" y="4986834"/>
            <a:ext cx="1654620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3" b="1" dirty="0"/>
              <a:t>Rear side spectra: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265" y="2775339"/>
            <a:ext cx="1712328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3" b="1" dirty="0"/>
              <a:t>Front side spectra: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25732" y="995218"/>
            <a:ext cx="2470445" cy="1278464"/>
            <a:chOff x="260497" y="902844"/>
            <a:chExt cx="2103038" cy="999158"/>
          </a:xfrm>
        </p:grpSpPr>
        <p:grpSp>
          <p:nvGrpSpPr>
            <p:cNvPr id="53" name="Group 52"/>
            <p:cNvGrpSpPr/>
            <p:nvPr/>
          </p:nvGrpSpPr>
          <p:grpSpPr>
            <a:xfrm>
              <a:off x="723869" y="902844"/>
              <a:ext cx="1639666" cy="999158"/>
              <a:chOff x="965158" y="686206"/>
              <a:chExt cx="2186220" cy="133221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965158" y="1112110"/>
                <a:ext cx="1531695" cy="639504"/>
                <a:chOff x="965158" y="1207807"/>
                <a:chExt cx="1531695" cy="639504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 rot="-2700000">
                  <a:off x="965158" y="1207807"/>
                  <a:ext cx="1531695" cy="639504"/>
                  <a:chOff x="3918732" y="458346"/>
                  <a:chExt cx="924076" cy="435935"/>
                </a:xfrm>
              </p:grpSpPr>
              <p:grpSp>
                <p:nvGrpSpPr>
                  <p:cNvPr id="38" name="Group 37"/>
                  <p:cNvGrpSpPr>
                    <a:grpSpLocks noChangeAspect="1"/>
                  </p:cNvGrpSpPr>
                  <p:nvPr/>
                </p:nvGrpSpPr>
                <p:grpSpPr>
                  <a:xfrm>
                    <a:off x="3974436" y="569297"/>
                    <a:ext cx="868372" cy="291940"/>
                    <a:chOff x="3974436" y="569297"/>
                    <a:chExt cx="3854938" cy="1296000"/>
                  </a:xfrm>
                </p:grpSpPr>
                <p:sp>
                  <p:nvSpPr>
                    <p:cNvPr id="40" name="Freeform 39"/>
                    <p:cNvSpPr/>
                    <p:nvPr/>
                  </p:nvSpPr>
                  <p:spPr>
                    <a:xfrm>
                      <a:off x="3975387" y="578576"/>
                      <a:ext cx="3853197" cy="1286721"/>
                    </a:xfrm>
                    <a:custGeom>
                      <a:avLst/>
                      <a:gdLst>
                        <a:gd name="connsiteX0" fmla="*/ 10274 w 4407613"/>
                        <a:gd name="connsiteY0" fmla="*/ 0 h 1469205"/>
                        <a:gd name="connsiteX1" fmla="*/ 0 w 4407613"/>
                        <a:gd name="connsiteY1" fmla="*/ 1469205 h 1469205"/>
                        <a:gd name="connsiteX2" fmla="*/ 678094 w 4407613"/>
                        <a:gd name="connsiteY2" fmla="*/ 1243174 h 1469205"/>
                        <a:gd name="connsiteX3" fmla="*/ 1387011 w 4407613"/>
                        <a:gd name="connsiteY3" fmla="*/ 976045 h 1469205"/>
                        <a:gd name="connsiteX4" fmla="*/ 2003461 w 4407613"/>
                        <a:gd name="connsiteY4" fmla="*/ 811659 h 1469205"/>
                        <a:gd name="connsiteX5" fmla="*/ 2208944 w 4407613"/>
                        <a:gd name="connsiteY5" fmla="*/ 801385 h 1469205"/>
                        <a:gd name="connsiteX6" fmla="*/ 2445249 w 4407613"/>
                        <a:gd name="connsiteY6" fmla="*/ 821933 h 1469205"/>
                        <a:gd name="connsiteX7" fmla="*/ 2876764 w 4407613"/>
                        <a:gd name="connsiteY7" fmla="*/ 924675 h 1469205"/>
                        <a:gd name="connsiteX8" fmla="*/ 3544584 w 4407613"/>
                        <a:gd name="connsiteY8" fmla="*/ 1150706 h 1469205"/>
                        <a:gd name="connsiteX9" fmla="*/ 4407613 w 4407613"/>
                        <a:gd name="connsiteY9" fmla="*/ 1469205 h 1469205"/>
                        <a:gd name="connsiteX10" fmla="*/ 4407613 w 4407613"/>
                        <a:gd name="connsiteY10" fmla="*/ 10275 h 1469205"/>
                        <a:gd name="connsiteX11" fmla="*/ 3955551 w 4407613"/>
                        <a:gd name="connsiteY11" fmla="*/ 164387 h 1469205"/>
                        <a:gd name="connsiteX12" fmla="*/ 3298004 w 4407613"/>
                        <a:gd name="connsiteY12" fmla="*/ 410967 h 1469205"/>
                        <a:gd name="connsiteX13" fmla="*/ 2804845 w 4407613"/>
                        <a:gd name="connsiteY13" fmla="*/ 554805 h 1469205"/>
                        <a:gd name="connsiteX14" fmla="*/ 2404153 w 4407613"/>
                        <a:gd name="connsiteY14" fmla="*/ 657547 h 1469205"/>
                        <a:gd name="connsiteX15" fmla="*/ 2157573 w 4407613"/>
                        <a:gd name="connsiteY15" fmla="*/ 657547 h 1469205"/>
                        <a:gd name="connsiteX16" fmla="*/ 1674688 w 4407613"/>
                        <a:gd name="connsiteY16" fmla="*/ 575353 h 1469205"/>
                        <a:gd name="connsiteX17" fmla="*/ 914400 w 4407613"/>
                        <a:gd name="connsiteY17" fmla="*/ 308225 h 1469205"/>
                        <a:gd name="connsiteX18" fmla="*/ 10274 w 4407613"/>
                        <a:gd name="connsiteY18" fmla="*/ 0 h 1469205"/>
                        <a:gd name="connsiteX0" fmla="*/ 10274 w 4407613"/>
                        <a:gd name="connsiteY0" fmla="*/ 0 h 1469205"/>
                        <a:gd name="connsiteX1" fmla="*/ 0 w 4407613"/>
                        <a:gd name="connsiteY1" fmla="*/ 1469205 h 1469205"/>
                        <a:gd name="connsiteX2" fmla="*/ 678094 w 4407613"/>
                        <a:gd name="connsiteY2" fmla="*/ 1243174 h 1469205"/>
                        <a:gd name="connsiteX3" fmla="*/ 1387011 w 4407613"/>
                        <a:gd name="connsiteY3" fmla="*/ 976045 h 1469205"/>
                        <a:gd name="connsiteX4" fmla="*/ 2003461 w 4407613"/>
                        <a:gd name="connsiteY4" fmla="*/ 811659 h 1469205"/>
                        <a:gd name="connsiteX5" fmla="*/ 2208944 w 4407613"/>
                        <a:gd name="connsiteY5" fmla="*/ 801385 h 1469205"/>
                        <a:gd name="connsiteX6" fmla="*/ 2445249 w 4407613"/>
                        <a:gd name="connsiteY6" fmla="*/ 821933 h 1469205"/>
                        <a:gd name="connsiteX7" fmla="*/ 2876764 w 4407613"/>
                        <a:gd name="connsiteY7" fmla="*/ 924675 h 1469205"/>
                        <a:gd name="connsiteX8" fmla="*/ 3544584 w 4407613"/>
                        <a:gd name="connsiteY8" fmla="*/ 1150706 h 1469205"/>
                        <a:gd name="connsiteX9" fmla="*/ 4407613 w 4407613"/>
                        <a:gd name="connsiteY9" fmla="*/ 1469205 h 1469205"/>
                        <a:gd name="connsiteX10" fmla="*/ 4407613 w 4407613"/>
                        <a:gd name="connsiteY10" fmla="*/ 10275 h 1469205"/>
                        <a:gd name="connsiteX11" fmla="*/ 3955551 w 4407613"/>
                        <a:gd name="connsiteY11" fmla="*/ 164387 h 1469205"/>
                        <a:gd name="connsiteX12" fmla="*/ 3361614 w 4407613"/>
                        <a:gd name="connsiteY12" fmla="*/ 371211 h 1469205"/>
                        <a:gd name="connsiteX13" fmla="*/ 2804845 w 4407613"/>
                        <a:gd name="connsiteY13" fmla="*/ 554805 h 1469205"/>
                        <a:gd name="connsiteX14" fmla="*/ 2404153 w 4407613"/>
                        <a:gd name="connsiteY14" fmla="*/ 657547 h 1469205"/>
                        <a:gd name="connsiteX15" fmla="*/ 2157573 w 4407613"/>
                        <a:gd name="connsiteY15" fmla="*/ 657547 h 1469205"/>
                        <a:gd name="connsiteX16" fmla="*/ 1674688 w 4407613"/>
                        <a:gd name="connsiteY16" fmla="*/ 575353 h 1469205"/>
                        <a:gd name="connsiteX17" fmla="*/ 914400 w 4407613"/>
                        <a:gd name="connsiteY17" fmla="*/ 308225 h 1469205"/>
                        <a:gd name="connsiteX18" fmla="*/ 10274 w 4407613"/>
                        <a:gd name="connsiteY18" fmla="*/ 0 h 1469205"/>
                        <a:gd name="connsiteX0" fmla="*/ 10274 w 4407613"/>
                        <a:gd name="connsiteY0" fmla="*/ 0 h 1469205"/>
                        <a:gd name="connsiteX1" fmla="*/ 0 w 4407613"/>
                        <a:gd name="connsiteY1" fmla="*/ 1469205 h 1469205"/>
                        <a:gd name="connsiteX2" fmla="*/ 678094 w 4407613"/>
                        <a:gd name="connsiteY2" fmla="*/ 1243174 h 1469205"/>
                        <a:gd name="connsiteX3" fmla="*/ 1454597 w 4407613"/>
                        <a:gd name="connsiteY3" fmla="*/ 972070 h 1469205"/>
                        <a:gd name="connsiteX4" fmla="*/ 2003461 w 4407613"/>
                        <a:gd name="connsiteY4" fmla="*/ 811659 h 1469205"/>
                        <a:gd name="connsiteX5" fmla="*/ 2208944 w 4407613"/>
                        <a:gd name="connsiteY5" fmla="*/ 801385 h 1469205"/>
                        <a:gd name="connsiteX6" fmla="*/ 2445249 w 4407613"/>
                        <a:gd name="connsiteY6" fmla="*/ 821933 h 1469205"/>
                        <a:gd name="connsiteX7" fmla="*/ 2876764 w 4407613"/>
                        <a:gd name="connsiteY7" fmla="*/ 924675 h 1469205"/>
                        <a:gd name="connsiteX8" fmla="*/ 3544584 w 4407613"/>
                        <a:gd name="connsiteY8" fmla="*/ 1150706 h 1469205"/>
                        <a:gd name="connsiteX9" fmla="*/ 4407613 w 4407613"/>
                        <a:gd name="connsiteY9" fmla="*/ 1469205 h 1469205"/>
                        <a:gd name="connsiteX10" fmla="*/ 4407613 w 4407613"/>
                        <a:gd name="connsiteY10" fmla="*/ 10275 h 1469205"/>
                        <a:gd name="connsiteX11" fmla="*/ 3955551 w 4407613"/>
                        <a:gd name="connsiteY11" fmla="*/ 164387 h 1469205"/>
                        <a:gd name="connsiteX12" fmla="*/ 3361614 w 4407613"/>
                        <a:gd name="connsiteY12" fmla="*/ 371211 h 1469205"/>
                        <a:gd name="connsiteX13" fmla="*/ 2804845 w 4407613"/>
                        <a:gd name="connsiteY13" fmla="*/ 554805 h 1469205"/>
                        <a:gd name="connsiteX14" fmla="*/ 2404153 w 4407613"/>
                        <a:gd name="connsiteY14" fmla="*/ 657547 h 1469205"/>
                        <a:gd name="connsiteX15" fmla="*/ 2157573 w 4407613"/>
                        <a:gd name="connsiteY15" fmla="*/ 657547 h 1469205"/>
                        <a:gd name="connsiteX16" fmla="*/ 1674688 w 4407613"/>
                        <a:gd name="connsiteY16" fmla="*/ 575353 h 1469205"/>
                        <a:gd name="connsiteX17" fmla="*/ 914400 w 4407613"/>
                        <a:gd name="connsiteY17" fmla="*/ 308225 h 1469205"/>
                        <a:gd name="connsiteX18" fmla="*/ 10274 w 4407613"/>
                        <a:gd name="connsiteY18" fmla="*/ 0 h 1469205"/>
                        <a:gd name="connsiteX0" fmla="*/ 10274 w 4407613"/>
                        <a:gd name="connsiteY0" fmla="*/ 0 h 1469205"/>
                        <a:gd name="connsiteX1" fmla="*/ 0 w 4407613"/>
                        <a:gd name="connsiteY1" fmla="*/ 1469205 h 1469205"/>
                        <a:gd name="connsiteX2" fmla="*/ 678094 w 4407613"/>
                        <a:gd name="connsiteY2" fmla="*/ 1243174 h 1469205"/>
                        <a:gd name="connsiteX3" fmla="*/ 1454597 w 4407613"/>
                        <a:gd name="connsiteY3" fmla="*/ 972070 h 1469205"/>
                        <a:gd name="connsiteX4" fmla="*/ 2003461 w 4407613"/>
                        <a:gd name="connsiteY4" fmla="*/ 811659 h 1469205"/>
                        <a:gd name="connsiteX5" fmla="*/ 2208944 w 4407613"/>
                        <a:gd name="connsiteY5" fmla="*/ 801385 h 1469205"/>
                        <a:gd name="connsiteX6" fmla="*/ 2445249 w 4407613"/>
                        <a:gd name="connsiteY6" fmla="*/ 821933 h 1469205"/>
                        <a:gd name="connsiteX7" fmla="*/ 2876764 w 4407613"/>
                        <a:gd name="connsiteY7" fmla="*/ 924675 h 1469205"/>
                        <a:gd name="connsiteX8" fmla="*/ 3544584 w 4407613"/>
                        <a:gd name="connsiteY8" fmla="*/ 1150706 h 1469205"/>
                        <a:gd name="connsiteX9" fmla="*/ 4407613 w 4407613"/>
                        <a:gd name="connsiteY9" fmla="*/ 1469205 h 1469205"/>
                        <a:gd name="connsiteX10" fmla="*/ 4407613 w 4407613"/>
                        <a:gd name="connsiteY10" fmla="*/ 10275 h 1469205"/>
                        <a:gd name="connsiteX11" fmla="*/ 3955551 w 4407613"/>
                        <a:gd name="connsiteY11" fmla="*/ 164387 h 1469205"/>
                        <a:gd name="connsiteX12" fmla="*/ 3361614 w 4407613"/>
                        <a:gd name="connsiteY12" fmla="*/ 371211 h 1469205"/>
                        <a:gd name="connsiteX13" fmla="*/ 2804845 w 4407613"/>
                        <a:gd name="connsiteY13" fmla="*/ 554805 h 1469205"/>
                        <a:gd name="connsiteX14" fmla="*/ 2404153 w 4407613"/>
                        <a:gd name="connsiteY14" fmla="*/ 657547 h 1469205"/>
                        <a:gd name="connsiteX15" fmla="*/ 2157573 w 4407613"/>
                        <a:gd name="connsiteY15" fmla="*/ 657547 h 1469205"/>
                        <a:gd name="connsiteX16" fmla="*/ 1674688 w 4407613"/>
                        <a:gd name="connsiteY16" fmla="*/ 575353 h 1469205"/>
                        <a:gd name="connsiteX17" fmla="*/ 914400 w 4407613"/>
                        <a:gd name="connsiteY17" fmla="*/ 308225 h 1469205"/>
                        <a:gd name="connsiteX18" fmla="*/ 10274 w 4407613"/>
                        <a:gd name="connsiteY18" fmla="*/ 0 h 1469205"/>
                        <a:gd name="connsiteX0" fmla="*/ 10274 w 4407613"/>
                        <a:gd name="connsiteY0" fmla="*/ 0 h 1469205"/>
                        <a:gd name="connsiteX1" fmla="*/ 0 w 4407613"/>
                        <a:gd name="connsiteY1" fmla="*/ 1469205 h 1469205"/>
                        <a:gd name="connsiteX2" fmla="*/ 678094 w 4407613"/>
                        <a:gd name="connsiteY2" fmla="*/ 1243174 h 1469205"/>
                        <a:gd name="connsiteX3" fmla="*/ 1454597 w 4407613"/>
                        <a:gd name="connsiteY3" fmla="*/ 972070 h 1469205"/>
                        <a:gd name="connsiteX4" fmla="*/ 2003461 w 4407613"/>
                        <a:gd name="connsiteY4" fmla="*/ 811659 h 1469205"/>
                        <a:gd name="connsiteX5" fmla="*/ 2208944 w 4407613"/>
                        <a:gd name="connsiteY5" fmla="*/ 801385 h 1469205"/>
                        <a:gd name="connsiteX6" fmla="*/ 2445249 w 4407613"/>
                        <a:gd name="connsiteY6" fmla="*/ 821933 h 1469205"/>
                        <a:gd name="connsiteX7" fmla="*/ 2876764 w 4407613"/>
                        <a:gd name="connsiteY7" fmla="*/ 924675 h 1469205"/>
                        <a:gd name="connsiteX8" fmla="*/ 3544584 w 4407613"/>
                        <a:gd name="connsiteY8" fmla="*/ 1150706 h 1469205"/>
                        <a:gd name="connsiteX9" fmla="*/ 4407613 w 4407613"/>
                        <a:gd name="connsiteY9" fmla="*/ 1469205 h 1469205"/>
                        <a:gd name="connsiteX10" fmla="*/ 4407613 w 4407613"/>
                        <a:gd name="connsiteY10" fmla="*/ 10275 h 1469205"/>
                        <a:gd name="connsiteX11" fmla="*/ 3955551 w 4407613"/>
                        <a:gd name="connsiteY11" fmla="*/ 164387 h 1469205"/>
                        <a:gd name="connsiteX12" fmla="*/ 3361614 w 4407613"/>
                        <a:gd name="connsiteY12" fmla="*/ 371211 h 1469205"/>
                        <a:gd name="connsiteX13" fmla="*/ 2804845 w 4407613"/>
                        <a:gd name="connsiteY13" fmla="*/ 554805 h 1469205"/>
                        <a:gd name="connsiteX14" fmla="*/ 2404153 w 4407613"/>
                        <a:gd name="connsiteY14" fmla="*/ 657547 h 1469205"/>
                        <a:gd name="connsiteX15" fmla="*/ 2157573 w 4407613"/>
                        <a:gd name="connsiteY15" fmla="*/ 657547 h 1469205"/>
                        <a:gd name="connsiteX16" fmla="*/ 1674688 w 4407613"/>
                        <a:gd name="connsiteY16" fmla="*/ 575353 h 1469205"/>
                        <a:gd name="connsiteX17" fmla="*/ 914400 w 4407613"/>
                        <a:gd name="connsiteY17" fmla="*/ 308225 h 1469205"/>
                        <a:gd name="connsiteX18" fmla="*/ 10274 w 4407613"/>
                        <a:gd name="connsiteY18" fmla="*/ 0 h 1469205"/>
                        <a:gd name="connsiteX0" fmla="*/ 10274 w 4407613"/>
                        <a:gd name="connsiteY0" fmla="*/ 0 h 1469205"/>
                        <a:gd name="connsiteX1" fmla="*/ 0 w 4407613"/>
                        <a:gd name="connsiteY1" fmla="*/ 1469205 h 1469205"/>
                        <a:gd name="connsiteX2" fmla="*/ 678094 w 4407613"/>
                        <a:gd name="connsiteY2" fmla="*/ 1243174 h 1469205"/>
                        <a:gd name="connsiteX3" fmla="*/ 1454597 w 4407613"/>
                        <a:gd name="connsiteY3" fmla="*/ 972070 h 1469205"/>
                        <a:gd name="connsiteX4" fmla="*/ 2003461 w 4407613"/>
                        <a:gd name="connsiteY4" fmla="*/ 811659 h 1469205"/>
                        <a:gd name="connsiteX5" fmla="*/ 2208944 w 4407613"/>
                        <a:gd name="connsiteY5" fmla="*/ 801385 h 1469205"/>
                        <a:gd name="connsiteX6" fmla="*/ 2445249 w 4407613"/>
                        <a:gd name="connsiteY6" fmla="*/ 821933 h 1469205"/>
                        <a:gd name="connsiteX7" fmla="*/ 2876764 w 4407613"/>
                        <a:gd name="connsiteY7" fmla="*/ 924675 h 1469205"/>
                        <a:gd name="connsiteX8" fmla="*/ 3544584 w 4407613"/>
                        <a:gd name="connsiteY8" fmla="*/ 1150706 h 1469205"/>
                        <a:gd name="connsiteX9" fmla="*/ 4407613 w 4407613"/>
                        <a:gd name="connsiteY9" fmla="*/ 1469205 h 1469205"/>
                        <a:gd name="connsiteX10" fmla="*/ 4407613 w 4407613"/>
                        <a:gd name="connsiteY10" fmla="*/ 10275 h 1469205"/>
                        <a:gd name="connsiteX11" fmla="*/ 3955551 w 4407613"/>
                        <a:gd name="connsiteY11" fmla="*/ 164387 h 1469205"/>
                        <a:gd name="connsiteX12" fmla="*/ 3361614 w 4407613"/>
                        <a:gd name="connsiteY12" fmla="*/ 371211 h 1469205"/>
                        <a:gd name="connsiteX13" fmla="*/ 2804845 w 4407613"/>
                        <a:gd name="connsiteY13" fmla="*/ 554805 h 1469205"/>
                        <a:gd name="connsiteX14" fmla="*/ 2408128 w 4407613"/>
                        <a:gd name="connsiteY14" fmla="*/ 645620 h 1469205"/>
                        <a:gd name="connsiteX15" fmla="*/ 2157573 w 4407613"/>
                        <a:gd name="connsiteY15" fmla="*/ 657547 h 1469205"/>
                        <a:gd name="connsiteX16" fmla="*/ 1674688 w 4407613"/>
                        <a:gd name="connsiteY16" fmla="*/ 575353 h 1469205"/>
                        <a:gd name="connsiteX17" fmla="*/ 914400 w 4407613"/>
                        <a:gd name="connsiteY17" fmla="*/ 308225 h 1469205"/>
                        <a:gd name="connsiteX18" fmla="*/ 10274 w 4407613"/>
                        <a:gd name="connsiteY18" fmla="*/ 0 h 1469205"/>
                        <a:gd name="connsiteX0" fmla="*/ 10274 w 4407613"/>
                        <a:gd name="connsiteY0" fmla="*/ 0 h 1469205"/>
                        <a:gd name="connsiteX1" fmla="*/ 0 w 4407613"/>
                        <a:gd name="connsiteY1" fmla="*/ 1469205 h 1469205"/>
                        <a:gd name="connsiteX2" fmla="*/ 678094 w 4407613"/>
                        <a:gd name="connsiteY2" fmla="*/ 1243174 h 1469205"/>
                        <a:gd name="connsiteX3" fmla="*/ 1454597 w 4407613"/>
                        <a:gd name="connsiteY3" fmla="*/ 972070 h 1469205"/>
                        <a:gd name="connsiteX4" fmla="*/ 2003461 w 4407613"/>
                        <a:gd name="connsiteY4" fmla="*/ 811659 h 1469205"/>
                        <a:gd name="connsiteX5" fmla="*/ 2208944 w 4407613"/>
                        <a:gd name="connsiteY5" fmla="*/ 801385 h 1469205"/>
                        <a:gd name="connsiteX6" fmla="*/ 2445249 w 4407613"/>
                        <a:gd name="connsiteY6" fmla="*/ 821933 h 1469205"/>
                        <a:gd name="connsiteX7" fmla="*/ 2876764 w 4407613"/>
                        <a:gd name="connsiteY7" fmla="*/ 924675 h 1469205"/>
                        <a:gd name="connsiteX8" fmla="*/ 3544584 w 4407613"/>
                        <a:gd name="connsiteY8" fmla="*/ 1150706 h 1469205"/>
                        <a:gd name="connsiteX9" fmla="*/ 4407613 w 4407613"/>
                        <a:gd name="connsiteY9" fmla="*/ 1469205 h 1469205"/>
                        <a:gd name="connsiteX10" fmla="*/ 4395686 w 4407613"/>
                        <a:gd name="connsiteY10" fmla="*/ 6299 h 1469205"/>
                        <a:gd name="connsiteX11" fmla="*/ 3955551 w 4407613"/>
                        <a:gd name="connsiteY11" fmla="*/ 164387 h 1469205"/>
                        <a:gd name="connsiteX12" fmla="*/ 3361614 w 4407613"/>
                        <a:gd name="connsiteY12" fmla="*/ 371211 h 1469205"/>
                        <a:gd name="connsiteX13" fmla="*/ 2804845 w 4407613"/>
                        <a:gd name="connsiteY13" fmla="*/ 554805 h 1469205"/>
                        <a:gd name="connsiteX14" fmla="*/ 2408128 w 4407613"/>
                        <a:gd name="connsiteY14" fmla="*/ 645620 h 1469205"/>
                        <a:gd name="connsiteX15" fmla="*/ 2157573 w 4407613"/>
                        <a:gd name="connsiteY15" fmla="*/ 657547 h 1469205"/>
                        <a:gd name="connsiteX16" fmla="*/ 1674688 w 4407613"/>
                        <a:gd name="connsiteY16" fmla="*/ 575353 h 1469205"/>
                        <a:gd name="connsiteX17" fmla="*/ 914400 w 4407613"/>
                        <a:gd name="connsiteY17" fmla="*/ 308225 h 1469205"/>
                        <a:gd name="connsiteX18" fmla="*/ 10274 w 4407613"/>
                        <a:gd name="connsiteY18" fmla="*/ 0 h 1469205"/>
                        <a:gd name="connsiteX0" fmla="*/ 10274 w 4399662"/>
                        <a:gd name="connsiteY0" fmla="*/ 0 h 1469205"/>
                        <a:gd name="connsiteX1" fmla="*/ 0 w 4399662"/>
                        <a:gd name="connsiteY1" fmla="*/ 1469205 h 1469205"/>
                        <a:gd name="connsiteX2" fmla="*/ 678094 w 4399662"/>
                        <a:gd name="connsiteY2" fmla="*/ 1243174 h 1469205"/>
                        <a:gd name="connsiteX3" fmla="*/ 1454597 w 4399662"/>
                        <a:gd name="connsiteY3" fmla="*/ 972070 h 1469205"/>
                        <a:gd name="connsiteX4" fmla="*/ 2003461 w 4399662"/>
                        <a:gd name="connsiteY4" fmla="*/ 811659 h 1469205"/>
                        <a:gd name="connsiteX5" fmla="*/ 2208944 w 4399662"/>
                        <a:gd name="connsiteY5" fmla="*/ 801385 h 1469205"/>
                        <a:gd name="connsiteX6" fmla="*/ 2445249 w 4399662"/>
                        <a:gd name="connsiteY6" fmla="*/ 821933 h 1469205"/>
                        <a:gd name="connsiteX7" fmla="*/ 2876764 w 4399662"/>
                        <a:gd name="connsiteY7" fmla="*/ 924675 h 1469205"/>
                        <a:gd name="connsiteX8" fmla="*/ 3544584 w 4399662"/>
                        <a:gd name="connsiteY8" fmla="*/ 1150706 h 1469205"/>
                        <a:gd name="connsiteX9" fmla="*/ 4399662 w 4399662"/>
                        <a:gd name="connsiteY9" fmla="*/ 1461254 h 1469205"/>
                        <a:gd name="connsiteX10" fmla="*/ 4395686 w 4399662"/>
                        <a:gd name="connsiteY10" fmla="*/ 6299 h 1469205"/>
                        <a:gd name="connsiteX11" fmla="*/ 3955551 w 4399662"/>
                        <a:gd name="connsiteY11" fmla="*/ 164387 h 1469205"/>
                        <a:gd name="connsiteX12" fmla="*/ 3361614 w 4399662"/>
                        <a:gd name="connsiteY12" fmla="*/ 371211 h 1469205"/>
                        <a:gd name="connsiteX13" fmla="*/ 2804845 w 4399662"/>
                        <a:gd name="connsiteY13" fmla="*/ 554805 h 1469205"/>
                        <a:gd name="connsiteX14" fmla="*/ 2408128 w 4399662"/>
                        <a:gd name="connsiteY14" fmla="*/ 645620 h 1469205"/>
                        <a:gd name="connsiteX15" fmla="*/ 2157573 w 4399662"/>
                        <a:gd name="connsiteY15" fmla="*/ 657547 h 1469205"/>
                        <a:gd name="connsiteX16" fmla="*/ 1674688 w 4399662"/>
                        <a:gd name="connsiteY16" fmla="*/ 575353 h 1469205"/>
                        <a:gd name="connsiteX17" fmla="*/ 914400 w 4399662"/>
                        <a:gd name="connsiteY17" fmla="*/ 308225 h 1469205"/>
                        <a:gd name="connsiteX18" fmla="*/ 10274 w 4399662"/>
                        <a:gd name="connsiteY18" fmla="*/ 0 h 14692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399662" h="1469205">
                          <a:moveTo>
                            <a:pt x="10274" y="0"/>
                          </a:moveTo>
                          <a:cubicBezTo>
                            <a:pt x="6849" y="489735"/>
                            <a:pt x="3425" y="979470"/>
                            <a:pt x="0" y="1469205"/>
                          </a:cubicBezTo>
                          <a:lnTo>
                            <a:pt x="678094" y="1243174"/>
                          </a:lnTo>
                          <a:lnTo>
                            <a:pt x="1454597" y="972070"/>
                          </a:lnTo>
                          <a:cubicBezTo>
                            <a:pt x="1669357" y="886795"/>
                            <a:pt x="1820506" y="865129"/>
                            <a:pt x="2003461" y="811659"/>
                          </a:cubicBezTo>
                          <a:lnTo>
                            <a:pt x="2208944" y="801385"/>
                          </a:lnTo>
                          <a:lnTo>
                            <a:pt x="2445249" y="821933"/>
                          </a:lnTo>
                          <a:cubicBezTo>
                            <a:pt x="2589087" y="856180"/>
                            <a:pt x="2705096" y="866574"/>
                            <a:pt x="2876764" y="924675"/>
                          </a:cubicBezTo>
                          <a:lnTo>
                            <a:pt x="3544584" y="1150706"/>
                          </a:lnTo>
                          <a:lnTo>
                            <a:pt x="4399662" y="1461254"/>
                          </a:lnTo>
                          <a:cubicBezTo>
                            <a:pt x="4395686" y="973619"/>
                            <a:pt x="4399662" y="493934"/>
                            <a:pt x="4395686" y="6299"/>
                          </a:cubicBezTo>
                          <a:lnTo>
                            <a:pt x="3955551" y="164387"/>
                          </a:lnTo>
                          <a:lnTo>
                            <a:pt x="3361614" y="371211"/>
                          </a:lnTo>
                          <a:lnTo>
                            <a:pt x="2804845" y="554805"/>
                          </a:lnTo>
                          <a:lnTo>
                            <a:pt x="2408128" y="645620"/>
                          </a:lnTo>
                          <a:lnTo>
                            <a:pt x="2157573" y="657547"/>
                          </a:lnTo>
                          <a:lnTo>
                            <a:pt x="1674688" y="575353"/>
                          </a:lnTo>
                          <a:lnTo>
                            <a:pt x="914400" y="308225"/>
                          </a:lnTo>
                          <a:lnTo>
                            <a:pt x="10274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5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88"/>
                    </a:p>
                  </p:txBody>
                </p:sp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3974436" y="569297"/>
                      <a:ext cx="3854938" cy="1295554"/>
                      <a:chOff x="3560322" y="2553255"/>
                      <a:chExt cx="5054372" cy="2476559"/>
                    </a:xfrm>
                  </p:grpSpPr>
                  <p:sp>
                    <p:nvSpPr>
                      <p:cNvPr id="42" name="Freeform 41"/>
                      <p:cNvSpPr/>
                      <p:nvPr/>
                    </p:nvSpPr>
                    <p:spPr>
                      <a:xfrm>
                        <a:off x="3560322" y="2553255"/>
                        <a:ext cx="5046355" cy="1108963"/>
                      </a:xfrm>
                      <a:custGeom>
                        <a:avLst/>
                        <a:gdLst>
                          <a:gd name="connsiteX0" fmla="*/ 0 w 4970834"/>
                          <a:gd name="connsiteY0" fmla="*/ 0 h 1221926"/>
                          <a:gd name="connsiteX1" fmla="*/ 1964988 w 4970834"/>
                          <a:gd name="connsiteY1" fmla="*/ 992222 h 1221926"/>
                          <a:gd name="connsiteX2" fmla="*/ 2519464 w 4970834"/>
                          <a:gd name="connsiteY2" fmla="*/ 1177047 h 1221926"/>
                          <a:gd name="connsiteX3" fmla="*/ 2840477 w 4970834"/>
                          <a:gd name="connsiteY3" fmla="*/ 1108954 h 1221926"/>
                          <a:gd name="connsiteX4" fmla="*/ 4970834 w 4970834"/>
                          <a:gd name="connsiteY4" fmla="*/ 38911 h 1221926"/>
                          <a:gd name="connsiteX5" fmla="*/ 4970834 w 4970834"/>
                          <a:gd name="connsiteY5" fmla="*/ 38911 h 1221926"/>
                          <a:gd name="connsiteX0" fmla="*/ 0 w 4970834"/>
                          <a:gd name="connsiteY0" fmla="*/ 0 h 1192719"/>
                          <a:gd name="connsiteX1" fmla="*/ 1964988 w 4970834"/>
                          <a:gd name="connsiteY1" fmla="*/ 992222 h 1192719"/>
                          <a:gd name="connsiteX2" fmla="*/ 2500008 w 4970834"/>
                          <a:gd name="connsiteY2" fmla="*/ 1108953 h 1192719"/>
                          <a:gd name="connsiteX3" fmla="*/ 2840477 w 4970834"/>
                          <a:gd name="connsiteY3" fmla="*/ 1108954 h 1192719"/>
                          <a:gd name="connsiteX4" fmla="*/ 4970834 w 4970834"/>
                          <a:gd name="connsiteY4" fmla="*/ 38911 h 1192719"/>
                          <a:gd name="connsiteX5" fmla="*/ 4970834 w 4970834"/>
                          <a:gd name="connsiteY5" fmla="*/ 38911 h 1192719"/>
                          <a:gd name="connsiteX0" fmla="*/ 0 w 4970834"/>
                          <a:gd name="connsiteY0" fmla="*/ 0 h 1126028"/>
                          <a:gd name="connsiteX1" fmla="*/ 1964988 w 4970834"/>
                          <a:gd name="connsiteY1" fmla="*/ 992222 h 1126028"/>
                          <a:gd name="connsiteX2" fmla="*/ 2500008 w 4970834"/>
                          <a:gd name="connsiteY2" fmla="*/ 1108953 h 1126028"/>
                          <a:gd name="connsiteX3" fmla="*/ 3161490 w 4970834"/>
                          <a:gd name="connsiteY3" fmla="*/ 924128 h 1126028"/>
                          <a:gd name="connsiteX4" fmla="*/ 4970834 w 4970834"/>
                          <a:gd name="connsiteY4" fmla="*/ 38911 h 1126028"/>
                          <a:gd name="connsiteX5" fmla="*/ 4970834 w 4970834"/>
                          <a:gd name="connsiteY5" fmla="*/ 38911 h 1126028"/>
                          <a:gd name="connsiteX0" fmla="*/ 0 w 4970834"/>
                          <a:gd name="connsiteY0" fmla="*/ 0 h 1121894"/>
                          <a:gd name="connsiteX1" fmla="*/ 1964988 w 4970834"/>
                          <a:gd name="connsiteY1" fmla="*/ 992222 h 1121894"/>
                          <a:gd name="connsiteX2" fmla="*/ 2500008 w 4970834"/>
                          <a:gd name="connsiteY2" fmla="*/ 1108953 h 1121894"/>
                          <a:gd name="connsiteX3" fmla="*/ 3161490 w 4970834"/>
                          <a:gd name="connsiteY3" fmla="*/ 924128 h 1121894"/>
                          <a:gd name="connsiteX4" fmla="*/ 4970834 w 4970834"/>
                          <a:gd name="connsiteY4" fmla="*/ 38911 h 1121894"/>
                          <a:gd name="connsiteX5" fmla="*/ 4970834 w 4970834"/>
                          <a:gd name="connsiteY5" fmla="*/ 38911 h 1121894"/>
                          <a:gd name="connsiteX0" fmla="*/ 0 w 4970834"/>
                          <a:gd name="connsiteY0" fmla="*/ 0 h 1125148"/>
                          <a:gd name="connsiteX1" fmla="*/ 1293779 w 4970834"/>
                          <a:gd name="connsiteY1" fmla="*/ 642026 h 1125148"/>
                          <a:gd name="connsiteX2" fmla="*/ 2500008 w 4970834"/>
                          <a:gd name="connsiteY2" fmla="*/ 1108953 h 1125148"/>
                          <a:gd name="connsiteX3" fmla="*/ 3161490 w 4970834"/>
                          <a:gd name="connsiteY3" fmla="*/ 924128 h 1125148"/>
                          <a:gd name="connsiteX4" fmla="*/ 4970834 w 4970834"/>
                          <a:gd name="connsiteY4" fmla="*/ 38911 h 1125148"/>
                          <a:gd name="connsiteX5" fmla="*/ 4970834 w 4970834"/>
                          <a:gd name="connsiteY5" fmla="*/ 38911 h 1125148"/>
                          <a:gd name="connsiteX0" fmla="*/ 0 w 4970834"/>
                          <a:gd name="connsiteY0" fmla="*/ 0 h 1108953"/>
                          <a:gd name="connsiteX1" fmla="*/ 1293779 w 4970834"/>
                          <a:gd name="connsiteY1" fmla="*/ 642026 h 1108953"/>
                          <a:gd name="connsiteX2" fmla="*/ 2500008 w 4970834"/>
                          <a:gd name="connsiteY2" fmla="*/ 1108953 h 1108953"/>
                          <a:gd name="connsiteX3" fmla="*/ 3784060 w 4970834"/>
                          <a:gd name="connsiteY3" fmla="*/ 642026 h 1108953"/>
                          <a:gd name="connsiteX4" fmla="*/ 4970834 w 4970834"/>
                          <a:gd name="connsiteY4" fmla="*/ 38911 h 1108953"/>
                          <a:gd name="connsiteX5" fmla="*/ 4970834 w 4970834"/>
                          <a:gd name="connsiteY5" fmla="*/ 38911 h 1108953"/>
                          <a:gd name="connsiteX0" fmla="*/ 0 w 4970834"/>
                          <a:gd name="connsiteY0" fmla="*/ 0 h 1108953"/>
                          <a:gd name="connsiteX1" fmla="*/ 1293779 w 4970834"/>
                          <a:gd name="connsiteY1" fmla="*/ 642026 h 1108953"/>
                          <a:gd name="connsiteX2" fmla="*/ 2500008 w 4970834"/>
                          <a:gd name="connsiteY2" fmla="*/ 1108953 h 1108953"/>
                          <a:gd name="connsiteX3" fmla="*/ 3784060 w 4970834"/>
                          <a:gd name="connsiteY3" fmla="*/ 642026 h 1108953"/>
                          <a:gd name="connsiteX4" fmla="*/ 4970834 w 4970834"/>
                          <a:gd name="connsiteY4" fmla="*/ 38911 h 1108953"/>
                          <a:gd name="connsiteX5" fmla="*/ 4970834 w 4970834"/>
                          <a:gd name="connsiteY5" fmla="*/ 38911 h 1108953"/>
                          <a:gd name="connsiteX0" fmla="*/ 0 w 4970834"/>
                          <a:gd name="connsiteY0" fmla="*/ 0 h 1109083"/>
                          <a:gd name="connsiteX1" fmla="*/ 1293779 w 4970834"/>
                          <a:gd name="connsiteY1" fmla="*/ 642026 h 1109083"/>
                          <a:gd name="connsiteX2" fmla="*/ 2500008 w 4970834"/>
                          <a:gd name="connsiteY2" fmla="*/ 1108953 h 1109083"/>
                          <a:gd name="connsiteX3" fmla="*/ 3735421 w 4970834"/>
                          <a:gd name="connsiteY3" fmla="*/ 680937 h 1109083"/>
                          <a:gd name="connsiteX4" fmla="*/ 4970834 w 4970834"/>
                          <a:gd name="connsiteY4" fmla="*/ 38911 h 1109083"/>
                          <a:gd name="connsiteX5" fmla="*/ 4970834 w 4970834"/>
                          <a:gd name="connsiteY5" fmla="*/ 38911 h 1109083"/>
                          <a:gd name="connsiteX0" fmla="*/ 0 w 4970834"/>
                          <a:gd name="connsiteY0" fmla="*/ 0 h 1109366"/>
                          <a:gd name="connsiteX1" fmla="*/ 1293779 w 4970834"/>
                          <a:gd name="connsiteY1" fmla="*/ 642026 h 1109366"/>
                          <a:gd name="connsiteX2" fmla="*/ 2500008 w 4970834"/>
                          <a:gd name="connsiteY2" fmla="*/ 1108953 h 1109366"/>
                          <a:gd name="connsiteX3" fmla="*/ 3949430 w 4970834"/>
                          <a:gd name="connsiteY3" fmla="*/ 564205 h 1109366"/>
                          <a:gd name="connsiteX4" fmla="*/ 4970834 w 4970834"/>
                          <a:gd name="connsiteY4" fmla="*/ 38911 h 1109366"/>
                          <a:gd name="connsiteX5" fmla="*/ 4970834 w 4970834"/>
                          <a:gd name="connsiteY5" fmla="*/ 38911 h 1109366"/>
                          <a:gd name="connsiteX0" fmla="*/ 0 w 4970834"/>
                          <a:gd name="connsiteY0" fmla="*/ 0 h 1109366"/>
                          <a:gd name="connsiteX1" fmla="*/ 1293779 w 4970834"/>
                          <a:gd name="connsiteY1" fmla="*/ 642026 h 1109366"/>
                          <a:gd name="connsiteX2" fmla="*/ 2500008 w 4970834"/>
                          <a:gd name="connsiteY2" fmla="*/ 1108953 h 1109366"/>
                          <a:gd name="connsiteX3" fmla="*/ 3949430 w 4970834"/>
                          <a:gd name="connsiteY3" fmla="*/ 564205 h 1109366"/>
                          <a:gd name="connsiteX4" fmla="*/ 4970834 w 4970834"/>
                          <a:gd name="connsiteY4" fmla="*/ 38911 h 1109366"/>
                          <a:gd name="connsiteX5" fmla="*/ 4970834 w 4970834"/>
                          <a:gd name="connsiteY5" fmla="*/ 38911 h 1109366"/>
                          <a:gd name="connsiteX0" fmla="*/ 0 w 4970834"/>
                          <a:gd name="connsiteY0" fmla="*/ 0 h 1109005"/>
                          <a:gd name="connsiteX1" fmla="*/ 1196502 w 4970834"/>
                          <a:gd name="connsiteY1" fmla="*/ 593387 h 1109005"/>
                          <a:gd name="connsiteX2" fmla="*/ 2500008 w 4970834"/>
                          <a:gd name="connsiteY2" fmla="*/ 1108953 h 1109005"/>
                          <a:gd name="connsiteX3" fmla="*/ 3949430 w 4970834"/>
                          <a:gd name="connsiteY3" fmla="*/ 564205 h 1109005"/>
                          <a:gd name="connsiteX4" fmla="*/ 4970834 w 4970834"/>
                          <a:gd name="connsiteY4" fmla="*/ 38911 h 1109005"/>
                          <a:gd name="connsiteX5" fmla="*/ 4970834 w 4970834"/>
                          <a:gd name="connsiteY5" fmla="*/ 38911 h 1109005"/>
                          <a:gd name="connsiteX0" fmla="*/ 0 w 4970834"/>
                          <a:gd name="connsiteY0" fmla="*/ 0 h 1109005"/>
                          <a:gd name="connsiteX1" fmla="*/ 1196502 w 4970834"/>
                          <a:gd name="connsiteY1" fmla="*/ 593387 h 1109005"/>
                          <a:gd name="connsiteX2" fmla="*/ 2500008 w 4970834"/>
                          <a:gd name="connsiteY2" fmla="*/ 1108953 h 1109005"/>
                          <a:gd name="connsiteX3" fmla="*/ 3949430 w 4970834"/>
                          <a:gd name="connsiteY3" fmla="*/ 564205 h 1109005"/>
                          <a:gd name="connsiteX4" fmla="*/ 4970834 w 4970834"/>
                          <a:gd name="connsiteY4" fmla="*/ 38911 h 1109005"/>
                          <a:gd name="connsiteX5" fmla="*/ 4970834 w 4970834"/>
                          <a:gd name="connsiteY5" fmla="*/ 38911 h 1109005"/>
                          <a:gd name="connsiteX0" fmla="*/ 0 w 4970834"/>
                          <a:gd name="connsiteY0" fmla="*/ 0 h 1109005"/>
                          <a:gd name="connsiteX1" fmla="*/ 1196502 w 4970834"/>
                          <a:gd name="connsiteY1" fmla="*/ 593387 h 1109005"/>
                          <a:gd name="connsiteX2" fmla="*/ 2500008 w 4970834"/>
                          <a:gd name="connsiteY2" fmla="*/ 1108953 h 1109005"/>
                          <a:gd name="connsiteX3" fmla="*/ 3949430 w 4970834"/>
                          <a:gd name="connsiteY3" fmla="*/ 564205 h 1109005"/>
                          <a:gd name="connsiteX4" fmla="*/ 4970834 w 4970834"/>
                          <a:gd name="connsiteY4" fmla="*/ 38911 h 1109005"/>
                          <a:gd name="connsiteX5" fmla="*/ 4970834 w 4970834"/>
                          <a:gd name="connsiteY5" fmla="*/ 38911 h 1109005"/>
                          <a:gd name="connsiteX0" fmla="*/ 0 w 4970834"/>
                          <a:gd name="connsiteY0" fmla="*/ 0 h 1109005"/>
                          <a:gd name="connsiteX1" fmla="*/ 1196502 w 4970834"/>
                          <a:gd name="connsiteY1" fmla="*/ 593387 h 1109005"/>
                          <a:gd name="connsiteX2" fmla="*/ 2500008 w 4970834"/>
                          <a:gd name="connsiteY2" fmla="*/ 1108953 h 1109005"/>
                          <a:gd name="connsiteX3" fmla="*/ 3949430 w 4970834"/>
                          <a:gd name="connsiteY3" fmla="*/ 564205 h 1109005"/>
                          <a:gd name="connsiteX4" fmla="*/ 4970834 w 4970834"/>
                          <a:gd name="connsiteY4" fmla="*/ 38911 h 1109005"/>
                          <a:gd name="connsiteX5" fmla="*/ 4970834 w 4970834"/>
                          <a:gd name="connsiteY5" fmla="*/ 38911 h 1109005"/>
                          <a:gd name="connsiteX0" fmla="*/ 0 w 4970834"/>
                          <a:gd name="connsiteY0" fmla="*/ 0 h 1109005"/>
                          <a:gd name="connsiteX1" fmla="*/ 1196502 w 4970834"/>
                          <a:gd name="connsiteY1" fmla="*/ 593387 h 1109005"/>
                          <a:gd name="connsiteX2" fmla="*/ 2538919 w 4970834"/>
                          <a:gd name="connsiteY2" fmla="*/ 1108953 h 1109005"/>
                          <a:gd name="connsiteX3" fmla="*/ 3949430 w 4970834"/>
                          <a:gd name="connsiteY3" fmla="*/ 564205 h 1109005"/>
                          <a:gd name="connsiteX4" fmla="*/ 4970834 w 4970834"/>
                          <a:gd name="connsiteY4" fmla="*/ 38911 h 1109005"/>
                          <a:gd name="connsiteX5" fmla="*/ 4970834 w 4970834"/>
                          <a:gd name="connsiteY5" fmla="*/ 38911 h 1109005"/>
                          <a:gd name="connsiteX0" fmla="*/ 0 w 4970834"/>
                          <a:gd name="connsiteY0" fmla="*/ 0 h 1109005"/>
                          <a:gd name="connsiteX1" fmla="*/ 1196502 w 4970834"/>
                          <a:gd name="connsiteY1" fmla="*/ 593387 h 1109005"/>
                          <a:gd name="connsiteX2" fmla="*/ 2538919 w 4970834"/>
                          <a:gd name="connsiteY2" fmla="*/ 1108953 h 1109005"/>
                          <a:gd name="connsiteX3" fmla="*/ 3949430 w 4970834"/>
                          <a:gd name="connsiteY3" fmla="*/ 564205 h 1109005"/>
                          <a:gd name="connsiteX4" fmla="*/ 4970834 w 4970834"/>
                          <a:gd name="connsiteY4" fmla="*/ 38911 h 1109005"/>
                          <a:gd name="connsiteX5" fmla="*/ 4970834 w 4970834"/>
                          <a:gd name="connsiteY5" fmla="*/ 38911 h 1109005"/>
                          <a:gd name="connsiteX0" fmla="*/ 0 w 4970834"/>
                          <a:gd name="connsiteY0" fmla="*/ 0 h 1110140"/>
                          <a:gd name="connsiteX1" fmla="*/ 1196502 w 4970834"/>
                          <a:gd name="connsiteY1" fmla="*/ 593387 h 1110140"/>
                          <a:gd name="connsiteX2" fmla="*/ 2538919 w 4970834"/>
                          <a:gd name="connsiteY2" fmla="*/ 1108953 h 1110140"/>
                          <a:gd name="connsiteX3" fmla="*/ 3949430 w 4970834"/>
                          <a:gd name="connsiteY3" fmla="*/ 564205 h 1110140"/>
                          <a:gd name="connsiteX4" fmla="*/ 4970834 w 4970834"/>
                          <a:gd name="connsiteY4" fmla="*/ 38911 h 1110140"/>
                          <a:gd name="connsiteX5" fmla="*/ 4970834 w 4970834"/>
                          <a:gd name="connsiteY5" fmla="*/ 38911 h 1110140"/>
                          <a:gd name="connsiteX0" fmla="*/ 0 w 4970834"/>
                          <a:gd name="connsiteY0" fmla="*/ 0 h 1109000"/>
                          <a:gd name="connsiteX1" fmla="*/ 1196502 w 4970834"/>
                          <a:gd name="connsiteY1" fmla="*/ 593387 h 1109000"/>
                          <a:gd name="connsiteX2" fmla="*/ 2538919 w 4970834"/>
                          <a:gd name="connsiteY2" fmla="*/ 1108953 h 1109000"/>
                          <a:gd name="connsiteX3" fmla="*/ 3949430 w 4970834"/>
                          <a:gd name="connsiteY3" fmla="*/ 564205 h 1109000"/>
                          <a:gd name="connsiteX4" fmla="*/ 4970834 w 4970834"/>
                          <a:gd name="connsiteY4" fmla="*/ 38911 h 1109000"/>
                          <a:gd name="connsiteX5" fmla="*/ 4970834 w 4970834"/>
                          <a:gd name="connsiteY5" fmla="*/ 38911 h 1109000"/>
                          <a:gd name="connsiteX0" fmla="*/ 0 w 4970834"/>
                          <a:gd name="connsiteY0" fmla="*/ 0 h 1108976"/>
                          <a:gd name="connsiteX1" fmla="*/ 1196502 w 4970834"/>
                          <a:gd name="connsiteY1" fmla="*/ 593387 h 1108976"/>
                          <a:gd name="connsiteX2" fmla="*/ 2538919 w 4970834"/>
                          <a:gd name="connsiteY2" fmla="*/ 1108953 h 1108976"/>
                          <a:gd name="connsiteX3" fmla="*/ 3900791 w 4970834"/>
                          <a:gd name="connsiteY3" fmla="*/ 573932 h 1108976"/>
                          <a:gd name="connsiteX4" fmla="*/ 4970834 w 4970834"/>
                          <a:gd name="connsiteY4" fmla="*/ 38911 h 1108976"/>
                          <a:gd name="connsiteX5" fmla="*/ 4970834 w 4970834"/>
                          <a:gd name="connsiteY5" fmla="*/ 38911 h 1108976"/>
                          <a:gd name="connsiteX0" fmla="*/ 0 w 4970834"/>
                          <a:gd name="connsiteY0" fmla="*/ 0 h 1108976"/>
                          <a:gd name="connsiteX1" fmla="*/ 1196502 w 4970834"/>
                          <a:gd name="connsiteY1" fmla="*/ 593387 h 1108976"/>
                          <a:gd name="connsiteX2" fmla="*/ 2538919 w 4970834"/>
                          <a:gd name="connsiteY2" fmla="*/ 1108953 h 1108976"/>
                          <a:gd name="connsiteX3" fmla="*/ 3900791 w 4970834"/>
                          <a:gd name="connsiteY3" fmla="*/ 573932 h 1108976"/>
                          <a:gd name="connsiteX4" fmla="*/ 4970834 w 4970834"/>
                          <a:gd name="connsiteY4" fmla="*/ 38911 h 1108976"/>
                          <a:gd name="connsiteX5" fmla="*/ 4970834 w 4970834"/>
                          <a:gd name="connsiteY5" fmla="*/ 38911 h 1108976"/>
                          <a:gd name="connsiteX0" fmla="*/ 0 w 4970834"/>
                          <a:gd name="connsiteY0" fmla="*/ 0 h 1108976"/>
                          <a:gd name="connsiteX1" fmla="*/ 1196502 w 4970834"/>
                          <a:gd name="connsiteY1" fmla="*/ 593387 h 1108976"/>
                          <a:gd name="connsiteX2" fmla="*/ 2538919 w 4970834"/>
                          <a:gd name="connsiteY2" fmla="*/ 1108953 h 1108976"/>
                          <a:gd name="connsiteX3" fmla="*/ 3900791 w 4970834"/>
                          <a:gd name="connsiteY3" fmla="*/ 573932 h 1108976"/>
                          <a:gd name="connsiteX4" fmla="*/ 4970834 w 4970834"/>
                          <a:gd name="connsiteY4" fmla="*/ 38911 h 1108976"/>
                          <a:gd name="connsiteX5" fmla="*/ 4970834 w 4970834"/>
                          <a:gd name="connsiteY5" fmla="*/ 38911 h 1108976"/>
                          <a:gd name="connsiteX0" fmla="*/ 0 w 4970834"/>
                          <a:gd name="connsiteY0" fmla="*/ 0 h 1108977"/>
                          <a:gd name="connsiteX1" fmla="*/ 1196502 w 4970834"/>
                          <a:gd name="connsiteY1" fmla="*/ 593387 h 1108977"/>
                          <a:gd name="connsiteX2" fmla="*/ 2538919 w 4970834"/>
                          <a:gd name="connsiteY2" fmla="*/ 1108953 h 1108977"/>
                          <a:gd name="connsiteX3" fmla="*/ 3900791 w 4970834"/>
                          <a:gd name="connsiteY3" fmla="*/ 573932 h 1108977"/>
                          <a:gd name="connsiteX4" fmla="*/ 4970834 w 4970834"/>
                          <a:gd name="connsiteY4" fmla="*/ 38911 h 1108977"/>
                          <a:gd name="connsiteX5" fmla="*/ 4970834 w 4970834"/>
                          <a:gd name="connsiteY5" fmla="*/ 38911 h 1108977"/>
                          <a:gd name="connsiteX0" fmla="*/ 0 w 4970834"/>
                          <a:gd name="connsiteY0" fmla="*/ 0 h 1108977"/>
                          <a:gd name="connsiteX1" fmla="*/ 1196502 w 4970834"/>
                          <a:gd name="connsiteY1" fmla="*/ 593387 h 1108977"/>
                          <a:gd name="connsiteX2" fmla="*/ 2538919 w 4970834"/>
                          <a:gd name="connsiteY2" fmla="*/ 1108953 h 1108977"/>
                          <a:gd name="connsiteX3" fmla="*/ 3900791 w 4970834"/>
                          <a:gd name="connsiteY3" fmla="*/ 573932 h 1108977"/>
                          <a:gd name="connsiteX4" fmla="*/ 4970834 w 4970834"/>
                          <a:gd name="connsiteY4" fmla="*/ 38911 h 1108977"/>
                          <a:gd name="connsiteX5" fmla="*/ 4970834 w 4970834"/>
                          <a:gd name="connsiteY5" fmla="*/ 38911 h 1108977"/>
                          <a:gd name="connsiteX0" fmla="*/ 0 w 4970834"/>
                          <a:gd name="connsiteY0" fmla="*/ 0 h 1109056"/>
                          <a:gd name="connsiteX1" fmla="*/ 1196502 w 4970834"/>
                          <a:gd name="connsiteY1" fmla="*/ 593387 h 1109056"/>
                          <a:gd name="connsiteX2" fmla="*/ 2538919 w 4970834"/>
                          <a:gd name="connsiteY2" fmla="*/ 1108953 h 1109056"/>
                          <a:gd name="connsiteX3" fmla="*/ 3880592 w 4970834"/>
                          <a:gd name="connsiteY3" fmla="*/ 553384 h 1109056"/>
                          <a:gd name="connsiteX4" fmla="*/ 4970834 w 4970834"/>
                          <a:gd name="connsiteY4" fmla="*/ 38911 h 1109056"/>
                          <a:gd name="connsiteX5" fmla="*/ 4970834 w 4970834"/>
                          <a:gd name="connsiteY5" fmla="*/ 38911 h 1109056"/>
                          <a:gd name="connsiteX0" fmla="*/ 0 w 5046536"/>
                          <a:gd name="connsiteY0" fmla="*/ 4972 h 1114028"/>
                          <a:gd name="connsiteX1" fmla="*/ 1196502 w 5046536"/>
                          <a:gd name="connsiteY1" fmla="*/ 598359 h 1114028"/>
                          <a:gd name="connsiteX2" fmla="*/ 2538919 w 5046536"/>
                          <a:gd name="connsiteY2" fmla="*/ 1113925 h 1114028"/>
                          <a:gd name="connsiteX3" fmla="*/ 3880592 w 5046536"/>
                          <a:gd name="connsiteY3" fmla="*/ 558356 h 1114028"/>
                          <a:gd name="connsiteX4" fmla="*/ 4970834 w 5046536"/>
                          <a:gd name="connsiteY4" fmla="*/ 43883 h 1114028"/>
                          <a:gd name="connsiteX5" fmla="*/ 4950635 w 5046536"/>
                          <a:gd name="connsiteY5" fmla="*/ 23335 h 1114028"/>
                          <a:gd name="connsiteX0" fmla="*/ 0 w 4990485"/>
                          <a:gd name="connsiteY0" fmla="*/ 0 h 1109056"/>
                          <a:gd name="connsiteX1" fmla="*/ 1196502 w 4990485"/>
                          <a:gd name="connsiteY1" fmla="*/ 593387 h 1109056"/>
                          <a:gd name="connsiteX2" fmla="*/ 2538919 w 4990485"/>
                          <a:gd name="connsiteY2" fmla="*/ 1108953 h 1109056"/>
                          <a:gd name="connsiteX3" fmla="*/ 3880592 w 4990485"/>
                          <a:gd name="connsiteY3" fmla="*/ 553384 h 1109056"/>
                          <a:gd name="connsiteX4" fmla="*/ 4970834 w 4990485"/>
                          <a:gd name="connsiteY4" fmla="*/ 38911 h 1109056"/>
                          <a:gd name="connsiteX5" fmla="*/ 4607240 w 4990485"/>
                          <a:gd name="connsiteY5" fmla="*/ 182750 h 1109056"/>
                          <a:gd name="connsiteX0" fmla="*/ 0 w 4970834"/>
                          <a:gd name="connsiteY0" fmla="*/ 0 h 1109056"/>
                          <a:gd name="connsiteX1" fmla="*/ 1196502 w 4970834"/>
                          <a:gd name="connsiteY1" fmla="*/ 593387 h 1109056"/>
                          <a:gd name="connsiteX2" fmla="*/ 2538919 w 4970834"/>
                          <a:gd name="connsiteY2" fmla="*/ 1108953 h 1109056"/>
                          <a:gd name="connsiteX3" fmla="*/ 3880592 w 4970834"/>
                          <a:gd name="connsiteY3" fmla="*/ 553384 h 1109056"/>
                          <a:gd name="connsiteX4" fmla="*/ 4970834 w 4970834"/>
                          <a:gd name="connsiteY4" fmla="*/ 38911 h 1109056"/>
                          <a:gd name="connsiteX0" fmla="*/ 0 w 4960734"/>
                          <a:gd name="connsiteY0" fmla="*/ 0 h 1109056"/>
                          <a:gd name="connsiteX1" fmla="*/ 1196502 w 4960734"/>
                          <a:gd name="connsiteY1" fmla="*/ 593387 h 1109056"/>
                          <a:gd name="connsiteX2" fmla="*/ 2538919 w 4960734"/>
                          <a:gd name="connsiteY2" fmla="*/ 1108953 h 1109056"/>
                          <a:gd name="connsiteX3" fmla="*/ 3880592 w 4960734"/>
                          <a:gd name="connsiteY3" fmla="*/ 553384 h 1109056"/>
                          <a:gd name="connsiteX4" fmla="*/ 4960734 w 4960734"/>
                          <a:gd name="connsiteY4" fmla="*/ 18363 h 1109056"/>
                          <a:gd name="connsiteX0" fmla="*/ 0 w 4960734"/>
                          <a:gd name="connsiteY0" fmla="*/ 0 h 1109056"/>
                          <a:gd name="connsiteX1" fmla="*/ 1196502 w 4960734"/>
                          <a:gd name="connsiteY1" fmla="*/ 593387 h 1109056"/>
                          <a:gd name="connsiteX2" fmla="*/ 2538919 w 4960734"/>
                          <a:gd name="connsiteY2" fmla="*/ 1108953 h 1109056"/>
                          <a:gd name="connsiteX3" fmla="*/ 3880592 w 4960734"/>
                          <a:gd name="connsiteY3" fmla="*/ 553384 h 1109056"/>
                          <a:gd name="connsiteX4" fmla="*/ 4960734 w 4960734"/>
                          <a:gd name="connsiteY4" fmla="*/ 18363 h 1109056"/>
                          <a:gd name="connsiteX0" fmla="*/ 0 w 4960734"/>
                          <a:gd name="connsiteY0" fmla="*/ 0 h 1109056"/>
                          <a:gd name="connsiteX1" fmla="*/ 1196502 w 4960734"/>
                          <a:gd name="connsiteY1" fmla="*/ 593387 h 1109056"/>
                          <a:gd name="connsiteX2" fmla="*/ 2538919 w 4960734"/>
                          <a:gd name="connsiteY2" fmla="*/ 1108953 h 1109056"/>
                          <a:gd name="connsiteX3" fmla="*/ 3880592 w 4960734"/>
                          <a:gd name="connsiteY3" fmla="*/ 553384 h 1109056"/>
                          <a:gd name="connsiteX4" fmla="*/ 4960734 w 4960734"/>
                          <a:gd name="connsiteY4" fmla="*/ 18363 h 1109056"/>
                          <a:gd name="connsiteX0" fmla="*/ 0 w 4960734"/>
                          <a:gd name="connsiteY0" fmla="*/ 0 h 1109050"/>
                          <a:gd name="connsiteX1" fmla="*/ 1196502 w 4960734"/>
                          <a:gd name="connsiteY1" fmla="*/ 593387 h 1109050"/>
                          <a:gd name="connsiteX2" fmla="*/ 2508619 w 4960734"/>
                          <a:gd name="connsiteY2" fmla="*/ 1108953 h 1109050"/>
                          <a:gd name="connsiteX3" fmla="*/ 3880592 w 4960734"/>
                          <a:gd name="connsiteY3" fmla="*/ 553384 h 1109050"/>
                          <a:gd name="connsiteX4" fmla="*/ 4960734 w 4960734"/>
                          <a:gd name="connsiteY4" fmla="*/ 18363 h 1109050"/>
                          <a:gd name="connsiteX0" fmla="*/ 0 w 4960734"/>
                          <a:gd name="connsiteY0" fmla="*/ 0 h 1108976"/>
                          <a:gd name="connsiteX1" fmla="*/ 1196502 w 4960734"/>
                          <a:gd name="connsiteY1" fmla="*/ 593387 h 1108976"/>
                          <a:gd name="connsiteX2" fmla="*/ 2508619 w 4960734"/>
                          <a:gd name="connsiteY2" fmla="*/ 1108953 h 1108976"/>
                          <a:gd name="connsiteX3" fmla="*/ 3880592 w 4960734"/>
                          <a:gd name="connsiteY3" fmla="*/ 573932 h 1108976"/>
                          <a:gd name="connsiteX4" fmla="*/ 4960734 w 4960734"/>
                          <a:gd name="connsiteY4" fmla="*/ 18363 h 1108976"/>
                          <a:gd name="connsiteX0" fmla="*/ 0 w 4960734"/>
                          <a:gd name="connsiteY0" fmla="*/ 0 h 1108976"/>
                          <a:gd name="connsiteX1" fmla="*/ 1196502 w 4960734"/>
                          <a:gd name="connsiteY1" fmla="*/ 593387 h 1108976"/>
                          <a:gd name="connsiteX2" fmla="*/ 2508619 w 4960734"/>
                          <a:gd name="connsiteY2" fmla="*/ 1108953 h 1108976"/>
                          <a:gd name="connsiteX3" fmla="*/ 3880592 w 4960734"/>
                          <a:gd name="connsiteY3" fmla="*/ 573932 h 1108976"/>
                          <a:gd name="connsiteX4" fmla="*/ 4960734 w 4960734"/>
                          <a:gd name="connsiteY4" fmla="*/ 18363 h 1108976"/>
                          <a:gd name="connsiteX0" fmla="*/ 0 w 4960734"/>
                          <a:gd name="connsiteY0" fmla="*/ 0 h 1108976"/>
                          <a:gd name="connsiteX1" fmla="*/ 1196502 w 4960734"/>
                          <a:gd name="connsiteY1" fmla="*/ 593387 h 1108976"/>
                          <a:gd name="connsiteX2" fmla="*/ 2498519 w 4960734"/>
                          <a:gd name="connsiteY2" fmla="*/ 1108953 h 1108976"/>
                          <a:gd name="connsiteX3" fmla="*/ 3880592 w 4960734"/>
                          <a:gd name="connsiteY3" fmla="*/ 573932 h 1108976"/>
                          <a:gd name="connsiteX4" fmla="*/ 4960734 w 4960734"/>
                          <a:gd name="connsiteY4" fmla="*/ 18363 h 1108976"/>
                          <a:gd name="connsiteX0" fmla="*/ 0 w 4960734"/>
                          <a:gd name="connsiteY0" fmla="*/ 0 h 1108976"/>
                          <a:gd name="connsiteX1" fmla="*/ 1196502 w 4960734"/>
                          <a:gd name="connsiteY1" fmla="*/ 593387 h 1108976"/>
                          <a:gd name="connsiteX2" fmla="*/ 2498519 w 4960734"/>
                          <a:gd name="connsiteY2" fmla="*/ 1108953 h 1108976"/>
                          <a:gd name="connsiteX3" fmla="*/ 3880592 w 4960734"/>
                          <a:gd name="connsiteY3" fmla="*/ 573932 h 1108976"/>
                          <a:gd name="connsiteX4" fmla="*/ 4960734 w 4960734"/>
                          <a:gd name="connsiteY4" fmla="*/ 18363 h 1108976"/>
                          <a:gd name="connsiteX0" fmla="*/ 0 w 4960734"/>
                          <a:gd name="connsiteY0" fmla="*/ 0 h 1108958"/>
                          <a:gd name="connsiteX1" fmla="*/ 1196502 w 4960734"/>
                          <a:gd name="connsiteY1" fmla="*/ 593387 h 1108958"/>
                          <a:gd name="connsiteX2" fmla="*/ 2498519 w 4960734"/>
                          <a:gd name="connsiteY2" fmla="*/ 1108953 h 1108958"/>
                          <a:gd name="connsiteX3" fmla="*/ 3860392 w 4960734"/>
                          <a:gd name="connsiteY3" fmla="*/ 584207 h 1108958"/>
                          <a:gd name="connsiteX4" fmla="*/ 4960734 w 4960734"/>
                          <a:gd name="connsiteY4" fmla="*/ 18363 h 1108958"/>
                          <a:gd name="connsiteX0" fmla="*/ 0 w 4960734"/>
                          <a:gd name="connsiteY0" fmla="*/ 0 h 1108958"/>
                          <a:gd name="connsiteX1" fmla="*/ 1196502 w 4960734"/>
                          <a:gd name="connsiteY1" fmla="*/ 593387 h 1108958"/>
                          <a:gd name="connsiteX2" fmla="*/ 2498519 w 4960734"/>
                          <a:gd name="connsiteY2" fmla="*/ 1108953 h 1108958"/>
                          <a:gd name="connsiteX3" fmla="*/ 3860392 w 4960734"/>
                          <a:gd name="connsiteY3" fmla="*/ 584207 h 1108958"/>
                          <a:gd name="connsiteX4" fmla="*/ 4960734 w 4960734"/>
                          <a:gd name="connsiteY4" fmla="*/ 18363 h 1108958"/>
                          <a:gd name="connsiteX0" fmla="*/ 0 w 4960734"/>
                          <a:gd name="connsiteY0" fmla="*/ 0 h 1108956"/>
                          <a:gd name="connsiteX1" fmla="*/ 1196502 w 4960734"/>
                          <a:gd name="connsiteY1" fmla="*/ 593387 h 1108956"/>
                          <a:gd name="connsiteX2" fmla="*/ 2498519 w 4960734"/>
                          <a:gd name="connsiteY2" fmla="*/ 1108953 h 1108956"/>
                          <a:gd name="connsiteX3" fmla="*/ 3860392 w 4960734"/>
                          <a:gd name="connsiteY3" fmla="*/ 584207 h 1108956"/>
                          <a:gd name="connsiteX4" fmla="*/ 4960734 w 4960734"/>
                          <a:gd name="connsiteY4" fmla="*/ 18363 h 1108956"/>
                          <a:gd name="connsiteX0" fmla="*/ 0 w 4960734"/>
                          <a:gd name="connsiteY0" fmla="*/ 0 h 1108957"/>
                          <a:gd name="connsiteX1" fmla="*/ 1196502 w 4960734"/>
                          <a:gd name="connsiteY1" fmla="*/ 593387 h 1108957"/>
                          <a:gd name="connsiteX2" fmla="*/ 2498519 w 4960734"/>
                          <a:gd name="connsiteY2" fmla="*/ 1108953 h 1108957"/>
                          <a:gd name="connsiteX3" fmla="*/ 3860392 w 4960734"/>
                          <a:gd name="connsiteY3" fmla="*/ 584207 h 1108957"/>
                          <a:gd name="connsiteX4" fmla="*/ 4960734 w 4960734"/>
                          <a:gd name="connsiteY4" fmla="*/ 18363 h 1108957"/>
                          <a:gd name="connsiteX0" fmla="*/ 0 w 4960734"/>
                          <a:gd name="connsiteY0" fmla="*/ 0 h 1108963"/>
                          <a:gd name="connsiteX1" fmla="*/ 1170941 w 4960734"/>
                          <a:gd name="connsiteY1" fmla="*/ 597721 h 1108963"/>
                          <a:gd name="connsiteX2" fmla="*/ 2498519 w 4960734"/>
                          <a:gd name="connsiteY2" fmla="*/ 1108953 h 1108963"/>
                          <a:gd name="connsiteX3" fmla="*/ 3860392 w 4960734"/>
                          <a:gd name="connsiteY3" fmla="*/ 584207 h 1108963"/>
                          <a:gd name="connsiteX4" fmla="*/ 4960734 w 4960734"/>
                          <a:gd name="connsiteY4" fmla="*/ 18363 h 1108963"/>
                          <a:gd name="connsiteX0" fmla="*/ 0 w 4960734"/>
                          <a:gd name="connsiteY0" fmla="*/ 0 h 1108963"/>
                          <a:gd name="connsiteX1" fmla="*/ 1170941 w 4960734"/>
                          <a:gd name="connsiteY1" fmla="*/ 597721 h 1108963"/>
                          <a:gd name="connsiteX2" fmla="*/ 2498519 w 4960734"/>
                          <a:gd name="connsiteY2" fmla="*/ 1108953 h 1108963"/>
                          <a:gd name="connsiteX3" fmla="*/ 3885953 w 4960734"/>
                          <a:gd name="connsiteY3" fmla="*/ 584207 h 1108963"/>
                          <a:gd name="connsiteX4" fmla="*/ 4960734 w 4960734"/>
                          <a:gd name="connsiteY4" fmla="*/ 18363 h 1108963"/>
                          <a:gd name="connsiteX0" fmla="*/ 0 w 4960734"/>
                          <a:gd name="connsiteY0" fmla="*/ 0 h 1108963"/>
                          <a:gd name="connsiteX1" fmla="*/ 1170941 w 4960734"/>
                          <a:gd name="connsiteY1" fmla="*/ 597721 h 1108963"/>
                          <a:gd name="connsiteX2" fmla="*/ 2498519 w 4960734"/>
                          <a:gd name="connsiteY2" fmla="*/ 1108953 h 1108963"/>
                          <a:gd name="connsiteX3" fmla="*/ 3885953 w 4960734"/>
                          <a:gd name="connsiteY3" fmla="*/ 584207 h 1108963"/>
                          <a:gd name="connsiteX4" fmla="*/ 4960734 w 4960734"/>
                          <a:gd name="connsiteY4" fmla="*/ 18363 h 11089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960734" h="1108963">
                            <a:moveTo>
                              <a:pt x="0" y="0"/>
                            </a:moveTo>
                            <a:lnTo>
                              <a:pt x="1170941" y="597721"/>
                            </a:lnTo>
                            <a:cubicBezTo>
                              <a:pt x="1480860" y="747877"/>
                              <a:pt x="2046017" y="1111205"/>
                              <a:pt x="2498519" y="1108953"/>
                            </a:cubicBezTo>
                            <a:cubicBezTo>
                              <a:pt x="2951021" y="1106701"/>
                              <a:pt x="3510143" y="774639"/>
                              <a:pt x="3885953" y="584207"/>
                            </a:cubicBezTo>
                            <a:cubicBezTo>
                              <a:pt x="4261763" y="393775"/>
                              <a:pt x="4600687" y="196703"/>
                              <a:pt x="4960734" y="18363"/>
                            </a:cubicBezTo>
                          </a:path>
                        </a:pathLst>
                      </a:custGeom>
                      <a:noFill/>
                      <a:ln w="3492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88"/>
                      </a:p>
                    </p:txBody>
                  </p:sp>
                  <p:sp>
                    <p:nvSpPr>
                      <p:cNvPr id="43" name="Freeform 42"/>
                      <p:cNvSpPr/>
                      <p:nvPr/>
                    </p:nvSpPr>
                    <p:spPr>
                      <a:xfrm flipV="1">
                        <a:off x="3568339" y="3920851"/>
                        <a:ext cx="5046355" cy="1108963"/>
                      </a:xfrm>
                      <a:custGeom>
                        <a:avLst/>
                        <a:gdLst>
                          <a:gd name="connsiteX0" fmla="*/ 0 w 4970834"/>
                          <a:gd name="connsiteY0" fmla="*/ 0 h 1221926"/>
                          <a:gd name="connsiteX1" fmla="*/ 1964988 w 4970834"/>
                          <a:gd name="connsiteY1" fmla="*/ 992222 h 1221926"/>
                          <a:gd name="connsiteX2" fmla="*/ 2519464 w 4970834"/>
                          <a:gd name="connsiteY2" fmla="*/ 1177047 h 1221926"/>
                          <a:gd name="connsiteX3" fmla="*/ 2840477 w 4970834"/>
                          <a:gd name="connsiteY3" fmla="*/ 1108954 h 1221926"/>
                          <a:gd name="connsiteX4" fmla="*/ 4970834 w 4970834"/>
                          <a:gd name="connsiteY4" fmla="*/ 38911 h 1221926"/>
                          <a:gd name="connsiteX5" fmla="*/ 4970834 w 4970834"/>
                          <a:gd name="connsiteY5" fmla="*/ 38911 h 1221926"/>
                          <a:gd name="connsiteX0" fmla="*/ 0 w 4970834"/>
                          <a:gd name="connsiteY0" fmla="*/ 0 h 1192719"/>
                          <a:gd name="connsiteX1" fmla="*/ 1964988 w 4970834"/>
                          <a:gd name="connsiteY1" fmla="*/ 992222 h 1192719"/>
                          <a:gd name="connsiteX2" fmla="*/ 2500008 w 4970834"/>
                          <a:gd name="connsiteY2" fmla="*/ 1108953 h 1192719"/>
                          <a:gd name="connsiteX3" fmla="*/ 2840477 w 4970834"/>
                          <a:gd name="connsiteY3" fmla="*/ 1108954 h 1192719"/>
                          <a:gd name="connsiteX4" fmla="*/ 4970834 w 4970834"/>
                          <a:gd name="connsiteY4" fmla="*/ 38911 h 1192719"/>
                          <a:gd name="connsiteX5" fmla="*/ 4970834 w 4970834"/>
                          <a:gd name="connsiteY5" fmla="*/ 38911 h 1192719"/>
                          <a:gd name="connsiteX0" fmla="*/ 0 w 4970834"/>
                          <a:gd name="connsiteY0" fmla="*/ 0 h 1126028"/>
                          <a:gd name="connsiteX1" fmla="*/ 1964988 w 4970834"/>
                          <a:gd name="connsiteY1" fmla="*/ 992222 h 1126028"/>
                          <a:gd name="connsiteX2" fmla="*/ 2500008 w 4970834"/>
                          <a:gd name="connsiteY2" fmla="*/ 1108953 h 1126028"/>
                          <a:gd name="connsiteX3" fmla="*/ 3161490 w 4970834"/>
                          <a:gd name="connsiteY3" fmla="*/ 924128 h 1126028"/>
                          <a:gd name="connsiteX4" fmla="*/ 4970834 w 4970834"/>
                          <a:gd name="connsiteY4" fmla="*/ 38911 h 1126028"/>
                          <a:gd name="connsiteX5" fmla="*/ 4970834 w 4970834"/>
                          <a:gd name="connsiteY5" fmla="*/ 38911 h 1126028"/>
                          <a:gd name="connsiteX0" fmla="*/ 0 w 4970834"/>
                          <a:gd name="connsiteY0" fmla="*/ 0 h 1121894"/>
                          <a:gd name="connsiteX1" fmla="*/ 1964988 w 4970834"/>
                          <a:gd name="connsiteY1" fmla="*/ 992222 h 1121894"/>
                          <a:gd name="connsiteX2" fmla="*/ 2500008 w 4970834"/>
                          <a:gd name="connsiteY2" fmla="*/ 1108953 h 1121894"/>
                          <a:gd name="connsiteX3" fmla="*/ 3161490 w 4970834"/>
                          <a:gd name="connsiteY3" fmla="*/ 924128 h 1121894"/>
                          <a:gd name="connsiteX4" fmla="*/ 4970834 w 4970834"/>
                          <a:gd name="connsiteY4" fmla="*/ 38911 h 1121894"/>
                          <a:gd name="connsiteX5" fmla="*/ 4970834 w 4970834"/>
                          <a:gd name="connsiteY5" fmla="*/ 38911 h 1121894"/>
                          <a:gd name="connsiteX0" fmla="*/ 0 w 4970834"/>
                          <a:gd name="connsiteY0" fmla="*/ 0 h 1125148"/>
                          <a:gd name="connsiteX1" fmla="*/ 1293779 w 4970834"/>
                          <a:gd name="connsiteY1" fmla="*/ 642026 h 1125148"/>
                          <a:gd name="connsiteX2" fmla="*/ 2500008 w 4970834"/>
                          <a:gd name="connsiteY2" fmla="*/ 1108953 h 1125148"/>
                          <a:gd name="connsiteX3" fmla="*/ 3161490 w 4970834"/>
                          <a:gd name="connsiteY3" fmla="*/ 924128 h 1125148"/>
                          <a:gd name="connsiteX4" fmla="*/ 4970834 w 4970834"/>
                          <a:gd name="connsiteY4" fmla="*/ 38911 h 1125148"/>
                          <a:gd name="connsiteX5" fmla="*/ 4970834 w 4970834"/>
                          <a:gd name="connsiteY5" fmla="*/ 38911 h 1125148"/>
                          <a:gd name="connsiteX0" fmla="*/ 0 w 4970834"/>
                          <a:gd name="connsiteY0" fmla="*/ 0 h 1108953"/>
                          <a:gd name="connsiteX1" fmla="*/ 1293779 w 4970834"/>
                          <a:gd name="connsiteY1" fmla="*/ 642026 h 1108953"/>
                          <a:gd name="connsiteX2" fmla="*/ 2500008 w 4970834"/>
                          <a:gd name="connsiteY2" fmla="*/ 1108953 h 1108953"/>
                          <a:gd name="connsiteX3" fmla="*/ 3784060 w 4970834"/>
                          <a:gd name="connsiteY3" fmla="*/ 642026 h 1108953"/>
                          <a:gd name="connsiteX4" fmla="*/ 4970834 w 4970834"/>
                          <a:gd name="connsiteY4" fmla="*/ 38911 h 1108953"/>
                          <a:gd name="connsiteX5" fmla="*/ 4970834 w 4970834"/>
                          <a:gd name="connsiteY5" fmla="*/ 38911 h 1108953"/>
                          <a:gd name="connsiteX0" fmla="*/ 0 w 4970834"/>
                          <a:gd name="connsiteY0" fmla="*/ 0 h 1108953"/>
                          <a:gd name="connsiteX1" fmla="*/ 1293779 w 4970834"/>
                          <a:gd name="connsiteY1" fmla="*/ 642026 h 1108953"/>
                          <a:gd name="connsiteX2" fmla="*/ 2500008 w 4970834"/>
                          <a:gd name="connsiteY2" fmla="*/ 1108953 h 1108953"/>
                          <a:gd name="connsiteX3" fmla="*/ 3784060 w 4970834"/>
                          <a:gd name="connsiteY3" fmla="*/ 642026 h 1108953"/>
                          <a:gd name="connsiteX4" fmla="*/ 4970834 w 4970834"/>
                          <a:gd name="connsiteY4" fmla="*/ 38911 h 1108953"/>
                          <a:gd name="connsiteX5" fmla="*/ 4970834 w 4970834"/>
                          <a:gd name="connsiteY5" fmla="*/ 38911 h 1108953"/>
                          <a:gd name="connsiteX0" fmla="*/ 0 w 4970834"/>
                          <a:gd name="connsiteY0" fmla="*/ 0 h 1109083"/>
                          <a:gd name="connsiteX1" fmla="*/ 1293779 w 4970834"/>
                          <a:gd name="connsiteY1" fmla="*/ 642026 h 1109083"/>
                          <a:gd name="connsiteX2" fmla="*/ 2500008 w 4970834"/>
                          <a:gd name="connsiteY2" fmla="*/ 1108953 h 1109083"/>
                          <a:gd name="connsiteX3" fmla="*/ 3735421 w 4970834"/>
                          <a:gd name="connsiteY3" fmla="*/ 680937 h 1109083"/>
                          <a:gd name="connsiteX4" fmla="*/ 4970834 w 4970834"/>
                          <a:gd name="connsiteY4" fmla="*/ 38911 h 1109083"/>
                          <a:gd name="connsiteX5" fmla="*/ 4970834 w 4970834"/>
                          <a:gd name="connsiteY5" fmla="*/ 38911 h 1109083"/>
                          <a:gd name="connsiteX0" fmla="*/ 0 w 4970834"/>
                          <a:gd name="connsiteY0" fmla="*/ 0 h 1109366"/>
                          <a:gd name="connsiteX1" fmla="*/ 1293779 w 4970834"/>
                          <a:gd name="connsiteY1" fmla="*/ 642026 h 1109366"/>
                          <a:gd name="connsiteX2" fmla="*/ 2500008 w 4970834"/>
                          <a:gd name="connsiteY2" fmla="*/ 1108953 h 1109366"/>
                          <a:gd name="connsiteX3" fmla="*/ 3949430 w 4970834"/>
                          <a:gd name="connsiteY3" fmla="*/ 564205 h 1109366"/>
                          <a:gd name="connsiteX4" fmla="*/ 4970834 w 4970834"/>
                          <a:gd name="connsiteY4" fmla="*/ 38911 h 1109366"/>
                          <a:gd name="connsiteX5" fmla="*/ 4970834 w 4970834"/>
                          <a:gd name="connsiteY5" fmla="*/ 38911 h 1109366"/>
                          <a:gd name="connsiteX0" fmla="*/ 0 w 4970834"/>
                          <a:gd name="connsiteY0" fmla="*/ 0 h 1109366"/>
                          <a:gd name="connsiteX1" fmla="*/ 1293779 w 4970834"/>
                          <a:gd name="connsiteY1" fmla="*/ 642026 h 1109366"/>
                          <a:gd name="connsiteX2" fmla="*/ 2500008 w 4970834"/>
                          <a:gd name="connsiteY2" fmla="*/ 1108953 h 1109366"/>
                          <a:gd name="connsiteX3" fmla="*/ 3949430 w 4970834"/>
                          <a:gd name="connsiteY3" fmla="*/ 564205 h 1109366"/>
                          <a:gd name="connsiteX4" fmla="*/ 4970834 w 4970834"/>
                          <a:gd name="connsiteY4" fmla="*/ 38911 h 1109366"/>
                          <a:gd name="connsiteX5" fmla="*/ 4970834 w 4970834"/>
                          <a:gd name="connsiteY5" fmla="*/ 38911 h 1109366"/>
                          <a:gd name="connsiteX0" fmla="*/ 0 w 4970834"/>
                          <a:gd name="connsiteY0" fmla="*/ 0 h 1109005"/>
                          <a:gd name="connsiteX1" fmla="*/ 1196502 w 4970834"/>
                          <a:gd name="connsiteY1" fmla="*/ 593387 h 1109005"/>
                          <a:gd name="connsiteX2" fmla="*/ 2500008 w 4970834"/>
                          <a:gd name="connsiteY2" fmla="*/ 1108953 h 1109005"/>
                          <a:gd name="connsiteX3" fmla="*/ 3949430 w 4970834"/>
                          <a:gd name="connsiteY3" fmla="*/ 564205 h 1109005"/>
                          <a:gd name="connsiteX4" fmla="*/ 4970834 w 4970834"/>
                          <a:gd name="connsiteY4" fmla="*/ 38911 h 1109005"/>
                          <a:gd name="connsiteX5" fmla="*/ 4970834 w 4970834"/>
                          <a:gd name="connsiteY5" fmla="*/ 38911 h 1109005"/>
                          <a:gd name="connsiteX0" fmla="*/ 0 w 4970834"/>
                          <a:gd name="connsiteY0" fmla="*/ 0 h 1109005"/>
                          <a:gd name="connsiteX1" fmla="*/ 1196502 w 4970834"/>
                          <a:gd name="connsiteY1" fmla="*/ 593387 h 1109005"/>
                          <a:gd name="connsiteX2" fmla="*/ 2500008 w 4970834"/>
                          <a:gd name="connsiteY2" fmla="*/ 1108953 h 1109005"/>
                          <a:gd name="connsiteX3" fmla="*/ 3949430 w 4970834"/>
                          <a:gd name="connsiteY3" fmla="*/ 564205 h 1109005"/>
                          <a:gd name="connsiteX4" fmla="*/ 4970834 w 4970834"/>
                          <a:gd name="connsiteY4" fmla="*/ 38911 h 1109005"/>
                          <a:gd name="connsiteX5" fmla="*/ 4970834 w 4970834"/>
                          <a:gd name="connsiteY5" fmla="*/ 38911 h 1109005"/>
                          <a:gd name="connsiteX0" fmla="*/ 0 w 4970834"/>
                          <a:gd name="connsiteY0" fmla="*/ 0 h 1109005"/>
                          <a:gd name="connsiteX1" fmla="*/ 1196502 w 4970834"/>
                          <a:gd name="connsiteY1" fmla="*/ 593387 h 1109005"/>
                          <a:gd name="connsiteX2" fmla="*/ 2500008 w 4970834"/>
                          <a:gd name="connsiteY2" fmla="*/ 1108953 h 1109005"/>
                          <a:gd name="connsiteX3" fmla="*/ 3949430 w 4970834"/>
                          <a:gd name="connsiteY3" fmla="*/ 564205 h 1109005"/>
                          <a:gd name="connsiteX4" fmla="*/ 4970834 w 4970834"/>
                          <a:gd name="connsiteY4" fmla="*/ 38911 h 1109005"/>
                          <a:gd name="connsiteX5" fmla="*/ 4970834 w 4970834"/>
                          <a:gd name="connsiteY5" fmla="*/ 38911 h 1109005"/>
                          <a:gd name="connsiteX0" fmla="*/ 0 w 4970834"/>
                          <a:gd name="connsiteY0" fmla="*/ 0 h 1109005"/>
                          <a:gd name="connsiteX1" fmla="*/ 1196502 w 4970834"/>
                          <a:gd name="connsiteY1" fmla="*/ 593387 h 1109005"/>
                          <a:gd name="connsiteX2" fmla="*/ 2500008 w 4970834"/>
                          <a:gd name="connsiteY2" fmla="*/ 1108953 h 1109005"/>
                          <a:gd name="connsiteX3" fmla="*/ 3949430 w 4970834"/>
                          <a:gd name="connsiteY3" fmla="*/ 564205 h 1109005"/>
                          <a:gd name="connsiteX4" fmla="*/ 4970834 w 4970834"/>
                          <a:gd name="connsiteY4" fmla="*/ 38911 h 1109005"/>
                          <a:gd name="connsiteX5" fmla="*/ 4970834 w 4970834"/>
                          <a:gd name="connsiteY5" fmla="*/ 38911 h 1109005"/>
                          <a:gd name="connsiteX0" fmla="*/ 0 w 4970834"/>
                          <a:gd name="connsiteY0" fmla="*/ 0 h 1109005"/>
                          <a:gd name="connsiteX1" fmla="*/ 1196502 w 4970834"/>
                          <a:gd name="connsiteY1" fmla="*/ 593387 h 1109005"/>
                          <a:gd name="connsiteX2" fmla="*/ 2538919 w 4970834"/>
                          <a:gd name="connsiteY2" fmla="*/ 1108953 h 1109005"/>
                          <a:gd name="connsiteX3" fmla="*/ 3949430 w 4970834"/>
                          <a:gd name="connsiteY3" fmla="*/ 564205 h 1109005"/>
                          <a:gd name="connsiteX4" fmla="*/ 4970834 w 4970834"/>
                          <a:gd name="connsiteY4" fmla="*/ 38911 h 1109005"/>
                          <a:gd name="connsiteX5" fmla="*/ 4970834 w 4970834"/>
                          <a:gd name="connsiteY5" fmla="*/ 38911 h 1109005"/>
                          <a:gd name="connsiteX0" fmla="*/ 0 w 4970834"/>
                          <a:gd name="connsiteY0" fmla="*/ 0 h 1109005"/>
                          <a:gd name="connsiteX1" fmla="*/ 1196502 w 4970834"/>
                          <a:gd name="connsiteY1" fmla="*/ 593387 h 1109005"/>
                          <a:gd name="connsiteX2" fmla="*/ 2538919 w 4970834"/>
                          <a:gd name="connsiteY2" fmla="*/ 1108953 h 1109005"/>
                          <a:gd name="connsiteX3" fmla="*/ 3949430 w 4970834"/>
                          <a:gd name="connsiteY3" fmla="*/ 564205 h 1109005"/>
                          <a:gd name="connsiteX4" fmla="*/ 4970834 w 4970834"/>
                          <a:gd name="connsiteY4" fmla="*/ 38911 h 1109005"/>
                          <a:gd name="connsiteX5" fmla="*/ 4970834 w 4970834"/>
                          <a:gd name="connsiteY5" fmla="*/ 38911 h 1109005"/>
                          <a:gd name="connsiteX0" fmla="*/ 0 w 4970834"/>
                          <a:gd name="connsiteY0" fmla="*/ 0 h 1110140"/>
                          <a:gd name="connsiteX1" fmla="*/ 1196502 w 4970834"/>
                          <a:gd name="connsiteY1" fmla="*/ 593387 h 1110140"/>
                          <a:gd name="connsiteX2" fmla="*/ 2538919 w 4970834"/>
                          <a:gd name="connsiteY2" fmla="*/ 1108953 h 1110140"/>
                          <a:gd name="connsiteX3" fmla="*/ 3949430 w 4970834"/>
                          <a:gd name="connsiteY3" fmla="*/ 564205 h 1110140"/>
                          <a:gd name="connsiteX4" fmla="*/ 4970834 w 4970834"/>
                          <a:gd name="connsiteY4" fmla="*/ 38911 h 1110140"/>
                          <a:gd name="connsiteX5" fmla="*/ 4970834 w 4970834"/>
                          <a:gd name="connsiteY5" fmla="*/ 38911 h 1110140"/>
                          <a:gd name="connsiteX0" fmla="*/ 0 w 4970834"/>
                          <a:gd name="connsiteY0" fmla="*/ 0 h 1109000"/>
                          <a:gd name="connsiteX1" fmla="*/ 1196502 w 4970834"/>
                          <a:gd name="connsiteY1" fmla="*/ 593387 h 1109000"/>
                          <a:gd name="connsiteX2" fmla="*/ 2538919 w 4970834"/>
                          <a:gd name="connsiteY2" fmla="*/ 1108953 h 1109000"/>
                          <a:gd name="connsiteX3" fmla="*/ 3949430 w 4970834"/>
                          <a:gd name="connsiteY3" fmla="*/ 564205 h 1109000"/>
                          <a:gd name="connsiteX4" fmla="*/ 4970834 w 4970834"/>
                          <a:gd name="connsiteY4" fmla="*/ 38911 h 1109000"/>
                          <a:gd name="connsiteX5" fmla="*/ 4970834 w 4970834"/>
                          <a:gd name="connsiteY5" fmla="*/ 38911 h 1109000"/>
                          <a:gd name="connsiteX0" fmla="*/ 0 w 4970834"/>
                          <a:gd name="connsiteY0" fmla="*/ 0 h 1108976"/>
                          <a:gd name="connsiteX1" fmla="*/ 1196502 w 4970834"/>
                          <a:gd name="connsiteY1" fmla="*/ 593387 h 1108976"/>
                          <a:gd name="connsiteX2" fmla="*/ 2538919 w 4970834"/>
                          <a:gd name="connsiteY2" fmla="*/ 1108953 h 1108976"/>
                          <a:gd name="connsiteX3" fmla="*/ 3900791 w 4970834"/>
                          <a:gd name="connsiteY3" fmla="*/ 573932 h 1108976"/>
                          <a:gd name="connsiteX4" fmla="*/ 4970834 w 4970834"/>
                          <a:gd name="connsiteY4" fmla="*/ 38911 h 1108976"/>
                          <a:gd name="connsiteX5" fmla="*/ 4970834 w 4970834"/>
                          <a:gd name="connsiteY5" fmla="*/ 38911 h 1108976"/>
                          <a:gd name="connsiteX0" fmla="*/ 0 w 4970834"/>
                          <a:gd name="connsiteY0" fmla="*/ 0 h 1108976"/>
                          <a:gd name="connsiteX1" fmla="*/ 1196502 w 4970834"/>
                          <a:gd name="connsiteY1" fmla="*/ 593387 h 1108976"/>
                          <a:gd name="connsiteX2" fmla="*/ 2538919 w 4970834"/>
                          <a:gd name="connsiteY2" fmla="*/ 1108953 h 1108976"/>
                          <a:gd name="connsiteX3" fmla="*/ 3900791 w 4970834"/>
                          <a:gd name="connsiteY3" fmla="*/ 573932 h 1108976"/>
                          <a:gd name="connsiteX4" fmla="*/ 4970834 w 4970834"/>
                          <a:gd name="connsiteY4" fmla="*/ 38911 h 1108976"/>
                          <a:gd name="connsiteX5" fmla="*/ 4970834 w 4970834"/>
                          <a:gd name="connsiteY5" fmla="*/ 38911 h 1108976"/>
                          <a:gd name="connsiteX0" fmla="*/ 0 w 4970834"/>
                          <a:gd name="connsiteY0" fmla="*/ 0 h 1108976"/>
                          <a:gd name="connsiteX1" fmla="*/ 1196502 w 4970834"/>
                          <a:gd name="connsiteY1" fmla="*/ 593387 h 1108976"/>
                          <a:gd name="connsiteX2" fmla="*/ 2538919 w 4970834"/>
                          <a:gd name="connsiteY2" fmla="*/ 1108953 h 1108976"/>
                          <a:gd name="connsiteX3" fmla="*/ 3900791 w 4970834"/>
                          <a:gd name="connsiteY3" fmla="*/ 573932 h 1108976"/>
                          <a:gd name="connsiteX4" fmla="*/ 4970834 w 4970834"/>
                          <a:gd name="connsiteY4" fmla="*/ 38911 h 1108976"/>
                          <a:gd name="connsiteX5" fmla="*/ 4970834 w 4970834"/>
                          <a:gd name="connsiteY5" fmla="*/ 38911 h 1108976"/>
                          <a:gd name="connsiteX0" fmla="*/ 0 w 4970834"/>
                          <a:gd name="connsiteY0" fmla="*/ 0 h 1108977"/>
                          <a:gd name="connsiteX1" fmla="*/ 1196502 w 4970834"/>
                          <a:gd name="connsiteY1" fmla="*/ 593387 h 1108977"/>
                          <a:gd name="connsiteX2" fmla="*/ 2538919 w 4970834"/>
                          <a:gd name="connsiteY2" fmla="*/ 1108953 h 1108977"/>
                          <a:gd name="connsiteX3" fmla="*/ 3900791 w 4970834"/>
                          <a:gd name="connsiteY3" fmla="*/ 573932 h 1108977"/>
                          <a:gd name="connsiteX4" fmla="*/ 4970834 w 4970834"/>
                          <a:gd name="connsiteY4" fmla="*/ 38911 h 1108977"/>
                          <a:gd name="connsiteX5" fmla="*/ 4970834 w 4970834"/>
                          <a:gd name="connsiteY5" fmla="*/ 38911 h 1108977"/>
                          <a:gd name="connsiteX0" fmla="*/ 0 w 4970834"/>
                          <a:gd name="connsiteY0" fmla="*/ 0 h 1108977"/>
                          <a:gd name="connsiteX1" fmla="*/ 1196502 w 4970834"/>
                          <a:gd name="connsiteY1" fmla="*/ 593387 h 1108977"/>
                          <a:gd name="connsiteX2" fmla="*/ 2538919 w 4970834"/>
                          <a:gd name="connsiteY2" fmla="*/ 1108953 h 1108977"/>
                          <a:gd name="connsiteX3" fmla="*/ 3900791 w 4970834"/>
                          <a:gd name="connsiteY3" fmla="*/ 573932 h 1108977"/>
                          <a:gd name="connsiteX4" fmla="*/ 4970834 w 4970834"/>
                          <a:gd name="connsiteY4" fmla="*/ 38911 h 1108977"/>
                          <a:gd name="connsiteX5" fmla="*/ 4970834 w 4970834"/>
                          <a:gd name="connsiteY5" fmla="*/ 38911 h 1108977"/>
                          <a:gd name="connsiteX0" fmla="*/ 0 w 4970834"/>
                          <a:gd name="connsiteY0" fmla="*/ 0 h 1109056"/>
                          <a:gd name="connsiteX1" fmla="*/ 1196502 w 4970834"/>
                          <a:gd name="connsiteY1" fmla="*/ 593387 h 1109056"/>
                          <a:gd name="connsiteX2" fmla="*/ 2538919 w 4970834"/>
                          <a:gd name="connsiteY2" fmla="*/ 1108953 h 1109056"/>
                          <a:gd name="connsiteX3" fmla="*/ 3880592 w 4970834"/>
                          <a:gd name="connsiteY3" fmla="*/ 553384 h 1109056"/>
                          <a:gd name="connsiteX4" fmla="*/ 4970834 w 4970834"/>
                          <a:gd name="connsiteY4" fmla="*/ 38911 h 1109056"/>
                          <a:gd name="connsiteX5" fmla="*/ 4970834 w 4970834"/>
                          <a:gd name="connsiteY5" fmla="*/ 38911 h 1109056"/>
                          <a:gd name="connsiteX0" fmla="*/ 0 w 5046536"/>
                          <a:gd name="connsiteY0" fmla="*/ 4972 h 1114028"/>
                          <a:gd name="connsiteX1" fmla="*/ 1196502 w 5046536"/>
                          <a:gd name="connsiteY1" fmla="*/ 598359 h 1114028"/>
                          <a:gd name="connsiteX2" fmla="*/ 2538919 w 5046536"/>
                          <a:gd name="connsiteY2" fmla="*/ 1113925 h 1114028"/>
                          <a:gd name="connsiteX3" fmla="*/ 3880592 w 5046536"/>
                          <a:gd name="connsiteY3" fmla="*/ 558356 h 1114028"/>
                          <a:gd name="connsiteX4" fmla="*/ 4970834 w 5046536"/>
                          <a:gd name="connsiteY4" fmla="*/ 43883 h 1114028"/>
                          <a:gd name="connsiteX5" fmla="*/ 4950635 w 5046536"/>
                          <a:gd name="connsiteY5" fmla="*/ 23335 h 1114028"/>
                          <a:gd name="connsiteX0" fmla="*/ 0 w 4990485"/>
                          <a:gd name="connsiteY0" fmla="*/ 0 h 1109056"/>
                          <a:gd name="connsiteX1" fmla="*/ 1196502 w 4990485"/>
                          <a:gd name="connsiteY1" fmla="*/ 593387 h 1109056"/>
                          <a:gd name="connsiteX2" fmla="*/ 2538919 w 4990485"/>
                          <a:gd name="connsiteY2" fmla="*/ 1108953 h 1109056"/>
                          <a:gd name="connsiteX3" fmla="*/ 3880592 w 4990485"/>
                          <a:gd name="connsiteY3" fmla="*/ 553384 h 1109056"/>
                          <a:gd name="connsiteX4" fmla="*/ 4970834 w 4990485"/>
                          <a:gd name="connsiteY4" fmla="*/ 38911 h 1109056"/>
                          <a:gd name="connsiteX5" fmla="*/ 4607240 w 4990485"/>
                          <a:gd name="connsiteY5" fmla="*/ 182750 h 1109056"/>
                          <a:gd name="connsiteX0" fmla="*/ 0 w 4970834"/>
                          <a:gd name="connsiteY0" fmla="*/ 0 h 1109056"/>
                          <a:gd name="connsiteX1" fmla="*/ 1196502 w 4970834"/>
                          <a:gd name="connsiteY1" fmla="*/ 593387 h 1109056"/>
                          <a:gd name="connsiteX2" fmla="*/ 2538919 w 4970834"/>
                          <a:gd name="connsiteY2" fmla="*/ 1108953 h 1109056"/>
                          <a:gd name="connsiteX3" fmla="*/ 3880592 w 4970834"/>
                          <a:gd name="connsiteY3" fmla="*/ 553384 h 1109056"/>
                          <a:gd name="connsiteX4" fmla="*/ 4970834 w 4970834"/>
                          <a:gd name="connsiteY4" fmla="*/ 38911 h 1109056"/>
                          <a:gd name="connsiteX0" fmla="*/ 0 w 4960734"/>
                          <a:gd name="connsiteY0" fmla="*/ 0 h 1109056"/>
                          <a:gd name="connsiteX1" fmla="*/ 1196502 w 4960734"/>
                          <a:gd name="connsiteY1" fmla="*/ 593387 h 1109056"/>
                          <a:gd name="connsiteX2" fmla="*/ 2538919 w 4960734"/>
                          <a:gd name="connsiteY2" fmla="*/ 1108953 h 1109056"/>
                          <a:gd name="connsiteX3" fmla="*/ 3880592 w 4960734"/>
                          <a:gd name="connsiteY3" fmla="*/ 553384 h 1109056"/>
                          <a:gd name="connsiteX4" fmla="*/ 4960734 w 4960734"/>
                          <a:gd name="connsiteY4" fmla="*/ 18363 h 1109056"/>
                          <a:gd name="connsiteX0" fmla="*/ 0 w 4960734"/>
                          <a:gd name="connsiteY0" fmla="*/ 0 h 1109056"/>
                          <a:gd name="connsiteX1" fmla="*/ 1196502 w 4960734"/>
                          <a:gd name="connsiteY1" fmla="*/ 593387 h 1109056"/>
                          <a:gd name="connsiteX2" fmla="*/ 2538919 w 4960734"/>
                          <a:gd name="connsiteY2" fmla="*/ 1108953 h 1109056"/>
                          <a:gd name="connsiteX3" fmla="*/ 3880592 w 4960734"/>
                          <a:gd name="connsiteY3" fmla="*/ 553384 h 1109056"/>
                          <a:gd name="connsiteX4" fmla="*/ 4960734 w 4960734"/>
                          <a:gd name="connsiteY4" fmla="*/ 18363 h 1109056"/>
                          <a:gd name="connsiteX0" fmla="*/ 0 w 4960734"/>
                          <a:gd name="connsiteY0" fmla="*/ 0 h 1109056"/>
                          <a:gd name="connsiteX1" fmla="*/ 1196502 w 4960734"/>
                          <a:gd name="connsiteY1" fmla="*/ 593387 h 1109056"/>
                          <a:gd name="connsiteX2" fmla="*/ 2538919 w 4960734"/>
                          <a:gd name="connsiteY2" fmla="*/ 1108953 h 1109056"/>
                          <a:gd name="connsiteX3" fmla="*/ 3880592 w 4960734"/>
                          <a:gd name="connsiteY3" fmla="*/ 553384 h 1109056"/>
                          <a:gd name="connsiteX4" fmla="*/ 4960734 w 4960734"/>
                          <a:gd name="connsiteY4" fmla="*/ 18363 h 1109056"/>
                          <a:gd name="connsiteX0" fmla="*/ 0 w 4960734"/>
                          <a:gd name="connsiteY0" fmla="*/ 0 h 1109050"/>
                          <a:gd name="connsiteX1" fmla="*/ 1196502 w 4960734"/>
                          <a:gd name="connsiteY1" fmla="*/ 593387 h 1109050"/>
                          <a:gd name="connsiteX2" fmla="*/ 2508619 w 4960734"/>
                          <a:gd name="connsiteY2" fmla="*/ 1108953 h 1109050"/>
                          <a:gd name="connsiteX3" fmla="*/ 3880592 w 4960734"/>
                          <a:gd name="connsiteY3" fmla="*/ 553384 h 1109050"/>
                          <a:gd name="connsiteX4" fmla="*/ 4960734 w 4960734"/>
                          <a:gd name="connsiteY4" fmla="*/ 18363 h 1109050"/>
                          <a:gd name="connsiteX0" fmla="*/ 0 w 4960734"/>
                          <a:gd name="connsiteY0" fmla="*/ 0 h 1108976"/>
                          <a:gd name="connsiteX1" fmla="*/ 1196502 w 4960734"/>
                          <a:gd name="connsiteY1" fmla="*/ 593387 h 1108976"/>
                          <a:gd name="connsiteX2" fmla="*/ 2508619 w 4960734"/>
                          <a:gd name="connsiteY2" fmla="*/ 1108953 h 1108976"/>
                          <a:gd name="connsiteX3" fmla="*/ 3880592 w 4960734"/>
                          <a:gd name="connsiteY3" fmla="*/ 573932 h 1108976"/>
                          <a:gd name="connsiteX4" fmla="*/ 4960734 w 4960734"/>
                          <a:gd name="connsiteY4" fmla="*/ 18363 h 1108976"/>
                          <a:gd name="connsiteX0" fmla="*/ 0 w 4960734"/>
                          <a:gd name="connsiteY0" fmla="*/ 0 h 1108976"/>
                          <a:gd name="connsiteX1" fmla="*/ 1196502 w 4960734"/>
                          <a:gd name="connsiteY1" fmla="*/ 593387 h 1108976"/>
                          <a:gd name="connsiteX2" fmla="*/ 2508619 w 4960734"/>
                          <a:gd name="connsiteY2" fmla="*/ 1108953 h 1108976"/>
                          <a:gd name="connsiteX3" fmla="*/ 3880592 w 4960734"/>
                          <a:gd name="connsiteY3" fmla="*/ 573932 h 1108976"/>
                          <a:gd name="connsiteX4" fmla="*/ 4960734 w 4960734"/>
                          <a:gd name="connsiteY4" fmla="*/ 18363 h 1108976"/>
                          <a:gd name="connsiteX0" fmla="*/ 0 w 4960734"/>
                          <a:gd name="connsiteY0" fmla="*/ 0 h 1108976"/>
                          <a:gd name="connsiteX1" fmla="*/ 1196502 w 4960734"/>
                          <a:gd name="connsiteY1" fmla="*/ 593387 h 1108976"/>
                          <a:gd name="connsiteX2" fmla="*/ 2498519 w 4960734"/>
                          <a:gd name="connsiteY2" fmla="*/ 1108953 h 1108976"/>
                          <a:gd name="connsiteX3" fmla="*/ 3880592 w 4960734"/>
                          <a:gd name="connsiteY3" fmla="*/ 573932 h 1108976"/>
                          <a:gd name="connsiteX4" fmla="*/ 4960734 w 4960734"/>
                          <a:gd name="connsiteY4" fmla="*/ 18363 h 1108976"/>
                          <a:gd name="connsiteX0" fmla="*/ 0 w 4960734"/>
                          <a:gd name="connsiteY0" fmla="*/ 0 h 1108976"/>
                          <a:gd name="connsiteX1" fmla="*/ 1196502 w 4960734"/>
                          <a:gd name="connsiteY1" fmla="*/ 593387 h 1108976"/>
                          <a:gd name="connsiteX2" fmla="*/ 2498519 w 4960734"/>
                          <a:gd name="connsiteY2" fmla="*/ 1108953 h 1108976"/>
                          <a:gd name="connsiteX3" fmla="*/ 3880592 w 4960734"/>
                          <a:gd name="connsiteY3" fmla="*/ 573932 h 1108976"/>
                          <a:gd name="connsiteX4" fmla="*/ 4960734 w 4960734"/>
                          <a:gd name="connsiteY4" fmla="*/ 18363 h 1108976"/>
                          <a:gd name="connsiteX0" fmla="*/ 0 w 4960734"/>
                          <a:gd name="connsiteY0" fmla="*/ 0 h 1108958"/>
                          <a:gd name="connsiteX1" fmla="*/ 1196502 w 4960734"/>
                          <a:gd name="connsiteY1" fmla="*/ 593387 h 1108958"/>
                          <a:gd name="connsiteX2" fmla="*/ 2498519 w 4960734"/>
                          <a:gd name="connsiteY2" fmla="*/ 1108953 h 1108958"/>
                          <a:gd name="connsiteX3" fmla="*/ 3860392 w 4960734"/>
                          <a:gd name="connsiteY3" fmla="*/ 584207 h 1108958"/>
                          <a:gd name="connsiteX4" fmla="*/ 4960734 w 4960734"/>
                          <a:gd name="connsiteY4" fmla="*/ 18363 h 1108958"/>
                          <a:gd name="connsiteX0" fmla="*/ 0 w 4960734"/>
                          <a:gd name="connsiteY0" fmla="*/ 0 h 1108958"/>
                          <a:gd name="connsiteX1" fmla="*/ 1196502 w 4960734"/>
                          <a:gd name="connsiteY1" fmla="*/ 593387 h 1108958"/>
                          <a:gd name="connsiteX2" fmla="*/ 2498519 w 4960734"/>
                          <a:gd name="connsiteY2" fmla="*/ 1108953 h 1108958"/>
                          <a:gd name="connsiteX3" fmla="*/ 3860392 w 4960734"/>
                          <a:gd name="connsiteY3" fmla="*/ 584207 h 1108958"/>
                          <a:gd name="connsiteX4" fmla="*/ 4960734 w 4960734"/>
                          <a:gd name="connsiteY4" fmla="*/ 18363 h 1108958"/>
                          <a:gd name="connsiteX0" fmla="*/ 0 w 4960734"/>
                          <a:gd name="connsiteY0" fmla="*/ 0 h 1108956"/>
                          <a:gd name="connsiteX1" fmla="*/ 1196502 w 4960734"/>
                          <a:gd name="connsiteY1" fmla="*/ 593387 h 1108956"/>
                          <a:gd name="connsiteX2" fmla="*/ 2498519 w 4960734"/>
                          <a:gd name="connsiteY2" fmla="*/ 1108953 h 1108956"/>
                          <a:gd name="connsiteX3" fmla="*/ 3860392 w 4960734"/>
                          <a:gd name="connsiteY3" fmla="*/ 584207 h 1108956"/>
                          <a:gd name="connsiteX4" fmla="*/ 4960734 w 4960734"/>
                          <a:gd name="connsiteY4" fmla="*/ 18363 h 1108956"/>
                          <a:gd name="connsiteX0" fmla="*/ 0 w 4960734"/>
                          <a:gd name="connsiteY0" fmla="*/ 0 h 1108957"/>
                          <a:gd name="connsiteX1" fmla="*/ 1196502 w 4960734"/>
                          <a:gd name="connsiteY1" fmla="*/ 593387 h 1108957"/>
                          <a:gd name="connsiteX2" fmla="*/ 2498519 w 4960734"/>
                          <a:gd name="connsiteY2" fmla="*/ 1108953 h 1108957"/>
                          <a:gd name="connsiteX3" fmla="*/ 3860392 w 4960734"/>
                          <a:gd name="connsiteY3" fmla="*/ 584207 h 1108957"/>
                          <a:gd name="connsiteX4" fmla="*/ 4960734 w 4960734"/>
                          <a:gd name="connsiteY4" fmla="*/ 18363 h 1108957"/>
                          <a:gd name="connsiteX0" fmla="*/ 0 w 4960734"/>
                          <a:gd name="connsiteY0" fmla="*/ 0 h 1108963"/>
                          <a:gd name="connsiteX1" fmla="*/ 1170941 w 4960734"/>
                          <a:gd name="connsiteY1" fmla="*/ 597721 h 1108963"/>
                          <a:gd name="connsiteX2" fmla="*/ 2498519 w 4960734"/>
                          <a:gd name="connsiteY2" fmla="*/ 1108953 h 1108963"/>
                          <a:gd name="connsiteX3" fmla="*/ 3860392 w 4960734"/>
                          <a:gd name="connsiteY3" fmla="*/ 584207 h 1108963"/>
                          <a:gd name="connsiteX4" fmla="*/ 4960734 w 4960734"/>
                          <a:gd name="connsiteY4" fmla="*/ 18363 h 1108963"/>
                          <a:gd name="connsiteX0" fmla="*/ 0 w 4960734"/>
                          <a:gd name="connsiteY0" fmla="*/ 0 h 1108963"/>
                          <a:gd name="connsiteX1" fmla="*/ 1170941 w 4960734"/>
                          <a:gd name="connsiteY1" fmla="*/ 597721 h 1108963"/>
                          <a:gd name="connsiteX2" fmla="*/ 2498519 w 4960734"/>
                          <a:gd name="connsiteY2" fmla="*/ 1108953 h 1108963"/>
                          <a:gd name="connsiteX3" fmla="*/ 3885953 w 4960734"/>
                          <a:gd name="connsiteY3" fmla="*/ 584207 h 1108963"/>
                          <a:gd name="connsiteX4" fmla="*/ 4960734 w 4960734"/>
                          <a:gd name="connsiteY4" fmla="*/ 18363 h 1108963"/>
                          <a:gd name="connsiteX0" fmla="*/ 0 w 4960734"/>
                          <a:gd name="connsiteY0" fmla="*/ 0 h 1108963"/>
                          <a:gd name="connsiteX1" fmla="*/ 1170941 w 4960734"/>
                          <a:gd name="connsiteY1" fmla="*/ 597721 h 1108963"/>
                          <a:gd name="connsiteX2" fmla="*/ 2498519 w 4960734"/>
                          <a:gd name="connsiteY2" fmla="*/ 1108953 h 1108963"/>
                          <a:gd name="connsiteX3" fmla="*/ 3885953 w 4960734"/>
                          <a:gd name="connsiteY3" fmla="*/ 584207 h 1108963"/>
                          <a:gd name="connsiteX4" fmla="*/ 4960734 w 4960734"/>
                          <a:gd name="connsiteY4" fmla="*/ 18363 h 11089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960734" h="1108963">
                            <a:moveTo>
                              <a:pt x="0" y="0"/>
                            </a:moveTo>
                            <a:lnTo>
                              <a:pt x="1170941" y="597721"/>
                            </a:lnTo>
                            <a:cubicBezTo>
                              <a:pt x="1480860" y="747877"/>
                              <a:pt x="2046017" y="1111205"/>
                              <a:pt x="2498519" y="1108953"/>
                            </a:cubicBezTo>
                            <a:cubicBezTo>
                              <a:pt x="2951021" y="1106701"/>
                              <a:pt x="3510143" y="774639"/>
                              <a:pt x="3885953" y="584207"/>
                            </a:cubicBezTo>
                            <a:cubicBezTo>
                              <a:pt x="4261763" y="393775"/>
                              <a:pt x="4600687" y="196703"/>
                              <a:pt x="4960734" y="18363"/>
                            </a:cubicBezTo>
                          </a:path>
                        </a:pathLst>
                      </a:custGeom>
                      <a:noFill/>
                      <a:ln w="3492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88"/>
                      </a:p>
                    </p:txBody>
                  </p:sp>
                </p:grpSp>
              </p:grpSp>
              <p:sp>
                <p:nvSpPr>
                  <p:cNvPr id="39" name="Rectangle 38"/>
                  <p:cNvSpPr/>
                  <p:nvPr/>
                </p:nvSpPr>
                <p:spPr>
                  <a:xfrm>
                    <a:off x="3918732" y="458346"/>
                    <a:ext cx="382772" cy="4359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88"/>
                  </a:p>
                </p:txBody>
              </p:sp>
            </p:grpSp>
            <p:sp>
              <p:nvSpPr>
                <p:cNvPr id="14" name="Rectangle 13"/>
                <p:cNvSpPr/>
                <p:nvPr/>
              </p:nvSpPr>
              <p:spPr>
                <a:xfrm>
                  <a:off x="1078789" y="1513430"/>
                  <a:ext cx="1207212" cy="20904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88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1130595" y="1350829"/>
                <a:ext cx="1272174" cy="334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88" b="1" dirty="0">
                    <a:solidFill>
                      <a:srgbClr val="FFFF00"/>
                    </a:solidFill>
                  </a:rPr>
                  <a:t>SUS  5 µm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1800208" y="861233"/>
                <a:ext cx="570852" cy="578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2147776" y="1105782"/>
                <a:ext cx="500718" cy="308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23" b="1" dirty="0"/>
                  <a:t>45</a:t>
                </a:r>
                <a:r>
                  <a:rPr lang="en-US" sz="1323" b="1" dirty="0">
                    <a:sym typeface="Symbol" panose="05050102010706020507" pitchFamily="18" charset="2"/>
                  </a:rPr>
                  <a:t></a:t>
                </a:r>
                <a:endParaRPr lang="en-US" sz="1323" b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426865" y="686206"/>
                <a:ext cx="724513" cy="308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23" b="1" dirty="0"/>
                  <a:t>Laser</a:t>
                </a:r>
              </a:p>
            </p:txBody>
          </p:sp>
          <p:sp>
            <p:nvSpPr>
              <p:cNvPr id="51" name="Right Arrow 50"/>
              <p:cNvSpPr/>
              <p:nvPr/>
            </p:nvSpPr>
            <p:spPr>
              <a:xfrm rot="16200000">
                <a:off x="1541722" y="914400"/>
                <a:ext cx="287079" cy="446568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/>
              </a:p>
            </p:txBody>
          </p:sp>
          <p:sp>
            <p:nvSpPr>
              <p:cNvPr id="52" name="Right Arrow 51"/>
              <p:cNvSpPr/>
              <p:nvPr/>
            </p:nvSpPr>
            <p:spPr>
              <a:xfrm rot="5400000">
                <a:off x="1534633" y="1651593"/>
                <a:ext cx="287079" cy="446568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265814" y="1090317"/>
              <a:ext cx="928203" cy="231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23" b="1" dirty="0">
                  <a:solidFill>
                    <a:srgbClr val="FF0000"/>
                  </a:solidFill>
                </a:rPr>
                <a:t>Front X-ray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0497" y="1643210"/>
              <a:ext cx="879078" cy="231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23" b="1" dirty="0">
                  <a:solidFill>
                    <a:srgbClr val="FF0000"/>
                  </a:solidFill>
                </a:rPr>
                <a:t>Rear X-ray</a:t>
              </a:r>
            </a:p>
          </p:txBody>
        </p:sp>
      </p:grpSp>
      <p:cxnSp>
        <p:nvCxnSpPr>
          <p:cNvPr id="57" name="Elbow Connector 56"/>
          <p:cNvCxnSpPr/>
          <p:nvPr/>
        </p:nvCxnSpPr>
        <p:spPr>
          <a:xfrm>
            <a:off x="2564916" y="1171228"/>
            <a:ext cx="478074" cy="301938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004144" y="1032795"/>
            <a:ext cx="1618776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3" b="1" dirty="0">
                <a:latin typeface="+mn-lt"/>
              </a:rPr>
              <a:t>Pulse duration: 40 fs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989493" y="1237903"/>
            <a:ext cx="2202270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3" b="1" dirty="0">
                <a:latin typeface="+mn-lt"/>
              </a:rPr>
              <a:t>Laser energy (on target):  9 J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91403" y="1423631"/>
            <a:ext cx="2630272" cy="906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3" b="1" dirty="0">
                <a:latin typeface="+mn-lt"/>
              </a:rPr>
              <a:t>Laser intensity:</a:t>
            </a:r>
          </a:p>
          <a:p>
            <a:r>
              <a:rPr lang="en-US" sz="1323" b="1" dirty="0">
                <a:latin typeface="+mn-lt"/>
              </a:rPr>
              <a:t>             </a:t>
            </a:r>
            <a:r>
              <a:rPr lang="en-US" sz="1323" b="1" i="1" dirty="0">
                <a:latin typeface="+mn-lt"/>
              </a:rPr>
              <a:t>in focus </a:t>
            </a:r>
            <a:r>
              <a:rPr lang="en-US" sz="1323" b="1" dirty="0">
                <a:latin typeface="+mn-lt"/>
              </a:rPr>
              <a:t>      6.1x10</a:t>
            </a:r>
            <a:r>
              <a:rPr lang="en-US" sz="1323" b="1" baseline="30000" dirty="0">
                <a:latin typeface="+mn-lt"/>
              </a:rPr>
              <a:t>21 </a:t>
            </a:r>
            <a:r>
              <a:rPr lang="en-US" sz="1323" b="1" dirty="0">
                <a:latin typeface="+mn-lt"/>
              </a:rPr>
              <a:t>W/cm</a:t>
            </a:r>
            <a:r>
              <a:rPr lang="en-US" sz="1323" b="1" baseline="30000" dirty="0">
                <a:latin typeface="+mn-lt"/>
              </a:rPr>
              <a:t>2</a:t>
            </a:r>
            <a:r>
              <a:rPr lang="en-US" sz="1323" b="1" dirty="0">
                <a:latin typeface="+mn-lt"/>
              </a:rPr>
              <a:t> </a:t>
            </a:r>
          </a:p>
          <a:p>
            <a:r>
              <a:rPr lang="en-US" sz="1323" b="1" i="1" dirty="0">
                <a:latin typeface="+mn-lt"/>
                <a:sym typeface="Symbol" panose="05050102010706020507" pitchFamily="18" charset="2"/>
              </a:rPr>
              <a:t>         </a:t>
            </a:r>
            <a:r>
              <a:rPr lang="en-US" sz="1323" b="1" i="1" dirty="0">
                <a:latin typeface="+mn-lt"/>
              </a:rPr>
              <a:t>f = 20 µm </a:t>
            </a:r>
            <a:r>
              <a:rPr lang="en-US" sz="1323" b="1" dirty="0">
                <a:latin typeface="+mn-lt"/>
              </a:rPr>
              <a:t>    0.9x10</a:t>
            </a:r>
            <a:r>
              <a:rPr lang="en-US" sz="1323" b="1" baseline="30000" dirty="0">
                <a:latin typeface="+mn-lt"/>
              </a:rPr>
              <a:t>21 </a:t>
            </a:r>
            <a:r>
              <a:rPr lang="en-US" sz="1323" b="1" dirty="0">
                <a:latin typeface="+mn-lt"/>
              </a:rPr>
              <a:t>W/cm</a:t>
            </a:r>
            <a:r>
              <a:rPr lang="en-US" sz="1323" b="1" baseline="30000" dirty="0">
                <a:latin typeface="+mn-lt"/>
              </a:rPr>
              <a:t>2</a:t>
            </a:r>
            <a:endParaRPr lang="en-US" sz="1323" b="1" dirty="0">
              <a:latin typeface="+mn-lt"/>
            </a:endParaRPr>
          </a:p>
          <a:p>
            <a:r>
              <a:rPr lang="en-US" sz="1323" b="1" dirty="0">
                <a:latin typeface="+mn-lt"/>
              </a:rPr>
              <a:t>       </a:t>
            </a:r>
            <a:r>
              <a:rPr lang="en-US" sz="1323" b="1" dirty="0" smtClean="0">
                <a:latin typeface="+mn-lt"/>
              </a:rPr>
              <a:t>            </a:t>
            </a:r>
            <a:endParaRPr lang="en-US" sz="1323" b="1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31983" y="2856966"/>
            <a:ext cx="478016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dirty="0"/>
              <a:t> He</a:t>
            </a:r>
            <a:r>
              <a:rPr lang="en-US" sz="1157" baseline="-25000" dirty="0">
                <a:sym typeface="Symbol" panose="05050102010706020507" pitchFamily="18" charset="2"/>
              </a:rPr>
              <a:t></a:t>
            </a:r>
            <a:endParaRPr lang="en-US" sz="1157" dirty="0"/>
          </a:p>
        </p:txBody>
      </p:sp>
      <p:sp>
        <p:nvSpPr>
          <p:cNvPr id="62" name="TextBox 61"/>
          <p:cNvSpPr txBox="1"/>
          <p:nvPr/>
        </p:nvSpPr>
        <p:spPr>
          <a:xfrm>
            <a:off x="5206535" y="3185139"/>
            <a:ext cx="388248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dirty="0"/>
              <a:t> K</a:t>
            </a:r>
            <a:r>
              <a:rPr lang="en-US" sz="1157" baseline="-25000" dirty="0">
                <a:sym typeface="Symbol" panose="05050102010706020507" pitchFamily="18" charset="2"/>
              </a:rPr>
              <a:t></a:t>
            </a:r>
            <a:endParaRPr lang="en-US" sz="1157" dirty="0"/>
          </a:p>
        </p:txBody>
      </p:sp>
      <p:sp>
        <p:nvSpPr>
          <p:cNvPr id="63" name="TextBox 62"/>
          <p:cNvSpPr txBox="1"/>
          <p:nvPr/>
        </p:nvSpPr>
        <p:spPr>
          <a:xfrm>
            <a:off x="4365594" y="3008100"/>
            <a:ext cx="399468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b="1" dirty="0"/>
              <a:t>Fe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24447" y="3752338"/>
            <a:ext cx="444352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dirty="0"/>
              <a:t> Ly</a:t>
            </a:r>
            <a:r>
              <a:rPr lang="en-US" sz="1157" baseline="-25000" dirty="0">
                <a:sym typeface="Symbol" panose="05050102010706020507" pitchFamily="18" charset="2"/>
              </a:rPr>
              <a:t></a:t>
            </a:r>
            <a:endParaRPr lang="en-US" sz="1157" dirty="0"/>
          </a:p>
        </p:txBody>
      </p:sp>
      <p:sp>
        <p:nvSpPr>
          <p:cNvPr id="65" name="TextBox 64"/>
          <p:cNvSpPr txBox="1"/>
          <p:nvPr/>
        </p:nvSpPr>
        <p:spPr>
          <a:xfrm>
            <a:off x="304330" y="11715"/>
            <a:ext cx="996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X-ray spectra of SUS target: dependence on </a:t>
            </a:r>
            <a:r>
              <a:rPr lang="en-US" sz="2400" b="1" dirty="0" smtClean="0">
                <a:solidFill>
                  <a:srgbClr val="7030A0"/>
                </a:solidFill>
              </a:rPr>
              <a:t>target displacement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117590" y="542745"/>
            <a:ext cx="985510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 flipV="1">
            <a:off x="-263" y="4954699"/>
            <a:ext cx="10003383" cy="674639"/>
          </a:xfrm>
          <a:custGeom>
            <a:avLst/>
            <a:gdLst>
              <a:gd name="connsiteX0" fmla="*/ 0 w 12099851"/>
              <a:gd name="connsiteY0" fmla="*/ 542261 h 808075"/>
              <a:gd name="connsiteX1" fmla="*/ 10632 w 12099851"/>
              <a:gd name="connsiteY1" fmla="*/ 797442 h 808075"/>
              <a:gd name="connsiteX2" fmla="*/ 12099851 w 12099851"/>
              <a:gd name="connsiteY2" fmla="*/ 808075 h 808075"/>
              <a:gd name="connsiteX3" fmla="*/ 12099851 w 12099851"/>
              <a:gd name="connsiteY3" fmla="*/ 0 h 808075"/>
              <a:gd name="connsiteX0" fmla="*/ 0 w 12099851"/>
              <a:gd name="connsiteY0" fmla="*/ 542261 h 813345"/>
              <a:gd name="connsiteX1" fmla="*/ 2681 w 12099851"/>
              <a:gd name="connsiteY1" fmla="*/ 813345 h 813345"/>
              <a:gd name="connsiteX2" fmla="*/ 12099851 w 12099851"/>
              <a:gd name="connsiteY2" fmla="*/ 808075 h 813345"/>
              <a:gd name="connsiteX3" fmla="*/ 12099851 w 12099851"/>
              <a:gd name="connsiteY3" fmla="*/ 0 h 813345"/>
              <a:gd name="connsiteX0" fmla="*/ 0 w 12099851"/>
              <a:gd name="connsiteY0" fmla="*/ 542261 h 816027"/>
              <a:gd name="connsiteX1" fmla="*/ 2681 w 12099851"/>
              <a:gd name="connsiteY1" fmla="*/ 813345 h 816027"/>
              <a:gd name="connsiteX2" fmla="*/ 12091900 w 12099851"/>
              <a:gd name="connsiteY2" fmla="*/ 816027 h 816027"/>
              <a:gd name="connsiteX3" fmla="*/ 12099851 w 12099851"/>
              <a:gd name="connsiteY3" fmla="*/ 0 h 81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851" h="816027">
                <a:moveTo>
                  <a:pt x="0" y="542261"/>
                </a:moveTo>
                <a:cubicBezTo>
                  <a:pt x="894" y="632622"/>
                  <a:pt x="1787" y="722984"/>
                  <a:pt x="2681" y="813345"/>
                </a:cubicBezTo>
                <a:lnTo>
                  <a:pt x="12091900" y="816027"/>
                </a:lnTo>
                <a:cubicBezTo>
                  <a:pt x="12094550" y="544018"/>
                  <a:pt x="12097201" y="272009"/>
                  <a:pt x="12099851" y="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5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/>
          </a:p>
        </p:txBody>
      </p:sp>
      <p:sp>
        <p:nvSpPr>
          <p:cNvPr id="73" name="TextBox 72"/>
          <p:cNvSpPr txBox="1"/>
          <p:nvPr/>
        </p:nvSpPr>
        <p:spPr>
          <a:xfrm>
            <a:off x="6751986" y="3523634"/>
            <a:ext cx="478016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dirty="0"/>
              <a:t> He</a:t>
            </a:r>
            <a:r>
              <a:rPr lang="en-US" sz="1157" baseline="-25000" dirty="0">
                <a:sym typeface="Symbol" panose="05050102010706020507" pitchFamily="18" charset="2"/>
              </a:rPr>
              <a:t></a:t>
            </a:r>
            <a:endParaRPr lang="en-US" sz="1157" dirty="0"/>
          </a:p>
        </p:txBody>
      </p:sp>
      <p:sp>
        <p:nvSpPr>
          <p:cNvPr id="74" name="TextBox 73"/>
          <p:cNvSpPr txBox="1"/>
          <p:nvPr/>
        </p:nvSpPr>
        <p:spPr>
          <a:xfrm>
            <a:off x="7343340" y="3115735"/>
            <a:ext cx="388248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dirty="0"/>
              <a:t> K</a:t>
            </a:r>
            <a:r>
              <a:rPr lang="en-US" sz="1157" baseline="-25000" dirty="0">
                <a:sym typeface="Symbol" panose="05050102010706020507" pitchFamily="18" charset="2"/>
              </a:rPr>
              <a:t></a:t>
            </a:r>
            <a:endParaRPr lang="en-US" sz="1157" dirty="0"/>
          </a:p>
        </p:txBody>
      </p:sp>
      <p:sp>
        <p:nvSpPr>
          <p:cNvPr id="75" name="TextBox 74"/>
          <p:cNvSpPr txBox="1"/>
          <p:nvPr/>
        </p:nvSpPr>
        <p:spPr>
          <a:xfrm>
            <a:off x="9359255" y="2973163"/>
            <a:ext cx="388248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dirty="0"/>
              <a:t> K</a:t>
            </a:r>
            <a:r>
              <a:rPr lang="en-US" sz="1157" baseline="-25000" dirty="0">
                <a:sym typeface="Symbol" panose="05050102010706020507" pitchFamily="18" charset="2"/>
              </a:rPr>
              <a:t></a:t>
            </a:r>
            <a:endParaRPr lang="en-US" sz="1157" dirty="0"/>
          </a:p>
        </p:txBody>
      </p:sp>
      <p:sp>
        <p:nvSpPr>
          <p:cNvPr id="76" name="TextBox 75"/>
          <p:cNvSpPr txBox="1"/>
          <p:nvPr/>
        </p:nvSpPr>
        <p:spPr>
          <a:xfrm>
            <a:off x="2640584" y="3460638"/>
            <a:ext cx="478016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dirty="0"/>
              <a:t> He</a:t>
            </a:r>
            <a:r>
              <a:rPr lang="en-US" sz="1157" baseline="-25000" dirty="0">
                <a:sym typeface="Symbol" panose="05050102010706020507" pitchFamily="18" charset="2"/>
              </a:rPr>
              <a:t></a:t>
            </a:r>
            <a:endParaRPr lang="en-US" sz="1157" dirty="0"/>
          </a:p>
        </p:txBody>
      </p:sp>
      <p:sp>
        <p:nvSpPr>
          <p:cNvPr id="77" name="TextBox 76"/>
          <p:cNvSpPr txBox="1"/>
          <p:nvPr/>
        </p:nvSpPr>
        <p:spPr>
          <a:xfrm>
            <a:off x="3202098" y="3211889"/>
            <a:ext cx="388248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dirty="0"/>
              <a:t> K</a:t>
            </a:r>
            <a:r>
              <a:rPr lang="en-US" sz="1157" baseline="-25000" dirty="0">
                <a:sym typeface="Symbol" panose="05050102010706020507" pitchFamily="18" charset="2"/>
              </a:rPr>
              <a:t></a:t>
            </a:r>
            <a:endParaRPr lang="en-US" sz="1157" dirty="0"/>
          </a:p>
        </p:txBody>
      </p:sp>
      <p:sp>
        <p:nvSpPr>
          <p:cNvPr id="78" name="TextBox 77"/>
          <p:cNvSpPr txBox="1"/>
          <p:nvPr/>
        </p:nvSpPr>
        <p:spPr>
          <a:xfrm>
            <a:off x="1398387" y="2999688"/>
            <a:ext cx="388248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dirty="0"/>
              <a:t> K</a:t>
            </a:r>
            <a:r>
              <a:rPr lang="en-US" sz="1157" baseline="-25000" dirty="0">
                <a:sym typeface="Symbol" panose="05050102010706020507" pitchFamily="18" charset="2"/>
              </a:rPr>
              <a:t></a:t>
            </a:r>
            <a:endParaRPr lang="en-US" sz="1157" dirty="0"/>
          </a:p>
        </p:txBody>
      </p:sp>
      <p:sp>
        <p:nvSpPr>
          <p:cNvPr id="79" name="TextBox 78"/>
          <p:cNvSpPr txBox="1"/>
          <p:nvPr/>
        </p:nvSpPr>
        <p:spPr>
          <a:xfrm>
            <a:off x="433237" y="3034624"/>
            <a:ext cx="399468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b="1" dirty="0"/>
              <a:t>Fe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283367" y="3014730"/>
            <a:ext cx="399468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b="1" dirty="0"/>
              <a:t>Fe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420630" y="3044573"/>
            <a:ext cx="399468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b="1" dirty="0"/>
              <a:t>Fe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38404" y="3051202"/>
            <a:ext cx="399468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b="1" dirty="0"/>
              <a:t>Fe 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8440822" y="5889392"/>
            <a:ext cx="611065" cy="417817"/>
            <a:chOff x="10210131" y="5617257"/>
            <a:chExt cx="739129" cy="505380"/>
          </a:xfrm>
        </p:grpSpPr>
        <p:sp>
          <p:nvSpPr>
            <p:cNvPr id="83" name="TextBox 82"/>
            <p:cNvSpPr txBox="1"/>
            <p:nvPr/>
          </p:nvSpPr>
          <p:spPr>
            <a:xfrm>
              <a:off x="10210131" y="5795575"/>
              <a:ext cx="739129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7" dirty="0"/>
                <a:t> K</a:t>
              </a:r>
              <a:r>
                <a:rPr lang="en-US" sz="1157" baseline="-25000" dirty="0">
                  <a:sym typeface="Symbol" panose="05050102010706020507" pitchFamily="18" charset="2"/>
                </a:rPr>
                <a:t></a:t>
              </a:r>
              <a:r>
                <a:rPr lang="en-US" sz="1157" dirty="0">
                  <a:sym typeface="Symbol" panose="05050102010706020507" pitchFamily="18" charset="2"/>
                </a:rPr>
                <a:t> (7)</a:t>
              </a:r>
              <a:endParaRPr lang="en-US" sz="1157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241858" y="5617257"/>
              <a:ext cx="483187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7" b="1" dirty="0"/>
                <a:t>Fe 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014429" y="5151234"/>
            <a:ext cx="611065" cy="417817"/>
            <a:chOff x="10903952" y="4724400"/>
            <a:chExt cx="739129" cy="505380"/>
          </a:xfrm>
        </p:grpSpPr>
        <p:sp>
          <p:nvSpPr>
            <p:cNvPr id="85" name="TextBox 84"/>
            <p:cNvSpPr txBox="1"/>
            <p:nvPr/>
          </p:nvSpPr>
          <p:spPr>
            <a:xfrm>
              <a:off x="10903952" y="4902718"/>
              <a:ext cx="739129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7" dirty="0"/>
                <a:t> K</a:t>
              </a:r>
              <a:r>
                <a:rPr lang="en-US" sz="1157" baseline="-25000" dirty="0">
                  <a:sym typeface="Symbol" panose="05050102010706020507" pitchFamily="18" charset="2"/>
                </a:rPr>
                <a:t></a:t>
              </a:r>
              <a:r>
                <a:rPr lang="en-US" sz="1157" dirty="0">
                  <a:sym typeface="Symbol" panose="05050102010706020507" pitchFamily="18" charset="2"/>
                </a:rPr>
                <a:t> (8)</a:t>
              </a:r>
              <a:endParaRPr lang="en-US" sz="1157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0935679" y="4724400"/>
              <a:ext cx="483187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7" b="1" dirty="0"/>
                <a:t>Fe 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555561" y="5734788"/>
            <a:ext cx="611065" cy="417817"/>
            <a:chOff x="11558493" y="5430252"/>
            <a:chExt cx="739129" cy="505380"/>
          </a:xfrm>
        </p:grpSpPr>
        <p:sp>
          <p:nvSpPr>
            <p:cNvPr id="87" name="TextBox 86"/>
            <p:cNvSpPr txBox="1"/>
            <p:nvPr/>
          </p:nvSpPr>
          <p:spPr>
            <a:xfrm>
              <a:off x="11558493" y="5608570"/>
              <a:ext cx="739129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7" dirty="0"/>
                <a:t> K</a:t>
              </a:r>
              <a:r>
                <a:rPr lang="en-US" sz="1157" baseline="-25000" dirty="0">
                  <a:sym typeface="Symbol" panose="05050102010706020507" pitchFamily="18" charset="2"/>
                </a:rPr>
                <a:t></a:t>
              </a:r>
              <a:r>
                <a:rPr lang="en-US" sz="1157" dirty="0">
                  <a:sym typeface="Symbol" panose="05050102010706020507" pitchFamily="18" charset="2"/>
                </a:rPr>
                <a:t> (8)</a:t>
              </a:r>
              <a:endParaRPr lang="en-US" sz="1157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590220" y="5430252"/>
              <a:ext cx="473493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7" b="1" dirty="0"/>
                <a:t>Cr 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991884" y="5394806"/>
            <a:ext cx="611065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dirty="0"/>
              <a:t> K</a:t>
            </a:r>
            <a:r>
              <a:rPr lang="en-US" sz="1157" baseline="-25000" dirty="0">
                <a:sym typeface="Symbol" panose="05050102010706020507" pitchFamily="18" charset="2"/>
              </a:rPr>
              <a:t></a:t>
            </a:r>
            <a:r>
              <a:rPr lang="en-US" sz="1157" dirty="0">
                <a:sym typeface="Symbol" panose="05050102010706020507" pitchFamily="18" charset="2"/>
              </a:rPr>
              <a:t> (8)</a:t>
            </a:r>
            <a:endParaRPr lang="en-US" sz="1157" dirty="0"/>
          </a:p>
        </p:txBody>
      </p:sp>
      <p:sp>
        <p:nvSpPr>
          <p:cNvPr id="90" name="TextBox 89"/>
          <p:cNvSpPr txBox="1"/>
          <p:nvPr/>
        </p:nvSpPr>
        <p:spPr>
          <a:xfrm>
            <a:off x="7018112" y="5247385"/>
            <a:ext cx="399468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b="1" dirty="0"/>
              <a:t>Fe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562858" y="5500906"/>
            <a:ext cx="611065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dirty="0"/>
              <a:t> K</a:t>
            </a:r>
            <a:r>
              <a:rPr lang="en-US" sz="1157" baseline="-25000" dirty="0">
                <a:sym typeface="Symbol" panose="05050102010706020507" pitchFamily="18" charset="2"/>
              </a:rPr>
              <a:t></a:t>
            </a:r>
            <a:r>
              <a:rPr lang="en-US" sz="1157" dirty="0">
                <a:sym typeface="Symbol" panose="05050102010706020507" pitchFamily="18" charset="2"/>
              </a:rPr>
              <a:t> (8)</a:t>
            </a:r>
            <a:endParaRPr lang="en-US" sz="1157" dirty="0"/>
          </a:p>
        </p:txBody>
      </p:sp>
      <p:sp>
        <p:nvSpPr>
          <p:cNvPr id="92" name="TextBox 91"/>
          <p:cNvSpPr txBox="1"/>
          <p:nvPr/>
        </p:nvSpPr>
        <p:spPr>
          <a:xfrm>
            <a:off x="7589085" y="5353485"/>
            <a:ext cx="391454" cy="27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7" b="1" dirty="0"/>
              <a:t>Cr 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360590" y="5537933"/>
            <a:ext cx="611065" cy="417817"/>
            <a:chOff x="10210131" y="5617257"/>
            <a:chExt cx="739129" cy="505380"/>
          </a:xfrm>
        </p:grpSpPr>
        <p:sp>
          <p:nvSpPr>
            <p:cNvPr id="97" name="TextBox 96"/>
            <p:cNvSpPr txBox="1"/>
            <p:nvPr/>
          </p:nvSpPr>
          <p:spPr>
            <a:xfrm>
              <a:off x="10210131" y="5795575"/>
              <a:ext cx="739129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7" dirty="0"/>
                <a:t> K</a:t>
              </a:r>
              <a:r>
                <a:rPr lang="en-US" sz="1157" baseline="-25000" dirty="0">
                  <a:sym typeface="Symbol" panose="05050102010706020507" pitchFamily="18" charset="2"/>
                </a:rPr>
                <a:t></a:t>
              </a:r>
              <a:r>
                <a:rPr lang="en-US" sz="1157" dirty="0">
                  <a:sym typeface="Symbol" panose="05050102010706020507" pitchFamily="18" charset="2"/>
                </a:rPr>
                <a:t> (7)</a:t>
              </a:r>
              <a:endParaRPr lang="en-US" sz="1157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241858" y="5617257"/>
              <a:ext cx="483187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7" b="1" dirty="0"/>
                <a:t>Fe 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36917" y="5227494"/>
            <a:ext cx="611065" cy="417817"/>
            <a:chOff x="10798329" y="4724400"/>
            <a:chExt cx="739130" cy="505380"/>
          </a:xfrm>
        </p:grpSpPr>
        <p:sp>
          <p:nvSpPr>
            <p:cNvPr id="100" name="TextBox 99"/>
            <p:cNvSpPr txBox="1"/>
            <p:nvPr/>
          </p:nvSpPr>
          <p:spPr>
            <a:xfrm>
              <a:off x="10798329" y="4902718"/>
              <a:ext cx="739130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57" dirty="0"/>
                <a:t> K</a:t>
              </a:r>
              <a:r>
                <a:rPr lang="en-US" sz="1157" baseline="-25000" dirty="0">
                  <a:sym typeface="Symbol" panose="05050102010706020507" pitchFamily="18" charset="2"/>
                </a:rPr>
                <a:t></a:t>
              </a:r>
              <a:r>
                <a:rPr lang="en-US" sz="1157" dirty="0">
                  <a:sym typeface="Symbol" panose="05050102010706020507" pitchFamily="18" charset="2"/>
                </a:rPr>
                <a:t> (8)</a:t>
              </a:r>
              <a:endParaRPr lang="en-US" sz="1157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46125" y="4724400"/>
              <a:ext cx="483187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57" b="1" dirty="0"/>
                <a:t>Fe 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425596" y="5840889"/>
            <a:ext cx="611065" cy="417817"/>
            <a:chOff x="11558493" y="5430252"/>
            <a:chExt cx="739129" cy="505380"/>
          </a:xfrm>
        </p:grpSpPr>
        <p:sp>
          <p:nvSpPr>
            <p:cNvPr id="103" name="TextBox 102"/>
            <p:cNvSpPr txBox="1"/>
            <p:nvPr/>
          </p:nvSpPr>
          <p:spPr>
            <a:xfrm>
              <a:off x="11558493" y="5608570"/>
              <a:ext cx="739129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7" dirty="0"/>
                <a:t> K</a:t>
              </a:r>
              <a:r>
                <a:rPr lang="en-US" sz="1157" baseline="-25000" dirty="0">
                  <a:sym typeface="Symbol" panose="05050102010706020507" pitchFamily="18" charset="2"/>
                </a:rPr>
                <a:t></a:t>
              </a:r>
              <a:r>
                <a:rPr lang="en-US" sz="1157" dirty="0">
                  <a:sym typeface="Symbol" panose="05050102010706020507" pitchFamily="18" charset="2"/>
                </a:rPr>
                <a:t> (8)</a:t>
              </a:r>
              <a:endParaRPr lang="en-US" sz="1157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590220" y="5430252"/>
              <a:ext cx="473493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7" b="1" dirty="0"/>
                <a:t>Cr 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903027" y="5151234"/>
            <a:ext cx="611065" cy="417817"/>
            <a:chOff x="10903952" y="4724400"/>
            <a:chExt cx="739129" cy="505380"/>
          </a:xfrm>
        </p:grpSpPr>
        <p:sp>
          <p:nvSpPr>
            <p:cNvPr id="106" name="TextBox 105"/>
            <p:cNvSpPr txBox="1"/>
            <p:nvPr/>
          </p:nvSpPr>
          <p:spPr>
            <a:xfrm>
              <a:off x="10903952" y="4902718"/>
              <a:ext cx="739129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7" dirty="0"/>
                <a:t> K</a:t>
              </a:r>
              <a:r>
                <a:rPr lang="en-US" sz="1157" baseline="-25000" dirty="0">
                  <a:sym typeface="Symbol" panose="05050102010706020507" pitchFamily="18" charset="2"/>
                </a:rPr>
                <a:t></a:t>
              </a:r>
              <a:r>
                <a:rPr lang="en-US" sz="1157" dirty="0">
                  <a:sym typeface="Symbol" panose="05050102010706020507" pitchFamily="18" charset="2"/>
                </a:rPr>
                <a:t> (8)</a:t>
              </a:r>
              <a:endParaRPr lang="en-US" sz="1157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0935679" y="4724400"/>
              <a:ext cx="483187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7" b="1" dirty="0"/>
                <a:t>Fe 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870535" y="5151234"/>
            <a:ext cx="611065" cy="417817"/>
            <a:chOff x="10903952" y="4724400"/>
            <a:chExt cx="739129" cy="505380"/>
          </a:xfrm>
        </p:grpSpPr>
        <p:sp>
          <p:nvSpPr>
            <p:cNvPr id="109" name="TextBox 108"/>
            <p:cNvSpPr txBox="1"/>
            <p:nvPr/>
          </p:nvSpPr>
          <p:spPr>
            <a:xfrm>
              <a:off x="10903952" y="4902718"/>
              <a:ext cx="739129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7" dirty="0"/>
                <a:t> K</a:t>
              </a:r>
              <a:r>
                <a:rPr lang="en-US" sz="1157" baseline="-25000" dirty="0">
                  <a:sym typeface="Symbol" panose="05050102010706020507" pitchFamily="18" charset="2"/>
                </a:rPr>
                <a:t></a:t>
              </a:r>
              <a:r>
                <a:rPr lang="en-US" sz="1157" dirty="0">
                  <a:sym typeface="Symbol" panose="05050102010706020507" pitchFamily="18" charset="2"/>
                </a:rPr>
                <a:t> (8)</a:t>
              </a:r>
              <a:endParaRPr lang="en-US" sz="1157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0935679" y="4724400"/>
              <a:ext cx="483187" cy="32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7" b="1" dirty="0"/>
                <a:t>Fe </a:t>
              </a: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650264" y="983059"/>
            <a:ext cx="522900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3" b="1" dirty="0"/>
              <a:t>f/1.4</a:t>
            </a:r>
          </a:p>
        </p:txBody>
      </p:sp>
      <p:sp>
        <p:nvSpPr>
          <p:cNvPr id="112" name="Freeform 111"/>
          <p:cNvSpPr/>
          <p:nvPr/>
        </p:nvSpPr>
        <p:spPr>
          <a:xfrm flipV="1">
            <a:off x="9607" y="2769442"/>
            <a:ext cx="10003383" cy="674639"/>
          </a:xfrm>
          <a:custGeom>
            <a:avLst/>
            <a:gdLst>
              <a:gd name="connsiteX0" fmla="*/ 0 w 12099851"/>
              <a:gd name="connsiteY0" fmla="*/ 542261 h 808075"/>
              <a:gd name="connsiteX1" fmla="*/ 10632 w 12099851"/>
              <a:gd name="connsiteY1" fmla="*/ 797442 h 808075"/>
              <a:gd name="connsiteX2" fmla="*/ 12099851 w 12099851"/>
              <a:gd name="connsiteY2" fmla="*/ 808075 h 808075"/>
              <a:gd name="connsiteX3" fmla="*/ 12099851 w 12099851"/>
              <a:gd name="connsiteY3" fmla="*/ 0 h 808075"/>
              <a:gd name="connsiteX0" fmla="*/ 0 w 12099851"/>
              <a:gd name="connsiteY0" fmla="*/ 542261 h 813345"/>
              <a:gd name="connsiteX1" fmla="*/ 2681 w 12099851"/>
              <a:gd name="connsiteY1" fmla="*/ 813345 h 813345"/>
              <a:gd name="connsiteX2" fmla="*/ 12099851 w 12099851"/>
              <a:gd name="connsiteY2" fmla="*/ 808075 h 813345"/>
              <a:gd name="connsiteX3" fmla="*/ 12099851 w 12099851"/>
              <a:gd name="connsiteY3" fmla="*/ 0 h 813345"/>
              <a:gd name="connsiteX0" fmla="*/ 0 w 12099851"/>
              <a:gd name="connsiteY0" fmla="*/ 542261 h 816027"/>
              <a:gd name="connsiteX1" fmla="*/ 2681 w 12099851"/>
              <a:gd name="connsiteY1" fmla="*/ 813345 h 816027"/>
              <a:gd name="connsiteX2" fmla="*/ 12091900 w 12099851"/>
              <a:gd name="connsiteY2" fmla="*/ 816027 h 816027"/>
              <a:gd name="connsiteX3" fmla="*/ 12099851 w 12099851"/>
              <a:gd name="connsiteY3" fmla="*/ 0 h 81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851" h="816027">
                <a:moveTo>
                  <a:pt x="0" y="542261"/>
                </a:moveTo>
                <a:cubicBezTo>
                  <a:pt x="894" y="632622"/>
                  <a:pt x="1787" y="722984"/>
                  <a:pt x="2681" y="813345"/>
                </a:cubicBezTo>
                <a:lnTo>
                  <a:pt x="12091900" y="816027"/>
                </a:lnTo>
                <a:cubicBezTo>
                  <a:pt x="12094550" y="544018"/>
                  <a:pt x="12097201" y="272009"/>
                  <a:pt x="12099851" y="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5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/>
          </a:p>
        </p:txBody>
      </p:sp>
      <p:sp>
        <p:nvSpPr>
          <p:cNvPr id="130" name="Rectangle 129"/>
          <p:cNvSpPr/>
          <p:nvPr/>
        </p:nvSpPr>
        <p:spPr>
          <a:xfrm>
            <a:off x="4078227" y="2674963"/>
            <a:ext cx="2071912" cy="4312892"/>
          </a:xfrm>
          <a:prstGeom prst="rect">
            <a:avLst/>
          </a:prstGeom>
          <a:solidFill>
            <a:schemeClr val="bg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597" tIns="37798" rIns="75597" bIns="377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88"/>
          </a:p>
        </p:txBody>
      </p:sp>
      <p:grpSp>
        <p:nvGrpSpPr>
          <p:cNvPr id="113" name="Group 112"/>
          <p:cNvGrpSpPr>
            <a:grpSpLocks noChangeAspect="1"/>
          </p:cNvGrpSpPr>
          <p:nvPr/>
        </p:nvGrpSpPr>
        <p:grpSpPr>
          <a:xfrm>
            <a:off x="67578" y="922193"/>
            <a:ext cx="4807181" cy="6029202"/>
            <a:chOff x="372533" y="529508"/>
            <a:chExt cx="5336825" cy="6220806"/>
          </a:xfrm>
        </p:grpSpPr>
        <p:grpSp>
          <p:nvGrpSpPr>
            <p:cNvPr id="114" name="Group 113"/>
            <p:cNvGrpSpPr>
              <a:grpSpLocks noChangeAspect="1"/>
            </p:cNvGrpSpPr>
            <p:nvPr/>
          </p:nvGrpSpPr>
          <p:grpSpPr>
            <a:xfrm>
              <a:off x="372533" y="529508"/>
              <a:ext cx="4803013" cy="6220806"/>
              <a:chOff x="237066" y="609600"/>
              <a:chExt cx="4754589" cy="6158089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237066" y="654756"/>
                <a:ext cx="4718755" cy="611293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C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5597" tIns="37798" rIns="75597" bIns="3779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88"/>
              </a:p>
            </p:txBody>
          </p:sp>
          <p:graphicFrame>
            <p:nvGraphicFramePr>
              <p:cNvPr id="117" name="Object 11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88045" y="4198055"/>
              <a:ext cx="4430711" cy="2566988"/>
            </p:xfrm>
            <a:graphic>
              <a:graphicData uri="http://schemas.openxmlformats.org/presentationml/2006/ole">
                <p:oleObj spid="_x0000_s126717" name="Graph" r:id="rId14" imgW="4158720" imgH="2905200" progId="Origin50.Graph">
                  <p:embed/>
                </p:oleObj>
              </a:graphicData>
            </a:graphic>
          </p:graphicFrame>
          <p:graphicFrame>
            <p:nvGraphicFramePr>
              <p:cNvPr id="118" name="Object 11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20146" y="1388533"/>
              <a:ext cx="4448175" cy="2497667"/>
            </p:xfrm>
            <a:graphic>
              <a:graphicData uri="http://schemas.openxmlformats.org/presentationml/2006/ole">
                <p:oleObj spid="_x0000_s126718" name="Graph" r:id="rId15" imgW="4158720" imgH="2905200" progId="Origin50.Graph">
                  <p:embed/>
                </p:oleObj>
              </a:graphicData>
            </a:graphic>
          </p:graphicFrame>
          <p:sp>
            <p:nvSpPr>
              <p:cNvPr id="119" name="TextBox 118"/>
              <p:cNvSpPr txBox="1"/>
              <p:nvPr/>
            </p:nvSpPr>
            <p:spPr>
              <a:xfrm>
                <a:off x="237067" y="609600"/>
                <a:ext cx="1018319" cy="377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>
                    <a:latin typeface="+mn-lt"/>
                  </a:rPr>
                  <a:t>In focus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242711" y="1373128"/>
                <a:ext cx="719399" cy="354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53" b="1" dirty="0">
                    <a:latin typeface="+mn-lt"/>
                  </a:rPr>
                  <a:t>Front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70933" y="3965457"/>
                <a:ext cx="645267" cy="354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53" b="1" dirty="0">
                    <a:latin typeface="+mn-lt"/>
                  </a:rPr>
                  <a:t>Rear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2300257" y="1395706"/>
                <a:ext cx="823478" cy="32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88" b="1" dirty="0">
                    <a:latin typeface="+mn-lt"/>
                  </a:rPr>
                  <a:t> Fe He</a:t>
                </a:r>
                <a:r>
                  <a:rPr lang="en-US" sz="1488" b="1" baseline="-25000" dirty="0">
                    <a:latin typeface="+mn-lt"/>
                    <a:sym typeface="Symbol" panose="05050102010706020507" pitchFamily="18" charset="2"/>
                  </a:rPr>
                  <a:t></a:t>
                </a:r>
                <a:endParaRPr lang="en-US" sz="1488" b="1" dirty="0">
                  <a:latin typeface="+mn-lt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2993898" y="1818394"/>
                <a:ext cx="700160" cy="32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88" b="1" dirty="0">
                    <a:latin typeface="+mn-lt"/>
                  </a:rPr>
                  <a:t> Fe K</a:t>
                </a:r>
                <a:r>
                  <a:rPr lang="en-US" sz="1488" b="1" baseline="-25000" dirty="0">
                    <a:latin typeface="+mn-lt"/>
                    <a:sym typeface="Symbol" panose="05050102010706020507" pitchFamily="18" charset="2"/>
                  </a:rPr>
                  <a:t></a:t>
                </a:r>
                <a:endParaRPr lang="en-US" sz="1488" b="1" dirty="0">
                  <a:latin typeface="+mn-lt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767005" y="2422723"/>
                <a:ext cx="763863" cy="32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88" b="1" dirty="0">
                    <a:latin typeface="+mn-lt"/>
                  </a:rPr>
                  <a:t> Fe Ly</a:t>
                </a:r>
                <a:r>
                  <a:rPr lang="en-US" sz="1488" b="1" baseline="-25000" dirty="0">
                    <a:latin typeface="+mn-lt"/>
                    <a:sym typeface="Symbol" panose="05050102010706020507" pitchFamily="18" charset="2"/>
                  </a:rPr>
                  <a:t></a:t>
                </a:r>
                <a:endParaRPr lang="en-US" sz="1488" b="1" dirty="0">
                  <a:latin typeface="+mn-lt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2928053" y="4056053"/>
                <a:ext cx="700160" cy="32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88" b="1" dirty="0">
                    <a:latin typeface="+mn-lt"/>
                  </a:rPr>
                  <a:t>Fe K</a:t>
                </a:r>
                <a:r>
                  <a:rPr lang="en-US" sz="1488" b="1" baseline="-25000" dirty="0">
                    <a:latin typeface="+mn-lt"/>
                    <a:sym typeface="Symbol" panose="05050102010706020507" pitchFamily="18" charset="2"/>
                  </a:rPr>
                  <a:t></a:t>
                </a:r>
                <a:r>
                  <a:rPr lang="en-US" sz="1488" b="1" dirty="0">
                    <a:latin typeface="+mn-lt"/>
                    <a:sym typeface="Symbol" panose="05050102010706020507" pitchFamily="18" charset="2"/>
                  </a:rPr>
                  <a:t> </a:t>
                </a:r>
                <a:endParaRPr lang="en-US" sz="1488" b="1" dirty="0">
                  <a:latin typeface="+mn-lt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3819877" y="4355069"/>
                <a:ext cx="495383" cy="32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88" dirty="0">
                    <a:solidFill>
                      <a:srgbClr val="7030A0"/>
                    </a:solidFill>
                    <a:latin typeface="+mn-lt"/>
                  </a:rPr>
                  <a:t> K</a:t>
                </a:r>
                <a:r>
                  <a:rPr lang="en-US" sz="1488" baseline="-25000" dirty="0">
                    <a:solidFill>
                      <a:srgbClr val="7030A0"/>
                    </a:solidFill>
                    <a:latin typeface="+mn-lt"/>
                    <a:sym typeface="Symbol" panose="05050102010706020507" pitchFamily="18" charset="2"/>
                  </a:rPr>
                  <a:t></a:t>
                </a:r>
                <a:r>
                  <a:rPr lang="en-US" sz="1488" dirty="0">
                    <a:solidFill>
                      <a:srgbClr val="7030A0"/>
                    </a:solidFill>
                    <a:latin typeface="+mn-lt"/>
                    <a:sym typeface="Symbol" panose="05050102010706020507" pitchFamily="18" charset="2"/>
                  </a:rPr>
                  <a:t> </a:t>
                </a:r>
                <a:endParaRPr lang="en-US" sz="1488" dirty="0">
                  <a:solidFill>
                    <a:srgbClr val="7030A0"/>
                  </a:solidFill>
                  <a:latin typeface="+mn-lt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580669" y="4346084"/>
                <a:ext cx="387922" cy="32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88" b="1" dirty="0">
                    <a:solidFill>
                      <a:srgbClr val="7030A0"/>
                    </a:solidFill>
                    <a:latin typeface="+mn-lt"/>
                  </a:rPr>
                  <a:t>Cr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465690" y="3599744"/>
                <a:ext cx="1525965" cy="276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57" dirty="0">
                    <a:solidFill>
                      <a:srgbClr val="0000FF"/>
                    </a:solidFill>
                  </a:rPr>
                  <a:t>(Quartz, 2</a:t>
                </a:r>
                <a:r>
                  <a:rPr lang="en-US" sz="1157" baseline="30000" dirty="0">
                    <a:solidFill>
                      <a:srgbClr val="0000FF"/>
                    </a:solidFill>
                  </a:rPr>
                  <a:t>nd</a:t>
                </a:r>
                <a:r>
                  <a:rPr lang="en-US" sz="1157" dirty="0">
                    <a:solidFill>
                      <a:srgbClr val="0000FF"/>
                    </a:solidFill>
                  </a:rPr>
                  <a:t> order)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533423" y="6469787"/>
                <a:ext cx="1397362" cy="276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57" dirty="0">
                    <a:solidFill>
                      <a:srgbClr val="0000FF"/>
                    </a:solidFill>
                  </a:rPr>
                  <a:t>(Mica, 8</a:t>
                </a:r>
                <a:r>
                  <a:rPr lang="en-US" sz="1157" baseline="30000" dirty="0">
                    <a:solidFill>
                      <a:srgbClr val="0000FF"/>
                    </a:solidFill>
                  </a:rPr>
                  <a:t>th</a:t>
                </a:r>
                <a:r>
                  <a:rPr lang="en-US" sz="1157" dirty="0">
                    <a:solidFill>
                      <a:srgbClr val="0000FF"/>
                    </a:solidFill>
                  </a:rPr>
                  <a:t>  order)</a:t>
                </a:r>
              </a:p>
            </p:txBody>
          </p:sp>
        </p:grpSp>
        <p:sp>
          <p:nvSpPr>
            <p:cNvPr id="115" name="Freeform 114"/>
            <p:cNvSpPr/>
            <p:nvPr/>
          </p:nvSpPr>
          <p:spPr>
            <a:xfrm>
              <a:off x="5147734" y="654756"/>
              <a:ext cx="561624" cy="248355"/>
            </a:xfrm>
            <a:custGeom>
              <a:avLst/>
              <a:gdLst>
                <a:gd name="connsiteX0" fmla="*/ 0 w 745066"/>
                <a:gd name="connsiteY0" fmla="*/ 0 h 135467"/>
                <a:gd name="connsiteX1" fmla="*/ 733777 w 745066"/>
                <a:gd name="connsiteY1" fmla="*/ 0 h 135467"/>
                <a:gd name="connsiteX2" fmla="*/ 745066 w 745066"/>
                <a:gd name="connsiteY2" fmla="*/ 135467 h 1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066" h="135467">
                  <a:moveTo>
                    <a:pt x="0" y="0"/>
                  </a:moveTo>
                  <a:lnTo>
                    <a:pt x="733777" y="0"/>
                  </a:lnTo>
                  <a:lnTo>
                    <a:pt x="745066" y="135467"/>
                  </a:lnTo>
                </a:path>
              </a:pathLst>
            </a:custGeom>
            <a:noFill/>
            <a:ln w="44450">
              <a:solidFill>
                <a:srgbClr val="FFC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597" tIns="37798" rIns="75597" bIns="377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88"/>
            </a:p>
          </p:txBody>
        </p:sp>
      </p:grpSp>
      <p:grpSp>
        <p:nvGrpSpPr>
          <p:cNvPr id="131" name="Group 130"/>
          <p:cNvGrpSpPr>
            <a:grpSpLocks noChangeAspect="1"/>
          </p:cNvGrpSpPr>
          <p:nvPr/>
        </p:nvGrpSpPr>
        <p:grpSpPr>
          <a:xfrm>
            <a:off x="5120972" y="2132215"/>
            <a:ext cx="4809738" cy="4874429"/>
            <a:chOff x="6600825" y="1490163"/>
            <a:chExt cx="5486071" cy="5327668"/>
          </a:xfrm>
        </p:grpSpPr>
        <p:grpSp>
          <p:nvGrpSpPr>
            <p:cNvPr id="132" name="Group 131"/>
            <p:cNvGrpSpPr>
              <a:grpSpLocks noChangeAspect="1"/>
            </p:cNvGrpSpPr>
            <p:nvPr/>
          </p:nvGrpSpPr>
          <p:grpSpPr>
            <a:xfrm>
              <a:off x="6600825" y="1912377"/>
              <a:ext cx="5486071" cy="4905454"/>
              <a:chOff x="5423921" y="909144"/>
              <a:chExt cx="5611941" cy="5913247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5423921" y="964811"/>
                <a:ext cx="5611941" cy="580385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C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5597" tIns="37798" rIns="75597" bIns="3779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88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5524159" y="909144"/>
                <a:ext cx="5494730" cy="5913247"/>
                <a:chOff x="5524159" y="909144"/>
                <a:chExt cx="5494730" cy="5913247"/>
              </a:xfrm>
            </p:grpSpPr>
            <p:graphicFrame>
              <p:nvGraphicFramePr>
                <p:cNvPr id="136" name="Object 135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5728137" y="1384011"/>
                <a:ext cx="5087007" cy="2767631"/>
              </p:xfrm>
              <a:graphic>
                <a:graphicData uri="http://schemas.openxmlformats.org/presentationml/2006/ole">
                  <p:oleObj spid="_x0000_s126719" name="Graph" r:id="rId16" imgW="4158720" imgH="2905200" progId="Origin50.Graph">
                    <p:embed/>
                  </p:oleObj>
                </a:graphicData>
              </a:graphic>
            </p:graphicFrame>
            <p:graphicFrame>
              <p:nvGraphicFramePr>
                <p:cNvPr id="137" name="Object 136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5699215" y="4082108"/>
                <a:ext cx="5104764" cy="2700018"/>
              </p:xfrm>
              <a:graphic>
                <a:graphicData uri="http://schemas.openxmlformats.org/presentationml/2006/ole">
                  <p:oleObj spid="_x0000_s126720" name="Graph" r:id="rId17" imgW="4158720" imgH="2905200" progId="Origin50.Graph">
                    <p:embed/>
                  </p:oleObj>
                </a:graphicData>
              </a:graphic>
            </p:graphicFrame>
            <p:sp>
              <p:nvSpPr>
                <p:cNvPr id="138" name="TextBox 137"/>
                <p:cNvSpPr txBox="1"/>
                <p:nvPr/>
              </p:nvSpPr>
              <p:spPr>
                <a:xfrm>
                  <a:off x="8748312" y="1319150"/>
                  <a:ext cx="743357" cy="4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88" b="1" dirty="0">
                      <a:latin typeface="+mn-lt"/>
                    </a:rPr>
                    <a:t> Fe K</a:t>
                  </a:r>
                  <a:r>
                    <a:rPr lang="en-US" sz="1488" b="1" baseline="-25000" dirty="0">
                      <a:latin typeface="+mn-lt"/>
                      <a:sym typeface="Symbol" panose="05050102010706020507" pitchFamily="18" charset="2"/>
                    </a:rPr>
                    <a:t></a:t>
                  </a:r>
                  <a:endParaRPr lang="en-US" sz="1488" b="1" dirty="0">
                    <a:latin typeface="+mn-lt"/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8753567" y="4078115"/>
                  <a:ext cx="743357" cy="4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88" b="1" dirty="0">
                      <a:latin typeface="+mn-lt"/>
                    </a:rPr>
                    <a:t> Fe K</a:t>
                  </a:r>
                  <a:r>
                    <a:rPr lang="en-US" sz="1488" b="1" baseline="-25000" dirty="0">
                      <a:latin typeface="+mn-lt"/>
                      <a:sym typeface="Symbol" panose="05050102010706020507" pitchFamily="18" charset="2"/>
                    </a:rPr>
                    <a:t></a:t>
                  </a:r>
                  <a:endParaRPr lang="en-US" sz="1488" b="1" dirty="0">
                    <a:latin typeface="+mn-lt"/>
                  </a:endParaRP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9668884" y="5232684"/>
                  <a:ext cx="525946" cy="4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88" dirty="0">
                      <a:solidFill>
                        <a:srgbClr val="7030A0"/>
                      </a:solidFill>
                      <a:latin typeface="+mn-lt"/>
                    </a:rPr>
                    <a:t> K</a:t>
                  </a:r>
                  <a:r>
                    <a:rPr lang="en-US" sz="1488" baseline="-25000" dirty="0">
                      <a:solidFill>
                        <a:srgbClr val="7030A0"/>
                      </a:solidFill>
                      <a:latin typeface="+mn-lt"/>
                      <a:sym typeface="Symbol" panose="05050102010706020507" pitchFamily="18" charset="2"/>
                    </a:rPr>
                    <a:t></a:t>
                  </a:r>
                  <a:r>
                    <a:rPr lang="en-US" sz="1488" dirty="0">
                      <a:solidFill>
                        <a:srgbClr val="7030A0"/>
                      </a:solidFill>
                      <a:latin typeface="+mn-lt"/>
                      <a:sym typeface="Symbol" panose="05050102010706020507" pitchFamily="18" charset="2"/>
                    </a:rPr>
                    <a:t> </a:t>
                  </a:r>
                  <a:endParaRPr lang="en-US" sz="1488" dirty="0">
                    <a:solidFill>
                      <a:srgbClr val="7030A0"/>
                    </a:solidFill>
                    <a:latin typeface="+mn-lt"/>
                  </a:endParaRP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9429676" y="5223695"/>
                  <a:ext cx="462353" cy="4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88" b="1" dirty="0">
                      <a:solidFill>
                        <a:srgbClr val="7030A0"/>
                      </a:solidFill>
                    </a:rPr>
                    <a:t>Cr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6709304" y="5376143"/>
                  <a:ext cx="1513947" cy="4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88" b="1" dirty="0">
                      <a:latin typeface="+mn-lt"/>
                    </a:rPr>
                    <a:t> Fe K</a:t>
                  </a:r>
                  <a:r>
                    <a:rPr lang="en-US" sz="1488" b="1" baseline="-25000" dirty="0">
                      <a:latin typeface="+mn-lt"/>
                      <a:sym typeface="Symbol" panose="05050102010706020507" pitchFamily="18" charset="2"/>
                    </a:rPr>
                    <a:t></a:t>
                  </a:r>
                  <a:r>
                    <a:rPr lang="en-US" sz="1488" b="1" dirty="0">
                      <a:latin typeface="+mn-lt"/>
                      <a:sym typeface="Symbol" panose="05050102010706020507" pitchFamily="18" charset="2"/>
                    </a:rPr>
                    <a:t> </a:t>
                  </a:r>
                  <a:r>
                    <a:rPr lang="en-US" sz="1157" dirty="0">
                      <a:latin typeface="+mn-lt"/>
                      <a:sym typeface="Symbol" panose="05050102010706020507" pitchFamily="18" charset="2"/>
                    </a:rPr>
                    <a:t>(7</a:t>
                  </a:r>
                  <a:r>
                    <a:rPr lang="en-US" sz="1157" baseline="30000" dirty="0">
                      <a:latin typeface="+mn-lt"/>
                      <a:sym typeface="Symbol" panose="05050102010706020507" pitchFamily="18" charset="2"/>
                    </a:rPr>
                    <a:t>th</a:t>
                  </a:r>
                  <a:r>
                    <a:rPr lang="en-US" sz="1157" dirty="0">
                      <a:latin typeface="+mn-lt"/>
                      <a:sym typeface="Symbol" panose="05050102010706020507" pitchFamily="18" charset="2"/>
                    </a:rPr>
                    <a:t> order)</a:t>
                  </a:r>
                  <a:endParaRPr lang="en-US" sz="1157" dirty="0">
                    <a:latin typeface="+mn-lt"/>
                  </a:endParaRP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9398779" y="3795791"/>
                  <a:ext cx="1620110" cy="3562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57" dirty="0">
                      <a:solidFill>
                        <a:srgbClr val="0000FF"/>
                      </a:solidFill>
                    </a:rPr>
                    <a:t>(Quartz, 2</a:t>
                  </a:r>
                  <a:r>
                    <a:rPr lang="en-US" sz="1157" baseline="30000" dirty="0">
                      <a:solidFill>
                        <a:srgbClr val="0000FF"/>
                      </a:solidFill>
                    </a:rPr>
                    <a:t>nd</a:t>
                  </a:r>
                  <a:r>
                    <a:rPr lang="en-US" sz="1157" dirty="0">
                      <a:solidFill>
                        <a:srgbClr val="0000FF"/>
                      </a:solidFill>
                    </a:rPr>
                    <a:t> order)</a:t>
                  </a: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9498044" y="6466138"/>
                  <a:ext cx="1483572" cy="3562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57" dirty="0">
                      <a:solidFill>
                        <a:srgbClr val="0000FF"/>
                      </a:solidFill>
                    </a:rPr>
                    <a:t>(Mica, 8</a:t>
                  </a:r>
                  <a:r>
                    <a:rPr lang="en-US" sz="1157" baseline="30000" dirty="0">
                      <a:solidFill>
                        <a:srgbClr val="0000FF"/>
                      </a:solidFill>
                    </a:rPr>
                    <a:t>th</a:t>
                  </a:r>
                  <a:r>
                    <a:rPr lang="en-US" sz="1157" dirty="0">
                      <a:solidFill>
                        <a:srgbClr val="0000FF"/>
                      </a:solidFill>
                    </a:rPr>
                    <a:t>  order)</a:t>
                  </a: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5550047" y="909144"/>
                  <a:ext cx="2072362" cy="4866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>
                      <a:latin typeface="+mn-lt"/>
                    </a:rPr>
                    <a:t>Defocus 140 µm 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5524159" y="1472975"/>
                  <a:ext cx="763782" cy="4567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53" b="1" dirty="0">
                      <a:latin typeface="+mn-lt"/>
                    </a:rPr>
                    <a:t>Front</a:t>
                  </a: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5552381" y="4065305"/>
                  <a:ext cx="685077" cy="4567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53" b="1" dirty="0">
                      <a:latin typeface="+mn-lt"/>
                    </a:rPr>
                    <a:t>Rear</a:t>
                  </a:r>
                </a:p>
              </p:txBody>
            </p:sp>
          </p:grpSp>
        </p:grpSp>
        <p:sp>
          <p:nvSpPr>
            <p:cNvPr id="133" name="Freeform 132"/>
            <p:cNvSpPr/>
            <p:nvPr/>
          </p:nvSpPr>
          <p:spPr>
            <a:xfrm>
              <a:off x="7686356" y="1490163"/>
              <a:ext cx="741417" cy="423725"/>
            </a:xfrm>
            <a:custGeom>
              <a:avLst/>
              <a:gdLst>
                <a:gd name="connsiteX0" fmla="*/ 0 w 745066"/>
                <a:gd name="connsiteY0" fmla="*/ 0 h 135467"/>
                <a:gd name="connsiteX1" fmla="*/ 733777 w 745066"/>
                <a:gd name="connsiteY1" fmla="*/ 0 h 135467"/>
                <a:gd name="connsiteX2" fmla="*/ 745066 w 745066"/>
                <a:gd name="connsiteY2" fmla="*/ 135467 h 1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066" h="135467">
                  <a:moveTo>
                    <a:pt x="0" y="0"/>
                  </a:moveTo>
                  <a:lnTo>
                    <a:pt x="733777" y="0"/>
                  </a:lnTo>
                  <a:lnTo>
                    <a:pt x="745066" y="135467"/>
                  </a:lnTo>
                </a:path>
              </a:pathLst>
            </a:custGeom>
            <a:noFill/>
            <a:ln w="44450">
              <a:solidFill>
                <a:srgbClr val="FFC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597" tIns="37798" rIns="75597" bIns="377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88"/>
            </a:p>
          </p:txBody>
        </p:sp>
      </p:grpSp>
    </p:spTree>
    <p:extLst>
      <p:ext uri="{BB962C8B-B14F-4D97-AF65-F5344CB8AC3E}">
        <p14:creationId xmlns:p14="http://schemas.microsoft.com/office/powerpoint/2010/main" xmlns="" val="320987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-65076" y="94900"/>
            <a:ext cx="10144114" cy="596426"/>
          </a:xfrm>
          <a:prstGeom prst="rect">
            <a:avLst/>
          </a:prstGeom>
          <a:noFill/>
          <a:ln>
            <a:noFill/>
          </a:ln>
        </p:spPr>
        <p:txBody>
          <a:bodyPr lIns="89986" tIns="44993" rIns="89986" bIns="44993"/>
          <a:lstStyle/>
          <a:p>
            <a:r>
              <a:rPr lang="en-US" sz="2599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Generation of multicharged K-ions in a laser-produced plasma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293715" y="593782"/>
            <a:ext cx="8411155" cy="769919"/>
          </a:xfrm>
          <a:prstGeom prst="rect">
            <a:avLst/>
          </a:prstGeom>
          <a:noFill/>
          <a:ln>
            <a:noFill/>
          </a:ln>
        </p:spPr>
        <p:txBody>
          <a:bodyPr lIns="89986" tIns="44993" rIns="89986" bIns="44993"/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1) by optical field ionization (OFI)</a:t>
            </a:r>
          </a:p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2) by electron impact ionization (CI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</p:txBody>
      </p:sp>
      <p:sp>
        <p:nvSpPr>
          <p:cNvPr id="43" name="Line 3"/>
          <p:cNvSpPr/>
          <p:nvPr/>
        </p:nvSpPr>
        <p:spPr>
          <a:xfrm>
            <a:off x="512560" y="1471341"/>
            <a:ext cx="9051134" cy="0"/>
          </a:xfrm>
          <a:prstGeom prst="line">
            <a:avLst/>
          </a:prstGeom>
          <a:ln w="7308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TextShape 4"/>
          <p:cNvSpPr txBox="1"/>
          <p:nvPr/>
        </p:nvSpPr>
        <p:spPr>
          <a:xfrm>
            <a:off x="1" y="1529862"/>
            <a:ext cx="10078413" cy="6240829"/>
          </a:xfrm>
          <a:prstGeom prst="rect">
            <a:avLst/>
          </a:prstGeom>
          <a:noFill/>
          <a:ln>
            <a:noFill/>
          </a:ln>
        </p:spPr>
        <p:txBody>
          <a:bodyPr lIns="89986" tIns="44993" rIns="89986" bIns="44993"/>
          <a:lstStyle/>
          <a:p>
            <a:pPr algn="ctr"/>
            <a:r>
              <a:rPr lang="en-US" sz="3599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OFI</a:t>
            </a:r>
            <a:endParaRPr lang="en-US" sz="3599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An atom is </a:t>
            </a:r>
            <a:r>
              <a:rPr lang="en-US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ionizated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by a strong laser field in tunneling regime if the </a:t>
            </a:r>
            <a:r>
              <a:rPr lang="en-US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Keldysh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parameter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ω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(2</a:t>
            </a:r>
            <a:r>
              <a:rPr lang="en-US" sz="2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E</a:t>
            </a:r>
            <a:r>
              <a:rPr lang="en-US" sz="2000" spc="-1" baseline="-26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i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)</a:t>
            </a:r>
            <a:r>
              <a:rPr lang="en-US" sz="2000" spc="-1" baseline="26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1/2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/</a:t>
            </a:r>
            <a:r>
              <a:rPr lang="en-US" sz="2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F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is less than 1. (</a:t>
            </a:r>
            <a:r>
              <a:rPr lang="en-US" sz="20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E</a:t>
            </a:r>
            <a:r>
              <a:rPr lang="en-US" sz="2000" spc="-1" baseline="-26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i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- the ionization potential, </a:t>
            </a:r>
            <a:r>
              <a:rPr lang="en-US" sz="2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F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- the field strength,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ω – the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laser frequency)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The ionization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rate is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where Z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- spectroscopic symbol, n* = Z/(2E</a:t>
            </a:r>
            <a:r>
              <a:rPr lang="en-US" sz="20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i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)</a:t>
            </a:r>
            <a:r>
              <a:rPr lang="en-US" sz="20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1/2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- effective principal quantum number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spcAft>
                <a:spcPts val="1200"/>
              </a:spcAft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The dependence on the laser field strength or intensity has a threshold behavior.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	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For obtaining Li-like </a:t>
            </a:r>
            <a:r>
              <a:rPr lang="en-US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Ar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XVI		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    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I</a:t>
            </a:r>
            <a:r>
              <a:rPr lang="en-US" sz="2000" spc="-1" baseline="-33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las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&gt;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10</a:t>
            </a:r>
            <a:r>
              <a:rPr lang="en-US" sz="20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19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W/cm</a:t>
            </a:r>
            <a:r>
              <a:rPr lang="en-US" sz="20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2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is necessary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	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For obtaining He-like </a:t>
            </a:r>
            <a:r>
              <a:rPr lang="en-US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Ar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XVII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   	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	</a:t>
            </a:r>
            <a:r>
              <a:rPr lang="en-US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I</a:t>
            </a:r>
            <a:r>
              <a:rPr lang="en-US" sz="2000" spc="-1" baseline="-33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las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&gt;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10</a:t>
            </a:r>
            <a:r>
              <a:rPr lang="en-US" sz="20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20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W/cm</a:t>
            </a:r>
            <a:r>
              <a:rPr lang="en-US" sz="20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2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is necessary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	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For obtaining H-like </a:t>
            </a:r>
            <a:r>
              <a:rPr lang="en-US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Ar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XVIII		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    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I</a:t>
            </a:r>
            <a:r>
              <a:rPr lang="en-US" sz="2000" spc="-1" baseline="-33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las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&gt;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2.5x10</a:t>
            </a:r>
            <a:r>
              <a:rPr lang="en-US" sz="20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21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W/cm</a:t>
            </a:r>
            <a:r>
              <a:rPr lang="en-US" sz="20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2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is necessary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Aft>
                <a:spcPts val="1200"/>
              </a:spcAft>
            </a:pPr>
            <a:r>
              <a:rPr lang="en-US" sz="20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Along isoelectronic sequence </a:t>
            </a:r>
            <a:r>
              <a:rPr lang="en-US" sz="20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I</a:t>
            </a:r>
            <a:r>
              <a:rPr lang="en-US" sz="2000" b="1" spc="-1" baseline="-33000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las</a:t>
            </a:r>
            <a:r>
              <a:rPr lang="en-US" sz="20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~ Z</a:t>
            </a:r>
            <a:r>
              <a:rPr lang="en-US" sz="2000" b="1" spc="-1" baseline="33000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6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.</a:t>
            </a:r>
          </a:p>
          <a:p>
            <a:pPr algn="ctr"/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For obtaining He-like Fe XXV	        </a:t>
            </a:r>
            <a:r>
              <a:rPr lang="en-US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I</a:t>
            </a:r>
            <a:r>
              <a:rPr lang="en-US" sz="2000" spc="-1" baseline="-33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las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&gt;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10</a:t>
            </a:r>
            <a:r>
              <a:rPr lang="en-US" sz="20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21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W/cm</a:t>
            </a:r>
            <a:r>
              <a:rPr lang="en-US" sz="2000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2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is necessary.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en-US" altLang="ja-JP" sz="2000" b="1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ea typeface="Droid Sans Fallback"/>
              </a:rPr>
              <a:t>                  </a:t>
            </a:r>
            <a:r>
              <a:rPr lang="en-US" altLang="ja-JP" sz="20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ea typeface="Droid Sans Fallback"/>
              </a:rPr>
              <a:t>For obtaining H-like Fe XXVI          </a:t>
            </a:r>
            <a:r>
              <a:rPr lang="en-US" altLang="ja-JP" sz="2000" b="1" spc="-1" dirty="0" err="1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ea typeface="Droid Sans Fallback"/>
              </a:rPr>
              <a:t>I</a:t>
            </a:r>
            <a:r>
              <a:rPr lang="en-US" altLang="ja-JP" sz="2000" b="1" spc="-1" baseline="-33000" dirty="0" err="1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ea typeface="Droid Sans Fallback"/>
              </a:rPr>
              <a:t>las</a:t>
            </a:r>
            <a:r>
              <a:rPr lang="en-US" altLang="ja-JP" sz="2000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ea typeface="Droid Sans Fallback"/>
              </a:rPr>
              <a:t> </a:t>
            </a:r>
            <a:r>
              <a:rPr lang="en-US" altLang="ja-JP" sz="20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ea typeface="Droid Sans Fallback"/>
              </a:rPr>
              <a:t>&gt;</a:t>
            </a:r>
            <a:r>
              <a:rPr lang="en-US" altLang="ja-JP" sz="2000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ea typeface="Droid Sans Fallback"/>
              </a:rPr>
              <a:t> </a:t>
            </a:r>
            <a:r>
              <a:rPr lang="en-US" altLang="ja-JP" sz="20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ea typeface="Droid Sans Fallback"/>
              </a:rPr>
              <a:t>2.x10</a:t>
            </a:r>
            <a:r>
              <a:rPr lang="en-US" altLang="ja-JP" sz="2000" b="1" spc="-1" baseline="33000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ea typeface="Droid Sans Fallback"/>
              </a:rPr>
              <a:t>22</a:t>
            </a:r>
            <a:r>
              <a:rPr lang="en-US" altLang="ja-JP" sz="20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ea typeface="Droid Sans Fallback"/>
              </a:rPr>
              <a:t> W/cm</a:t>
            </a:r>
            <a:r>
              <a:rPr lang="en-US" altLang="ja-JP" sz="2000" b="1" spc="-1" baseline="33000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ea typeface="Droid Sans Fallback"/>
              </a:rPr>
              <a:t>2</a:t>
            </a:r>
            <a:r>
              <a:rPr lang="en-US" altLang="ja-JP" sz="20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ea typeface="Droid Sans Fallback"/>
              </a:rPr>
              <a:t> is necessary</a:t>
            </a:r>
            <a:endParaRPr lang="en-US" altLang="ja-JP" sz="2000" b="1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Рисунок 44"/>
          <p:cNvPicPr/>
          <p:nvPr/>
        </p:nvPicPr>
        <p:blipFill>
          <a:blip r:embed="rId2" cstate="print"/>
          <a:stretch/>
        </p:blipFill>
        <p:spPr>
          <a:xfrm>
            <a:off x="2723579" y="2801816"/>
            <a:ext cx="6413470" cy="12660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7599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4469228" y="5583551"/>
            <a:ext cx="1618036" cy="12864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-260" y="1421218"/>
          <a:ext cx="4164448" cy="6190600"/>
        </p:xfrm>
        <a:graphic>
          <a:graphicData uri="http://schemas.openxmlformats.org/presentationml/2006/ole">
            <p:oleObj spid="_x0000_s119041" name="Graph" r:id="rId3" imgW="2905200" imgH="4158720" progId="Origin50.Graph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170183" y="1431619"/>
          <a:ext cx="4089651" cy="6190600"/>
        </p:xfrm>
        <a:graphic>
          <a:graphicData uri="http://schemas.openxmlformats.org/presentationml/2006/ole">
            <p:oleObj spid="_x0000_s119042" name="Graph" r:id="rId4" imgW="2905200" imgH="4158720" progId="Origin50.Graph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-264" y="776966"/>
            <a:ext cx="1003988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7738" y="-1"/>
            <a:ext cx="8945077" cy="77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5" b="1" dirty="0" smtClean="0">
                <a:solidFill>
                  <a:srgbClr val="7030A0"/>
                </a:solidFill>
              </a:rPr>
              <a:t>Bulk electron </a:t>
            </a:r>
            <a:r>
              <a:rPr lang="en-US" sz="2205" b="1" dirty="0">
                <a:solidFill>
                  <a:srgbClr val="7030A0"/>
                </a:solidFill>
              </a:rPr>
              <a:t>temperature on dependence of </a:t>
            </a:r>
            <a:r>
              <a:rPr lang="en-US" sz="2205" b="1" dirty="0" smtClean="0">
                <a:solidFill>
                  <a:srgbClr val="7030A0"/>
                </a:solidFill>
              </a:rPr>
              <a:t>target displacement</a:t>
            </a:r>
            <a:endParaRPr lang="en-US" sz="2205" b="1" dirty="0">
              <a:solidFill>
                <a:srgbClr val="7030A0"/>
              </a:solidFill>
            </a:endParaRPr>
          </a:p>
          <a:p>
            <a:pPr algn="ctr"/>
            <a:r>
              <a:rPr lang="en-US" sz="2205" b="1" dirty="0">
                <a:solidFill>
                  <a:srgbClr val="7030A0"/>
                </a:solidFill>
              </a:rPr>
              <a:t> (SUS target; thickness 5 µm )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2859984" y="957929"/>
                <a:ext cx="4711349" cy="50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5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sz="2205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5" b="1" i="1">
                            <a:latin typeface="Cambria Math" panose="02040503050406030204" pitchFamily="18" charset="0"/>
                          </a:rPr>
                          <m:t>𝒍𝒏</m:t>
                        </m:r>
                        <m:d>
                          <m:dPr>
                            <m:ctrlPr>
                              <a:rPr lang="en-US" sz="2205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5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5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sz="2205" b="1" i="1">
                                    <a:latin typeface="Cambria Math" panose="02040503050406030204" pitchFamily="18" charset="0"/>
                                  </a:rPr>
                                  <m:t>𝒃𝒓𝒎𝒔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205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5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5" b="1" i="1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2205" b="1" i="1">
                                        <a:latin typeface="Cambria Math" panose="02040503050406030204" pitchFamily="18" charset="0"/>
                                      </a:rPr>
                                      <m:t>𝒑𝒉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sz="2205" b="1" i="1"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en-US" sz="2205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5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205" b="1" i="1">
                            <a:latin typeface="Cambria Math" panose="02040503050406030204" pitchFamily="18" charset="0"/>
                          </a:rPr>
                          <m:t>𝒑𝒉</m:t>
                        </m:r>
                      </m:sub>
                    </m:sSub>
                    <m:r>
                      <a:rPr lang="en-US" sz="2205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5" b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5" b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5" b="1">
                        <a:latin typeface="Cambria Math" panose="02040503050406030204" pitchFamily="18" charset="0"/>
                      </a:rPr>
                      <m:t>𝐤</m:t>
                    </m:r>
                    <m:sSub>
                      <m:sSubPr>
                        <m:ctrlPr>
                          <a:rPr lang="en-US" sz="2205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5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205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205" b="1" dirty="0"/>
                  <a:t>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765" y="869015"/>
                <a:ext cx="4274050" cy="46063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3230" y="1577092"/>
            <a:ext cx="3202672" cy="3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64" b="1" i="1" dirty="0">
                <a:latin typeface="+mn-lt"/>
              </a:rPr>
              <a:t>From the front side of the target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2130" y="1608434"/>
            <a:ext cx="3126240" cy="3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64" b="1" i="1" dirty="0">
                <a:latin typeface="+mn-lt"/>
              </a:rPr>
              <a:t>From the rear side of the target</a:t>
            </a:r>
          </a:p>
        </p:txBody>
      </p:sp>
      <p:sp>
        <p:nvSpPr>
          <p:cNvPr id="13" name="Freeform 12"/>
          <p:cNvSpPr/>
          <p:nvPr/>
        </p:nvSpPr>
        <p:spPr>
          <a:xfrm>
            <a:off x="3635810" y="2833561"/>
            <a:ext cx="1210934" cy="3093511"/>
          </a:xfrm>
          <a:custGeom>
            <a:avLst/>
            <a:gdLst>
              <a:gd name="connsiteX0" fmla="*/ 0 w 380144"/>
              <a:gd name="connsiteY0" fmla="*/ 2085654 h 2095928"/>
              <a:gd name="connsiteX1" fmla="*/ 195209 w 380144"/>
              <a:gd name="connsiteY1" fmla="*/ 2095928 h 2095928"/>
              <a:gd name="connsiteX2" fmla="*/ 195209 w 380144"/>
              <a:gd name="connsiteY2" fmla="*/ 0 h 2095928"/>
              <a:gd name="connsiteX3" fmla="*/ 380144 w 380144"/>
              <a:gd name="connsiteY3" fmla="*/ 20548 h 2095928"/>
              <a:gd name="connsiteX4" fmla="*/ 369870 w 380144"/>
              <a:gd name="connsiteY4" fmla="*/ 30822 h 2095928"/>
              <a:gd name="connsiteX0" fmla="*/ 0 w 380144"/>
              <a:gd name="connsiteY0" fmla="*/ 2085654 h 2095928"/>
              <a:gd name="connsiteX1" fmla="*/ 195209 w 380144"/>
              <a:gd name="connsiteY1" fmla="*/ 2095928 h 2095928"/>
              <a:gd name="connsiteX2" fmla="*/ 195209 w 380144"/>
              <a:gd name="connsiteY2" fmla="*/ 0 h 2095928"/>
              <a:gd name="connsiteX3" fmla="*/ 380144 w 380144"/>
              <a:gd name="connsiteY3" fmla="*/ 20548 h 2095928"/>
              <a:gd name="connsiteX0" fmla="*/ 0 w 420337"/>
              <a:gd name="connsiteY0" fmla="*/ 2085654 h 2095928"/>
              <a:gd name="connsiteX1" fmla="*/ 195209 w 420337"/>
              <a:gd name="connsiteY1" fmla="*/ 2095928 h 2095928"/>
              <a:gd name="connsiteX2" fmla="*/ 195209 w 420337"/>
              <a:gd name="connsiteY2" fmla="*/ 0 h 2095928"/>
              <a:gd name="connsiteX3" fmla="*/ 420337 w 420337"/>
              <a:gd name="connsiteY3" fmla="*/ 10499 h 2095928"/>
              <a:gd name="connsiteX0" fmla="*/ 0 w 420337"/>
              <a:gd name="connsiteY0" fmla="*/ 2085654 h 2095928"/>
              <a:gd name="connsiteX1" fmla="*/ 195209 w 420337"/>
              <a:gd name="connsiteY1" fmla="*/ 2095928 h 2095928"/>
              <a:gd name="connsiteX2" fmla="*/ 195209 w 420337"/>
              <a:gd name="connsiteY2" fmla="*/ 0 h 2095928"/>
              <a:gd name="connsiteX3" fmla="*/ 420337 w 420337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80627"/>
              <a:gd name="connsiteY0" fmla="*/ 2085654 h 2095928"/>
              <a:gd name="connsiteX1" fmla="*/ 195209 w 480627"/>
              <a:gd name="connsiteY1" fmla="*/ 2095928 h 2095928"/>
              <a:gd name="connsiteX2" fmla="*/ 195209 w 480627"/>
              <a:gd name="connsiteY2" fmla="*/ 0 h 2095928"/>
              <a:gd name="connsiteX3" fmla="*/ 480627 w 480627"/>
              <a:gd name="connsiteY3" fmla="*/ 5475 h 2095928"/>
              <a:gd name="connsiteX0" fmla="*/ 0 w 465555"/>
              <a:gd name="connsiteY0" fmla="*/ 2095703 h 2095928"/>
              <a:gd name="connsiteX1" fmla="*/ 180137 w 465555"/>
              <a:gd name="connsiteY1" fmla="*/ 2095928 h 2095928"/>
              <a:gd name="connsiteX2" fmla="*/ 180137 w 465555"/>
              <a:gd name="connsiteY2" fmla="*/ 0 h 2095928"/>
              <a:gd name="connsiteX3" fmla="*/ 465555 w 465555"/>
              <a:gd name="connsiteY3" fmla="*/ 5475 h 2095928"/>
              <a:gd name="connsiteX0" fmla="*/ 0 w 490676"/>
              <a:gd name="connsiteY0" fmla="*/ 2095703 h 2095928"/>
              <a:gd name="connsiteX1" fmla="*/ 180137 w 490676"/>
              <a:gd name="connsiteY1" fmla="*/ 2095928 h 2095928"/>
              <a:gd name="connsiteX2" fmla="*/ 180137 w 490676"/>
              <a:gd name="connsiteY2" fmla="*/ 0 h 2095928"/>
              <a:gd name="connsiteX3" fmla="*/ 490676 w 490676"/>
              <a:gd name="connsiteY3" fmla="*/ 5475 h 2095928"/>
              <a:gd name="connsiteX0" fmla="*/ 0 w 490676"/>
              <a:gd name="connsiteY0" fmla="*/ 2095703 h 2095928"/>
              <a:gd name="connsiteX1" fmla="*/ 180137 w 490676"/>
              <a:gd name="connsiteY1" fmla="*/ 2095928 h 2095928"/>
              <a:gd name="connsiteX2" fmla="*/ 180137 w 490676"/>
              <a:gd name="connsiteY2" fmla="*/ 0 h 2095928"/>
              <a:gd name="connsiteX3" fmla="*/ 490676 w 490676"/>
              <a:gd name="connsiteY3" fmla="*/ 5475 h 2095928"/>
              <a:gd name="connsiteX0" fmla="*/ 0 w 495700"/>
              <a:gd name="connsiteY0" fmla="*/ 2100276 h 2100501"/>
              <a:gd name="connsiteX1" fmla="*/ 180137 w 495700"/>
              <a:gd name="connsiteY1" fmla="*/ 2100501 h 2100501"/>
              <a:gd name="connsiteX2" fmla="*/ 180137 w 495700"/>
              <a:gd name="connsiteY2" fmla="*/ 4573 h 2100501"/>
              <a:gd name="connsiteX3" fmla="*/ 495700 w 495700"/>
              <a:gd name="connsiteY3" fmla="*/ 0 h 2100501"/>
              <a:gd name="connsiteX0" fmla="*/ 0 w 505749"/>
              <a:gd name="connsiteY0" fmla="*/ 2095703 h 2095928"/>
              <a:gd name="connsiteX1" fmla="*/ 180137 w 505749"/>
              <a:gd name="connsiteY1" fmla="*/ 2095928 h 2095928"/>
              <a:gd name="connsiteX2" fmla="*/ 180137 w 505749"/>
              <a:gd name="connsiteY2" fmla="*/ 0 h 2095928"/>
              <a:gd name="connsiteX3" fmla="*/ 505749 w 505749"/>
              <a:gd name="connsiteY3" fmla="*/ 451 h 2095928"/>
              <a:gd name="connsiteX0" fmla="*/ 0 w 505749"/>
              <a:gd name="connsiteY0" fmla="*/ 2096064 h 2096289"/>
              <a:gd name="connsiteX1" fmla="*/ 180137 w 505749"/>
              <a:gd name="connsiteY1" fmla="*/ 2096289 h 2096289"/>
              <a:gd name="connsiteX2" fmla="*/ 180137 w 505749"/>
              <a:gd name="connsiteY2" fmla="*/ 361 h 2096289"/>
              <a:gd name="connsiteX3" fmla="*/ 505749 w 505749"/>
              <a:gd name="connsiteY3" fmla="*/ 812 h 2096289"/>
              <a:gd name="connsiteX0" fmla="*/ 0 w 505749"/>
              <a:gd name="connsiteY0" fmla="*/ 2095703 h 2095928"/>
              <a:gd name="connsiteX1" fmla="*/ 180137 w 505749"/>
              <a:gd name="connsiteY1" fmla="*/ 2095928 h 2095928"/>
              <a:gd name="connsiteX2" fmla="*/ 180137 w 505749"/>
              <a:gd name="connsiteY2" fmla="*/ 0 h 2095928"/>
              <a:gd name="connsiteX3" fmla="*/ 505749 w 505749"/>
              <a:gd name="connsiteY3" fmla="*/ 451 h 2095928"/>
              <a:gd name="connsiteX0" fmla="*/ 0 w 1790732"/>
              <a:gd name="connsiteY0" fmla="*/ 2095703 h 2095928"/>
              <a:gd name="connsiteX1" fmla="*/ 180137 w 1790732"/>
              <a:gd name="connsiteY1" fmla="*/ 2095928 h 2095928"/>
              <a:gd name="connsiteX2" fmla="*/ 180137 w 1790732"/>
              <a:gd name="connsiteY2" fmla="*/ 0 h 2095928"/>
              <a:gd name="connsiteX3" fmla="*/ 1790732 w 1790732"/>
              <a:gd name="connsiteY3" fmla="*/ 451 h 2095928"/>
              <a:gd name="connsiteX0" fmla="*/ 0 w 2332568"/>
              <a:gd name="connsiteY0" fmla="*/ 2095703 h 2095928"/>
              <a:gd name="connsiteX1" fmla="*/ 180137 w 2332568"/>
              <a:gd name="connsiteY1" fmla="*/ 2095928 h 2095928"/>
              <a:gd name="connsiteX2" fmla="*/ 180137 w 2332568"/>
              <a:gd name="connsiteY2" fmla="*/ 0 h 2095928"/>
              <a:gd name="connsiteX3" fmla="*/ 2332568 w 2332568"/>
              <a:gd name="connsiteY3" fmla="*/ 451 h 20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2568" h="2095928">
                <a:moveTo>
                  <a:pt x="0" y="2095703"/>
                </a:moveTo>
                <a:lnTo>
                  <a:pt x="180137" y="2095928"/>
                </a:lnTo>
                <a:lnTo>
                  <a:pt x="180137" y="0"/>
                </a:lnTo>
                <a:lnTo>
                  <a:pt x="2332568" y="451"/>
                </a:ln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>
            <a:off x="5729174" y="2840396"/>
            <a:ext cx="1080836" cy="1586240"/>
          </a:xfrm>
          <a:custGeom>
            <a:avLst/>
            <a:gdLst>
              <a:gd name="connsiteX0" fmla="*/ 0 w 380144"/>
              <a:gd name="connsiteY0" fmla="*/ 2085654 h 2095928"/>
              <a:gd name="connsiteX1" fmla="*/ 195209 w 380144"/>
              <a:gd name="connsiteY1" fmla="*/ 2095928 h 2095928"/>
              <a:gd name="connsiteX2" fmla="*/ 195209 w 380144"/>
              <a:gd name="connsiteY2" fmla="*/ 0 h 2095928"/>
              <a:gd name="connsiteX3" fmla="*/ 380144 w 380144"/>
              <a:gd name="connsiteY3" fmla="*/ 20548 h 2095928"/>
              <a:gd name="connsiteX4" fmla="*/ 369870 w 380144"/>
              <a:gd name="connsiteY4" fmla="*/ 30822 h 2095928"/>
              <a:gd name="connsiteX0" fmla="*/ 0 w 380144"/>
              <a:gd name="connsiteY0" fmla="*/ 2085654 h 2095928"/>
              <a:gd name="connsiteX1" fmla="*/ 195209 w 380144"/>
              <a:gd name="connsiteY1" fmla="*/ 2095928 h 2095928"/>
              <a:gd name="connsiteX2" fmla="*/ 195209 w 380144"/>
              <a:gd name="connsiteY2" fmla="*/ 0 h 2095928"/>
              <a:gd name="connsiteX3" fmla="*/ 380144 w 380144"/>
              <a:gd name="connsiteY3" fmla="*/ 20548 h 2095928"/>
              <a:gd name="connsiteX0" fmla="*/ 0 w 420337"/>
              <a:gd name="connsiteY0" fmla="*/ 2085654 h 2095928"/>
              <a:gd name="connsiteX1" fmla="*/ 195209 w 420337"/>
              <a:gd name="connsiteY1" fmla="*/ 2095928 h 2095928"/>
              <a:gd name="connsiteX2" fmla="*/ 195209 w 420337"/>
              <a:gd name="connsiteY2" fmla="*/ 0 h 2095928"/>
              <a:gd name="connsiteX3" fmla="*/ 420337 w 420337"/>
              <a:gd name="connsiteY3" fmla="*/ 10499 h 2095928"/>
              <a:gd name="connsiteX0" fmla="*/ 0 w 420337"/>
              <a:gd name="connsiteY0" fmla="*/ 2085654 h 2095928"/>
              <a:gd name="connsiteX1" fmla="*/ 195209 w 420337"/>
              <a:gd name="connsiteY1" fmla="*/ 2095928 h 2095928"/>
              <a:gd name="connsiteX2" fmla="*/ 195209 w 420337"/>
              <a:gd name="connsiteY2" fmla="*/ 0 h 2095928"/>
              <a:gd name="connsiteX3" fmla="*/ 420337 w 420337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80627"/>
              <a:gd name="connsiteY0" fmla="*/ 2085654 h 2095928"/>
              <a:gd name="connsiteX1" fmla="*/ 195209 w 480627"/>
              <a:gd name="connsiteY1" fmla="*/ 2095928 h 2095928"/>
              <a:gd name="connsiteX2" fmla="*/ 195209 w 480627"/>
              <a:gd name="connsiteY2" fmla="*/ 0 h 2095928"/>
              <a:gd name="connsiteX3" fmla="*/ 480627 w 480627"/>
              <a:gd name="connsiteY3" fmla="*/ 5475 h 2095928"/>
              <a:gd name="connsiteX0" fmla="*/ 0 w 465555"/>
              <a:gd name="connsiteY0" fmla="*/ 2095703 h 2095928"/>
              <a:gd name="connsiteX1" fmla="*/ 180137 w 465555"/>
              <a:gd name="connsiteY1" fmla="*/ 2095928 h 2095928"/>
              <a:gd name="connsiteX2" fmla="*/ 180137 w 465555"/>
              <a:gd name="connsiteY2" fmla="*/ 0 h 2095928"/>
              <a:gd name="connsiteX3" fmla="*/ 465555 w 465555"/>
              <a:gd name="connsiteY3" fmla="*/ 5475 h 2095928"/>
              <a:gd name="connsiteX0" fmla="*/ 0 w 490676"/>
              <a:gd name="connsiteY0" fmla="*/ 2095703 h 2095928"/>
              <a:gd name="connsiteX1" fmla="*/ 180137 w 490676"/>
              <a:gd name="connsiteY1" fmla="*/ 2095928 h 2095928"/>
              <a:gd name="connsiteX2" fmla="*/ 180137 w 490676"/>
              <a:gd name="connsiteY2" fmla="*/ 0 h 2095928"/>
              <a:gd name="connsiteX3" fmla="*/ 490676 w 490676"/>
              <a:gd name="connsiteY3" fmla="*/ 5475 h 2095928"/>
              <a:gd name="connsiteX0" fmla="*/ 0 w 490676"/>
              <a:gd name="connsiteY0" fmla="*/ 2095703 h 2095928"/>
              <a:gd name="connsiteX1" fmla="*/ 180137 w 490676"/>
              <a:gd name="connsiteY1" fmla="*/ 2095928 h 2095928"/>
              <a:gd name="connsiteX2" fmla="*/ 180137 w 490676"/>
              <a:gd name="connsiteY2" fmla="*/ 0 h 2095928"/>
              <a:gd name="connsiteX3" fmla="*/ 490676 w 490676"/>
              <a:gd name="connsiteY3" fmla="*/ 5475 h 2095928"/>
              <a:gd name="connsiteX0" fmla="*/ 0 w 495700"/>
              <a:gd name="connsiteY0" fmla="*/ 2100276 h 2100501"/>
              <a:gd name="connsiteX1" fmla="*/ 180137 w 495700"/>
              <a:gd name="connsiteY1" fmla="*/ 2100501 h 2100501"/>
              <a:gd name="connsiteX2" fmla="*/ 180137 w 495700"/>
              <a:gd name="connsiteY2" fmla="*/ 4573 h 2100501"/>
              <a:gd name="connsiteX3" fmla="*/ 495700 w 495700"/>
              <a:gd name="connsiteY3" fmla="*/ 0 h 2100501"/>
              <a:gd name="connsiteX0" fmla="*/ 0 w 505749"/>
              <a:gd name="connsiteY0" fmla="*/ 2095703 h 2095928"/>
              <a:gd name="connsiteX1" fmla="*/ 180137 w 505749"/>
              <a:gd name="connsiteY1" fmla="*/ 2095928 h 2095928"/>
              <a:gd name="connsiteX2" fmla="*/ 180137 w 505749"/>
              <a:gd name="connsiteY2" fmla="*/ 0 h 2095928"/>
              <a:gd name="connsiteX3" fmla="*/ 505749 w 505749"/>
              <a:gd name="connsiteY3" fmla="*/ 451 h 2095928"/>
              <a:gd name="connsiteX0" fmla="*/ 0 w 505749"/>
              <a:gd name="connsiteY0" fmla="*/ 2096064 h 2096289"/>
              <a:gd name="connsiteX1" fmla="*/ 180137 w 505749"/>
              <a:gd name="connsiteY1" fmla="*/ 2096289 h 2096289"/>
              <a:gd name="connsiteX2" fmla="*/ 180137 w 505749"/>
              <a:gd name="connsiteY2" fmla="*/ 361 h 2096289"/>
              <a:gd name="connsiteX3" fmla="*/ 505749 w 505749"/>
              <a:gd name="connsiteY3" fmla="*/ 812 h 2096289"/>
              <a:gd name="connsiteX0" fmla="*/ 0 w 505749"/>
              <a:gd name="connsiteY0" fmla="*/ 2095703 h 2095928"/>
              <a:gd name="connsiteX1" fmla="*/ 180137 w 505749"/>
              <a:gd name="connsiteY1" fmla="*/ 2095928 h 2095928"/>
              <a:gd name="connsiteX2" fmla="*/ 180137 w 505749"/>
              <a:gd name="connsiteY2" fmla="*/ 0 h 2095928"/>
              <a:gd name="connsiteX3" fmla="*/ 505749 w 505749"/>
              <a:gd name="connsiteY3" fmla="*/ 451 h 2095928"/>
              <a:gd name="connsiteX0" fmla="*/ 0 w 1321472"/>
              <a:gd name="connsiteY0" fmla="*/ 2095703 h 2095928"/>
              <a:gd name="connsiteX1" fmla="*/ 180137 w 1321472"/>
              <a:gd name="connsiteY1" fmla="*/ 2095928 h 2095928"/>
              <a:gd name="connsiteX2" fmla="*/ 180137 w 1321472"/>
              <a:gd name="connsiteY2" fmla="*/ 0 h 2095928"/>
              <a:gd name="connsiteX3" fmla="*/ 1321472 w 1321472"/>
              <a:gd name="connsiteY3" fmla="*/ 452 h 20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472" h="2095928">
                <a:moveTo>
                  <a:pt x="0" y="2095703"/>
                </a:moveTo>
                <a:lnTo>
                  <a:pt x="180137" y="2095928"/>
                </a:lnTo>
                <a:lnTo>
                  <a:pt x="180137" y="0"/>
                </a:lnTo>
                <a:lnTo>
                  <a:pt x="1321472" y="452"/>
                </a:ln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619510" y="3823626"/>
            <a:ext cx="1260767" cy="2420440"/>
          </a:xfrm>
          <a:custGeom>
            <a:avLst/>
            <a:gdLst>
              <a:gd name="connsiteX0" fmla="*/ 0 w 380144"/>
              <a:gd name="connsiteY0" fmla="*/ 2085654 h 2095928"/>
              <a:gd name="connsiteX1" fmla="*/ 195209 w 380144"/>
              <a:gd name="connsiteY1" fmla="*/ 2095928 h 2095928"/>
              <a:gd name="connsiteX2" fmla="*/ 195209 w 380144"/>
              <a:gd name="connsiteY2" fmla="*/ 0 h 2095928"/>
              <a:gd name="connsiteX3" fmla="*/ 380144 w 380144"/>
              <a:gd name="connsiteY3" fmla="*/ 20548 h 2095928"/>
              <a:gd name="connsiteX4" fmla="*/ 369870 w 380144"/>
              <a:gd name="connsiteY4" fmla="*/ 30822 h 2095928"/>
              <a:gd name="connsiteX0" fmla="*/ 0 w 380144"/>
              <a:gd name="connsiteY0" fmla="*/ 2085654 h 2095928"/>
              <a:gd name="connsiteX1" fmla="*/ 195209 w 380144"/>
              <a:gd name="connsiteY1" fmla="*/ 2095928 h 2095928"/>
              <a:gd name="connsiteX2" fmla="*/ 195209 w 380144"/>
              <a:gd name="connsiteY2" fmla="*/ 0 h 2095928"/>
              <a:gd name="connsiteX3" fmla="*/ 380144 w 380144"/>
              <a:gd name="connsiteY3" fmla="*/ 20548 h 2095928"/>
              <a:gd name="connsiteX0" fmla="*/ 0 w 420337"/>
              <a:gd name="connsiteY0" fmla="*/ 2085654 h 2095928"/>
              <a:gd name="connsiteX1" fmla="*/ 195209 w 420337"/>
              <a:gd name="connsiteY1" fmla="*/ 2095928 h 2095928"/>
              <a:gd name="connsiteX2" fmla="*/ 195209 w 420337"/>
              <a:gd name="connsiteY2" fmla="*/ 0 h 2095928"/>
              <a:gd name="connsiteX3" fmla="*/ 420337 w 420337"/>
              <a:gd name="connsiteY3" fmla="*/ 10499 h 2095928"/>
              <a:gd name="connsiteX0" fmla="*/ 0 w 420337"/>
              <a:gd name="connsiteY0" fmla="*/ 2085654 h 2095928"/>
              <a:gd name="connsiteX1" fmla="*/ 195209 w 420337"/>
              <a:gd name="connsiteY1" fmla="*/ 2095928 h 2095928"/>
              <a:gd name="connsiteX2" fmla="*/ 195209 w 420337"/>
              <a:gd name="connsiteY2" fmla="*/ 0 h 2095928"/>
              <a:gd name="connsiteX3" fmla="*/ 420337 w 420337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80627"/>
              <a:gd name="connsiteY0" fmla="*/ 2085654 h 2095928"/>
              <a:gd name="connsiteX1" fmla="*/ 195209 w 480627"/>
              <a:gd name="connsiteY1" fmla="*/ 2095928 h 2095928"/>
              <a:gd name="connsiteX2" fmla="*/ 195209 w 480627"/>
              <a:gd name="connsiteY2" fmla="*/ 0 h 2095928"/>
              <a:gd name="connsiteX3" fmla="*/ 480627 w 480627"/>
              <a:gd name="connsiteY3" fmla="*/ 5475 h 2095928"/>
              <a:gd name="connsiteX0" fmla="*/ 0 w 465555"/>
              <a:gd name="connsiteY0" fmla="*/ 2095703 h 2095928"/>
              <a:gd name="connsiteX1" fmla="*/ 180137 w 465555"/>
              <a:gd name="connsiteY1" fmla="*/ 2095928 h 2095928"/>
              <a:gd name="connsiteX2" fmla="*/ 180137 w 465555"/>
              <a:gd name="connsiteY2" fmla="*/ 0 h 2095928"/>
              <a:gd name="connsiteX3" fmla="*/ 465555 w 465555"/>
              <a:gd name="connsiteY3" fmla="*/ 5475 h 2095928"/>
              <a:gd name="connsiteX0" fmla="*/ 0 w 490676"/>
              <a:gd name="connsiteY0" fmla="*/ 2095703 h 2095928"/>
              <a:gd name="connsiteX1" fmla="*/ 180137 w 490676"/>
              <a:gd name="connsiteY1" fmla="*/ 2095928 h 2095928"/>
              <a:gd name="connsiteX2" fmla="*/ 180137 w 490676"/>
              <a:gd name="connsiteY2" fmla="*/ 0 h 2095928"/>
              <a:gd name="connsiteX3" fmla="*/ 490676 w 490676"/>
              <a:gd name="connsiteY3" fmla="*/ 5475 h 2095928"/>
              <a:gd name="connsiteX0" fmla="*/ 0 w 490676"/>
              <a:gd name="connsiteY0" fmla="*/ 2095703 h 2095928"/>
              <a:gd name="connsiteX1" fmla="*/ 180137 w 490676"/>
              <a:gd name="connsiteY1" fmla="*/ 2095928 h 2095928"/>
              <a:gd name="connsiteX2" fmla="*/ 180137 w 490676"/>
              <a:gd name="connsiteY2" fmla="*/ 0 h 2095928"/>
              <a:gd name="connsiteX3" fmla="*/ 490676 w 490676"/>
              <a:gd name="connsiteY3" fmla="*/ 5475 h 2095928"/>
              <a:gd name="connsiteX0" fmla="*/ 0 w 495700"/>
              <a:gd name="connsiteY0" fmla="*/ 2100276 h 2100501"/>
              <a:gd name="connsiteX1" fmla="*/ 180137 w 495700"/>
              <a:gd name="connsiteY1" fmla="*/ 2100501 h 2100501"/>
              <a:gd name="connsiteX2" fmla="*/ 180137 w 495700"/>
              <a:gd name="connsiteY2" fmla="*/ 4573 h 2100501"/>
              <a:gd name="connsiteX3" fmla="*/ 495700 w 495700"/>
              <a:gd name="connsiteY3" fmla="*/ 0 h 2100501"/>
              <a:gd name="connsiteX0" fmla="*/ 0 w 505749"/>
              <a:gd name="connsiteY0" fmla="*/ 2095703 h 2095928"/>
              <a:gd name="connsiteX1" fmla="*/ 180137 w 505749"/>
              <a:gd name="connsiteY1" fmla="*/ 2095928 h 2095928"/>
              <a:gd name="connsiteX2" fmla="*/ 180137 w 505749"/>
              <a:gd name="connsiteY2" fmla="*/ 0 h 2095928"/>
              <a:gd name="connsiteX3" fmla="*/ 505749 w 505749"/>
              <a:gd name="connsiteY3" fmla="*/ 451 h 2095928"/>
              <a:gd name="connsiteX0" fmla="*/ 0 w 505749"/>
              <a:gd name="connsiteY0" fmla="*/ 2096064 h 2096289"/>
              <a:gd name="connsiteX1" fmla="*/ 180137 w 505749"/>
              <a:gd name="connsiteY1" fmla="*/ 2096289 h 2096289"/>
              <a:gd name="connsiteX2" fmla="*/ 180137 w 505749"/>
              <a:gd name="connsiteY2" fmla="*/ 361 h 2096289"/>
              <a:gd name="connsiteX3" fmla="*/ 505749 w 505749"/>
              <a:gd name="connsiteY3" fmla="*/ 812 h 2096289"/>
              <a:gd name="connsiteX0" fmla="*/ 0 w 505749"/>
              <a:gd name="connsiteY0" fmla="*/ 2095703 h 2095928"/>
              <a:gd name="connsiteX1" fmla="*/ 180137 w 505749"/>
              <a:gd name="connsiteY1" fmla="*/ 2095928 h 2095928"/>
              <a:gd name="connsiteX2" fmla="*/ 180137 w 505749"/>
              <a:gd name="connsiteY2" fmla="*/ 0 h 2095928"/>
              <a:gd name="connsiteX3" fmla="*/ 505749 w 505749"/>
              <a:gd name="connsiteY3" fmla="*/ 451 h 2095928"/>
              <a:gd name="connsiteX0" fmla="*/ 0 w 1790732"/>
              <a:gd name="connsiteY0" fmla="*/ 2095703 h 2095928"/>
              <a:gd name="connsiteX1" fmla="*/ 180137 w 1790732"/>
              <a:gd name="connsiteY1" fmla="*/ 2095928 h 2095928"/>
              <a:gd name="connsiteX2" fmla="*/ 180137 w 1790732"/>
              <a:gd name="connsiteY2" fmla="*/ 0 h 2095928"/>
              <a:gd name="connsiteX3" fmla="*/ 1790732 w 1790732"/>
              <a:gd name="connsiteY3" fmla="*/ 451 h 2095928"/>
              <a:gd name="connsiteX0" fmla="*/ 0 w 1874018"/>
              <a:gd name="connsiteY0" fmla="*/ 2095703 h 2095928"/>
              <a:gd name="connsiteX1" fmla="*/ 263423 w 1874018"/>
              <a:gd name="connsiteY1" fmla="*/ 2095928 h 2095928"/>
              <a:gd name="connsiteX2" fmla="*/ 263423 w 1874018"/>
              <a:gd name="connsiteY2" fmla="*/ 0 h 2095928"/>
              <a:gd name="connsiteX3" fmla="*/ 1874018 w 1874018"/>
              <a:gd name="connsiteY3" fmla="*/ 451 h 20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018" h="2095928">
                <a:moveTo>
                  <a:pt x="0" y="2095703"/>
                </a:moveTo>
                <a:lnTo>
                  <a:pt x="263423" y="2095928"/>
                </a:lnTo>
                <a:lnTo>
                  <a:pt x="263423" y="0"/>
                </a:lnTo>
                <a:lnTo>
                  <a:pt x="1874018" y="451"/>
                </a:ln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H="1">
            <a:off x="5578786" y="3832887"/>
            <a:ext cx="1199333" cy="1892968"/>
          </a:xfrm>
          <a:custGeom>
            <a:avLst/>
            <a:gdLst>
              <a:gd name="connsiteX0" fmla="*/ 0 w 380144"/>
              <a:gd name="connsiteY0" fmla="*/ 2085654 h 2095928"/>
              <a:gd name="connsiteX1" fmla="*/ 195209 w 380144"/>
              <a:gd name="connsiteY1" fmla="*/ 2095928 h 2095928"/>
              <a:gd name="connsiteX2" fmla="*/ 195209 w 380144"/>
              <a:gd name="connsiteY2" fmla="*/ 0 h 2095928"/>
              <a:gd name="connsiteX3" fmla="*/ 380144 w 380144"/>
              <a:gd name="connsiteY3" fmla="*/ 20548 h 2095928"/>
              <a:gd name="connsiteX4" fmla="*/ 369870 w 380144"/>
              <a:gd name="connsiteY4" fmla="*/ 30822 h 2095928"/>
              <a:gd name="connsiteX0" fmla="*/ 0 w 380144"/>
              <a:gd name="connsiteY0" fmla="*/ 2085654 h 2095928"/>
              <a:gd name="connsiteX1" fmla="*/ 195209 w 380144"/>
              <a:gd name="connsiteY1" fmla="*/ 2095928 h 2095928"/>
              <a:gd name="connsiteX2" fmla="*/ 195209 w 380144"/>
              <a:gd name="connsiteY2" fmla="*/ 0 h 2095928"/>
              <a:gd name="connsiteX3" fmla="*/ 380144 w 380144"/>
              <a:gd name="connsiteY3" fmla="*/ 20548 h 2095928"/>
              <a:gd name="connsiteX0" fmla="*/ 0 w 420337"/>
              <a:gd name="connsiteY0" fmla="*/ 2085654 h 2095928"/>
              <a:gd name="connsiteX1" fmla="*/ 195209 w 420337"/>
              <a:gd name="connsiteY1" fmla="*/ 2095928 h 2095928"/>
              <a:gd name="connsiteX2" fmla="*/ 195209 w 420337"/>
              <a:gd name="connsiteY2" fmla="*/ 0 h 2095928"/>
              <a:gd name="connsiteX3" fmla="*/ 420337 w 420337"/>
              <a:gd name="connsiteY3" fmla="*/ 10499 h 2095928"/>
              <a:gd name="connsiteX0" fmla="*/ 0 w 420337"/>
              <a:gd name="connsiteY0" fmla="*/ 2085654 h 2095928"/>
              <a:gd name="connsiteX1" fmla="*/ 195209 w 420337"/>
              <a:gd name="connsiteY1" fmla="*/ 2095928 h 2095928"/>
              <a:gd name="connsiteX2" fmla="*/ 195209 w 420337"/>
              <a:gd name="connsiteY2" fmla="*/ 0 h 2095928"/>
              <a:gd name="connsiteX3" fmla="*/ 420337 w 420337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80627"/>
              <a:gd name="connsiteY0" fmla="*/ 2085654 h 2095928"/>
              <a:gd name="connsiteX1" fmla="*/ 195209 w 480627"/>
              <a:gd name="connsiteY1" fmla="*/ 2095928 h 2095928"/>
              <a:gd name="connsiteX2" fmla="*/ 195209 w 480627"/>
              <a:gd name="connsiteY2" fmla="*/ 0 h 2095928"/>
              <a:gd name="connsiteX3" fmla="*/ 480627 w 480627"/>
              <a:gd name="connsiteY3" fmla="*/ 5475 h 2095928"/>
              <a:gd name="connsiteX0" fmla="*/ 0 w 465555"/>
              <a:gd name="connsiteY0" fmla="*/ 2095703 h 2095928"/>
              <a:gd name="connsiteX1" fmla="*/ 180137 w 465555"/>
              <a:gd name="connsiteY1" fmla="*/ 2095928 h 2095928"/>
              <a:gd name="connsiteX2" fmla="*/ 180137 w 465555"/>
              <a:gd name="connsiteY2" fmla="*/ 0 h 2095928"/>
              <a:gd name="connsiteX3" fmla="*/ 465555 w 465555"/>
              <a:gd name="connsiteY3" fmla="*/ 5475 h 2095928"/>
              <a:gd name="connsiteX0" fmla="*/ 0 w 490676"/>
              <a:gd name="connsiteY0" fmla="*/ 2095703 h 2095928"/>
              <a:gd name="connsiteX1" fmla="*/ 180137 w 490676"/>
              <a:gd name="connsiteY1" fmla="*/ 2095928 h 2095928"/>
              <a:gd name="connsiteX2" fmla="*/ 180137 w 490676"/>
              <a:gd name="connsiteY2" fmla="*/ 0 h 2095928"/>
              <a:gd name="connsiteX3" fmla="*/ 490676 w 490676"/>
              <a:gd name="connsiteY3" fmla="*/ 5475 h 2095928"/>
              <a:gd name="connsiteX0" fmla="*/ 0 w 490676"/>
              <a:gd name="connsiteY0" fmla="*/ 2095703 h 2095928"/>
              <a:gd name="connsiteX1" fmla="*/ 180137 w 490676"/>
              <a:gd name="connsiteY1" fmla="*/ 2095928 h 2095928"/>
              <a:gd name="connsiteX2" fmla="*/ 180137 w 490676"/>
              <a:gd name="connsiteY2" fmla="*/ 0 h 2095928"/>
              <a:gd name="connsiteX3" fmla="*/ 490676 w 490676"/>
              <a:gd name="connsiteY3" fmla="*/ 5475 h 2095928"/>
              <a:gd name="connsiteX0" fmla="*/ 0 w 495700"/>
              <a:gd name="connsiteY0" fmla="*/ 2100276 h 2100501"/>
              <a:gd name="connsiteX1" fmla="*/ 180137 w 495700"/>
              <a:gd name="connsiteY1" fmla="*/ 2100501 h 2100501"/>
              <a:gd name="connsiteX2" fmla="*/ 180137 w 495700"/>
              <a:gd name="connsiteY2" fmla="*/ 4573 h 2100501"/>
              <a:gd name="connsiteX3" fmla="*/ 495700 w 495700"/>
              <a:gd name="connsiteY3" fmla="*/ 0 h 2100501"/>
              <a:gd name="connsiteX0" fmla="*/ 0 w 505749"/>
              <a:gd name="connsiteY0" fmla="*/ 2095703 h 2095928"/>
              <a:gd name="connsiteX1" fmla="*/ 180137 w 505749"/>
              <a:gd name="connsiteY1" fmla="*/ 2095928 h 2095928"/>
              <a:gd name="connsiteX2" fmla="*/ 180137 w 505749"/>
              <a:gd name="connsiteY2" fmla="*/ 0 h 2095928"/>
              <a:gd name="connsiteX3" fmla="*/ 505749 w 505749"/>
              <a:gd name="connsiteY3" fmla="*/ 451 h 2095928"/>
              <a:gd name="connsiteX0" fmla="*/ 0 w 505749"/>
              <a:gd name="connsiteY0" fmla="*/ 2096064 h 2096289"/>
              <a:gd name="connsiteX1" fmla="*/ 180137 w 505749"/>
              <a:gd name="connsiteY1" fmla="*/ 2096289 h 2096289"/>
              <a:gd name="connsiteX2" fmla="*/ 180137 w 505749"/>
              <a:gd name="connsiteY2" fmla="*/ 361 h 2096289"/>
              <a:gd name="connsiteX3" fmla="*/ 505749 w 505749"/>
              <a:gd name="connsiteY3" fmla="*/ 812 h 2096289"/>
              <a:gd name="connsiteX0" fmla="*/ 0 w 505749"/>
              <a:gd name="connsiteY0" fmla="*/ 2095703 h 2095928"/>
              <a:gd name="connsiteX1" fmla="*/ 180137 w 505749"/>
              <a:gd name="connsiteY1" fmla="*/ 2095928 h 2095928"/>
              <a:gd name="connsiteX2" fmla="*/ 180137 w 505749"/>
              <a:gd name="connsiteY2" fmla="*/ 0 h 2095928"/>
              <a:gd name="connsiteX3" fmla="*/ 505749 w 505749"/>
              <a:gd name="connsiteY3" fmla="*/ 451 h 2095928"/>
              <a:gd name="connsiteX0" fmla="*/ 0 w 1321472"/>
              <a:gd name="connsiteY0" fmla="*/ 2095703 h 2095928"/>
              <a:gd name="connsiteX1" fmla="*/ 180137 w 1321472"/>
              <a:gd name="connsiteY1" fmla="*/ 2095928 h 2095928"/>
              <a:gd name="connsiteX2" fmla="*/ 180137 w 1321472"/>
              <a:gd name="connsiteY2" fmla="*/ 0 h 2095928"/>
              <a:gd name="connsiteX3" fmla="*/ 1321472 w 1321472"/>
              <a:gd name="connsiteY3" fmla="*/ 452 h 20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472" h="2095928">
                <a:moveTo>
                  <a:pt x="0" y="2095703"/>
                </a:moveTo>
                <a:lnTo>
                  <a:pt x="180137" y="2095928"/>
                </a:lnTo>
                <a:lnTo>
                  <a:pt x="180137" y="0"/>
                </a:lnTo>
                <a:lnTo>
                  <a:pt x="1321472" y="452"/>
                </a:ln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618222" y="4639014"/>
            <a:ext cx="1262055" cy="1709144"/>
          </a:xfrm>
          <a:custGeom>
            <a:avLst/>
            <a:gdLst>
              <a:gd name="connsiteX0" fmla="*/ 0 w 380144"/>
              <a:gd name="connsiteY0" fmla="*/ 2085654 h 2095928"/>
              <a:gd name="connsiteX1" fmla="*/ 195209 w 380144"/>
              <a:gd name="connsiteY1" fmla="*/ 2095928 h 2095928"/>
              <a:gd name="connsiteX2" fmla="*/ 195209 w 380144"/>
              <a:gd name="connsiteY2" fmla="*/ 0 h 2095928"/>
              <a:gd name="connsiteX3" fmla="*/ 380144 w 380144"/>
              <a:gd name="connsiteY3" fmla="*/ 20548 h 2095928"/>
              <a:gd name="connsiteX4" fmla="*/ 369870 w 380144"/>
              <a:gd name="connsiteY4" fmla="*/ 30822 h 2095928"/>
              <a:gd name="connsiteX0" fmla="*/ 0 w 380144"/>
              <a:gd name="connsiteY0" fmla="*/ 2085654 h 2095928"/>
              <a:gd name="connsiteX1" fmla="*/ 195209 w 380144"/>
              <a:gd name="connsiteY1" fmla="*/ 2095928 h 2095928"/>
              <a:gd name="connsiteX2" fmla="*/ 195209 w 380144"/>
              <a:gd name="connsiteY2" fmla="*/ 0 h 2095928"/>
              <a:gd name="connsiteX3" fmla="*/ 380144 w 380144"/>
              <a:gd name="connsiteY3" fmla="*/ 20548 h 2095928"/>
              <a:gd name="connsiteX0" fmla="*/ 0 w 420337"/>
              <a:gd name="connsiteY0" fmla="*/ 2085654 h 2095928"/>
              <a:gd name="connsiteX1" fmla="*/ 195209 w 420337"/>
              <a:gd name="connsiteY1" fmla="*/ 2095928 h 2095928"/>
              <a:gd name="connsiteX2" fmla="*/ 195209 w 420337"/>
              <a:gd name="connsiteY2" fmla="*/ 0 h 2095928"/>
              <a:gd name="connsiteX3" fmla="*/ 420337 w 420337"/>
              <a:gd name="connsiteY3" fmla="*/ 10499 h 2095928"/>
              <a:gd name="connsiteX0" fmla="*/ 0 w 420337"/>
              <a:gd name="connsiteY0" fmla="*/ 2085654 h 2095928"/>
              <a:gd name="connsiteX1" fmla="*/ 195209 w 420337"/>
              <a:gd name="connsiteY1" fmla="*/ 2095928 h 2095928"/>
              <a:gd name="connsiteX2" fmla="*/ 195209 w 420337"/>
              <a:gd name="connsiteY2" fmla="*/ 0 h 2095928"/>
              <a:gd name="connsiteX3" fmla="*/ 420337 w 420337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80627"/>
              <a:gd name="connsiteY0" fmla="*/ 2085654 h 2095928"/>
              <a:gd name="connsiteX1" fmla="*/ 195209 w 480627"/>
              <a:gd name="connsiteY1" fmla="*/ 2095928 h 2095928"/>
              <a:gd name="connsiteX2" fmla="*/ 195209 w 480627"/>
              <a:gd name="connsiteY2" fmla="*/ 0 h 2095928"/>
              <a:gd name="connsiteX3" fmla="*/ 480627 w 480627"/>
              <a:gd name="connsiteY3" fmla="*/ 5475 h 2095928"/>
              <a:gd name="connsiteX0" fmla="*/ 0 w 465555"/>
              <a:gd name="connsiteY0" fmla="*/ 2095703 h 2095928"/>
              <a:gd name="connsiteX1" fmla="*/ 180137 w 465555"/>
              <a:gd name="connsiteY1" fmla="*/ 2095928 h 2095928"/>
              <a:gd name="connsiteX2" fmla="*/ 180137 w 465555"/>
              <a:gd name="connsiteY2" fmla="*/ 0 h 2095928"/>
              <a:gd name="connsiteX3" fmla="*/ 465555 w 465555"/>
              <a:gd name="connsiteY3" fmla="*/ 5475 h 2095928"/>
              <a:gd name="connsiteX0" fmla="*/ 0 w 490676"/>
              <a:gd name="connsiteY0" fmla="*/ 2095703 h 2095928"/>
              <a:gd name="connsiteX1" fmla="*/ 180137 w 490676"/>
              <a:gd name="connsiteY1" fmla="*/ 2095928 h 2095928"/>
              <a:gd name="connsiteX2" fmla="*/ 180137 w 490676"/>
              <a:gd name="connsiteY2" fmla="*/ 0 h 2095928"/>
              <a:gd name="connsiteX3" fmla="*/ 490676 w 490676"/>
              <a:gd name="connsiteY3" fmla="*/ 5475 h 2095928"/>
              <a:gd name="connsiteX0" fmla="*/ 0 w 490676"/>
              <a:gd name="connsiteY0" fmla="*/ 2095703 h 2095928"/>
              <a:gd name="connsiteX1" fmla="*/ 180137 w 490676"/>
              <a:gd name="connsiteY1" fmla="*/ 2095928 h 2095928"/>
              <a:gd name="connsiteX2" fmla="*/ 180137 w 490676"/>
              <a:gd name="connsiteY2" fmla="*/ 0 h 2095928"/>
              <a:gd name="connsiteX3" fmla="*/ 490676 w 490676"/>
              <a:gd name="connsiteY3" fmla="*/ 5475 h 2095928"/>
              <a:gd name="connsiteX0" fmla="*/ 0 w 495700"/>
              <a:gd name="connsiteY0" fmla="*/ 2100276 h 2100501"/>
              <a:gd name="connsiteX1" fmla="*/ 180137 w 495700"/>
              <a:gd name="connsiteY1" fmla="*/ 2100501 h 2100501"/>
              <a:gd name="connsiteX2" fmla="*/ 180137 w 495700"/>
              <a:gd name="connsiteY2" fmla="*/ 4573 h 2100501"/>
              <a:gd name="connsiteX3" fmla="*/ 495700 w 495700"/>
              <a:gd name="connsiteY3" fmla="*/ 0 h 2100501"/>
              <a:gd name="connsiteX0" fmla="*/ 0 w 505749"/>
              <a:gd name="connsiteY0" fmla="*/ 2095703 h 2095928"/>
              <a:gd name="connsiteX1" fmla="*/ 180137 w 505749"/>
              <a:gd name="connsiteY1" fmla="*/ 2095928 h 2095928"/>
              <a:gd name="connsiteX2" fmla="*/ 180137 w 505749"/>
              <a:gd name="connsiteY2" fmla="*/ 0 h 2095928"/>
              <a:gd name="connsiteX3" fmla="*/ 505749 w 505749"/>
              <a:gd name="connsiteY3" fmla="*/ 451 h 2095928"/>
              <a:gd name="connsiteX0" fmla="*/ 0 w 505749"/>
              <a:gd name="connsiteY0" fmla="*/ 2096064 h 2096289"/>
              <a:gd name="connsiteX1" fmla="*/ 180137 w 505749"/>
              <a:gd name="connsiteY1" fmla="*/ 2096289 h 2096289"/>
              <a:gd name="connsiteX2" fmla="*/ 180137 w 505749"/>
              <a:gd name="connsiteY2" fmla="*/ 361 h 2096289"/>
              <a:gd name="connsiteX3" fmla="*/ 505749 w 505749"/>
              <a:gd name="connsiteY3" fmla="*/ 812 h 2096289"/>
              <a:gd name="connsiteX0" fmla="*/ 0 w 505749"/>
              <a:gd name="connsiteY0" fmla="*/ 2095703 h 2095928"/>
              <a:gd name="connsiteX1" fmla="*/ 180137 w 505749"/>
              <a:gd name="connsiteY1" fmla="*/ 2095928 h 2095928"/>
              <a:gd name="connsiteX2" fmla="*/ 180137 w 505749"/>
              <a:gd name="connsiteY2" fmla="*/ 0 h 2095928"/>
              <a:gd name="connsiteX3" fmla="*/ 505749 w 505749"/>
              <a:gd name="connsiteY3" fmla="*/ 451 h 2095928"/>
              <a:gd name="connsiteX0" fmla="*/ 0 w 1790732"/>
              <a:gd name="connsiteY0" fmla="*/ 2095703 h 2095928"/>
              <a:gd name="connsiteX1" fmla="*/ 180137 w 1790732"/>
              <a:gd name="connsiteY1" fmla="*/ 2095928 h 2095928"/>
              <a:gd name="connsiteX2" fmla="*/ 180137 w 1790732"/>
              <a:gd name="connsiteY2" fmla="*/ 0 h 2095928"/>
              <a:gd name="connsiteX3" fmla="*/ 1790732 w 1790732"/>
              <a:gd name="connsiteY3" fmla="*/ 451 h 2095928"/>
              <a:gd name="connsiteX0" fmla="*/ 0 w 1933508"/>
              <a:gd name="connsiteY0" fmla="*/ 2095703 h 2095928"/>
              <a:gd name="connsiteX1" fmla="*/ 322913 w 1933508"/>
              <a:gd name="connsiteY1" fmla="*/ 2095928 h 2095928"/>
              <a:gd name="connsiteX2" fmla="*/ 322913 w 1933508"/>
              <a:gd name="connsiteY2" fmla="*/ 0 h 2095928"/>
              <a:gd name="connsiteX3" fmla="*/ 1933508 w 1933508"/>
              <a:gd name="connsiteY3" fmla="*/ 451 h 2095928"/>
              <a:gd name="connsiteX0" fmla="*/ 0 w 2052488"/>
              <a:gd name="connsiteY0" fmla="*/ 2095703 h 2095928"/>
              <a:gd name="connsiteX1" fmla="*/ 441893 w 2052488"/>
              <a:gd name="connsiteY1" fmla="*/ 2095928 h 2095928"/>
              <a:gd name="connsiteX2" fmla="*/ 441893 w 2052488"/>
              <a:gd name="connsiteY2" fmla="*/ 0 h 2095928"/>
              <a:gd name="connsiteX3" fmla="*/ 2052488 w 2052488"/>
              <a:gd name="connsiteY3" fmla="*/ 451 h 20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488" h="2095928">
                <a:moveTo>
                  <a:pt x="0" y="2095703"/>
                </a:moveTo>
                <a:lnTo>
                  <a:pt x="441893" y="2095928"/>
                </a:lnTo>
                <a:lnTo>
                  <a:pt x="441893" y="0"/>
                </a:lnTo>
                <a:lnTo>
                  <a:pt x="2052488" y="45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H="1">
            <a:off x="5656689" y="4639015"/>
            <a:ext cx="1211216" cy="1404280"/>
          </a:xfrm>
          <a:custGeom>
            <a:avLst/>
            <a:gdLst>
              <a:gd name="connsiteX0" fmla="*/ 0 w 380144"/>
              <a:gd name="connsiteY0" fmla="*/ 2085654 h 2095928"/>
              <a:gd name="connsiteX1" fmla="*/ 195209 w 380144"/>
              <a:gd name="connsiteY1" fmla="*/ 2095928 h 2095928"/>
              <a:gd name="connsiteX2" fmla="*/ 195209 w 380144"/>
              <a:gd name="connsiteY2" fmla="*/ 0 h 2095928"/>
              <a:gd name="connsiteX3" fmla="*/ 380144 w 380144"/>
              <a:gd name="connsiteY3" fmla="*/ 20548 h 2095928"/>
              <a:gd name="connsiteX4" fmla="*/ 369870 w 380144"/>
              <a:gd name="connsiteY4" fmla="*/ 30822 h 2095928"/>
              <a:gd name="connsiteX0" fmla="*/ 0 w 380144"/>
              <a:gd name="connsiteY0" fmla="*/ 2085654 h 2095928"/>
              <a:gd name="connsiteX1" fmla="*/ 195209 w 380144"/>
              <a:gd name="connsiteY1" fmla="*/ 2095928 h 2095928"/>
              <a:gd name="connsiteX2" fmla="*/ 195209 w 380144"/>
              <a:gd name="connsiteY2" fmla="*/ 0 h 2095928"/>
              <a:gd name="connsiteX3" fmla="*/ 380144 w 380144"/>
              <a:gd name="connsiteY3" fmla="*/ 20548 h 2095928"/>
              <a:gd name="connsiteX0" fmla="*/ 0 w 420337"/>
              <a:gd name="connsiteY0" fmla="*/ 2085654 h 2095928"/>
              <a:gd name="connsiteX1" fmla="*/ 195209 w 420337"/>
              <a:gd name="connsiteY1" fmla="*/ 2095928 h 2095928"/>
              <a:gd name="connsiteX2" fmla="*/ 195209 w 420337"/>
              <a:gd name="connsiteY2" fmla="*/ 0 h 2095928"/>
              <a:gd name="connsiteX3" fmla="*/ 420337 w 420337"/>
              <a:gd name="connsiteY3" fmla="*/ 10499 h 2095928"/>
              <a:gd name="connsiteX0" fmla="*/ 0 w 420337"/>
              <a:gd name="connsiteY0" fmla="*/ 2085654 h 2095928"/>
              <a:gd name="connsiteX1" fmla="*/ 195209 w 420337"/>
              <a:gd name="connsiteY1" fmla="*/ 2095928 h 2095928"/>
              <a:gd name="connsiteX2" fmla="*/ 195209 w 420337"/>
              <a:gd name="connsiteY2" fmla="*/ 0 h 2095928"/>
              <a:gd name="connsiteX3" fmla="*/ 420337 w 420337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60530"/>
              <a:gd name="connsiteY0" fmla="*/ 2085654 h 2095928"/>
              <a:gd name="connsiteX1" fmla="*/ 195209 w 460530"/>
              <a:gd name="connsiteY1" fmla="*/ 2095928 h 2095928"/>
              <a:gd name="connsiteX2" fmla="*/ 195209 w 460530"/>
              <a:gd name="connsiteY2" fmla="*/ 0 h 2095928"/>
              <a:gd name="connsiteX3" fmla="*/ 460530 w 460530"/>
              <a:gd name="connsiteY3" fmla="*/ 10499 h 2095928"/>
              <a:gd name="connsiteX0" fmla="*/ 0 w 480627"/>
              <a:gd name="connsiteY0" fmla="*/ 2085654 h 2095928"/>
              <a:gd name="connsiteX1" fmla="*/ 195209 w 480627"/>
              <a:gd name="connsiteY1" fmla="*/ 2095928 h 2095928"/>
              <a:gd name="connsiteX2" fmla="*/ 195209 w 480627"/>
              <a:gd name="connsiteY2" fmla="*/ 0 h 2095928"/>
              <a:gd name="connsiteX3" fmla="*/ 480627 w 480627"/>
              <a:gd name="connsiteY3" fmla="*/ 5475 h 2095928"/>
              <a:gd name="connsiteX0" fmla="*/ 0 w 465555"/>
              <a:gd name="connsiteY0" fmla="*/ 2095703 h 2095928"/>
              <a:gd name="connsiteX1" fmla="*/ 180137 w 465555"/>
              <a:gd name="connsiteY1" fmla="*/ 2095928 h 2095928"/>
              <a:gd name="connsiteX2" fmla="*/ 180137 w 465555"/>
              <a:gd name="connsiteY2" fmla="*/ 0 h 2095928"/>
              <a:gd name="connsiteX3" fmla="*/ 465555 w 465555"/>
              <a:gd name="connsiteY3" fmla="*/ 5475 h 2095928"/>
              <a:gd name="connsiteX0" fmla="*/ 0 w 490676"/>
              <a:gd name="connsiteY0" fmla="*/ 2095703 h 2095928"/>
              <a:gd name="connsiteX1" fmla="*/ 180137 w 490676"/>
              <a:gd name="connsiteY1" fmla="*/ 2095928 h 2095928"/>
              <a:gd name="connsiteX2" fmla="*/ 180137 w 490676"/>
              <a:gd name="connsiteY2" fmla="*/ 0 h 2095928"/>
              <a:gd name="connsiteX3" fmla="*/ 490676 w 490676"/>
              <a:gd name="connsiteY3" fmla="*/ 5475 h 2095928"/>
              <a:gd name="connsiteX0" fmla="*/ 0 w 490676"/>
              <a:gd name="connsiteY0" fmla="*/ 2095703 h 2095928"/>
              <a:gd name="connsiteX1" fmla="*/ 180137 w 490676"/>
              <a:gd name="connsiteY1" fmla="*/ 2095928 h 2095928"/>
              <a:gd name="connsiteX2" fmla="*/ 180137 w 490676"/>
              <a:gd name="connsiteY2" fmla="*/ 0 h 2095928"/>
              <a:gd name="connsiteX3" fmla="*/ 490676 w 490676"/>
              <a:gd name="connsiteY3" fmla="*/ 5475 h 2095928"/>
              <a:gd name="connsiteX0" fmla="*/ 0 w 495700"/>
              <a:gd name="connsiteY0" fmla="*/ 2100276 h 2100501"/>
              <a:gd name="connsiteX1" fmla="*/ 180137 w 495700"/>
              <a:gd name="connsiteY1" fmla="*/ 2100501 h 2100501"/>
              <a:gd name="connsiteX2" fmla="*/ 180137 w 495700"/>
              <a:gd name="connsiteY2" fmla="*/ 4573 h 2100501"/>
              <a:gd name="connsiteX3" fmla="*/ 495700 w 495700"/>
              <a:gd name="connsiteY3" fmla="*/ 0 h 2100501"/>
              <a:gd name="connsiteX0" fmla="*/ 0 w 505749"/>
              <a:gd name="connsiteY0" fmla="*/ 2095703 h 2095928"/>
              <a:gd name="connsiteX1" fmla="*/ 180137 w 505749"/>
              <a:gd name="connsiteY1" fmla="*/ 2095928 h 2095928"/>
              <a:gd name="connsiteX2" fmla="*/ 180137 w 505749"/>
              <a:gd name="connsiteY2" fmla="*/ 0 h 2095928"/>
              <a:gd name="connsiteX3" fmla="*/ 505749 w 505749"/>
              <a:gd name="connsiteY3" fmla="*/ 451 h 2095928"/>
              <a:gd name="connsiteX0" fmla="*/ 0 w 505749"/>
              <a:gd name="connsiteY0" fmla="*/ 2096064 h 2096289"/>
              <a:gd name="connsiteX1" fmla="*/ 180137 w 505749"/>
              <a:gd name="connsiteY1" fmla="*/ 2096289 h 2096289"/>
              <a:gd name="connsiteX2" fmla="*/ 180137 w 505749"/>
              <a:gd name="connsiteY2" fmla="*/ 361 h 2096289"/>
              <a:gd name="connsiteX3" fmla="*/ 505749 w 505749"/>
              <a:gd name="connsiteY3" fmla="*/ 812 h 2096289"/>
              <a:gd name="connsiteX0" fmla="*/ 0 w 505749"/>
              <a:gd name="connsiteY0" fmla="*/ 2095703 h 2095928"/>
              <a:gd name="connsiteX1" fmla="*/ 180137 w 505749"/>
              <a:gd name="connsiteY1" fmla="*/ 2095928 h 2095928"/>
              <a:gd name="connsiteX2" fmla="*/ 180137 w 505749"/>
              <a:gd name="connsiteY2" fmla="*/ 0 h 2095928"/>
              <a:gd name="connsiteX3" fmla="*/ 505749 w 505749"/>
              <a:gd name="connsiteY3" fmla="*/ 451 h 2095928"/>
              <a:gd name="connsiteX0" fmla="*/ 0 w 1321472"/>
              <a:gd name="connsiteY0" fmla="*/ 2095703 h 2095928"/>
              <a:gd name="connsiteX1" fmla="*/ 180137 w 1321472"/>
              <a:gd name="connsiteY1" fmla="*/ 2095928 h 2095928"/>
              <a:gd name="connsiteX2" fmla="*/ 180137 w 1321472"/>
              <a:gd name="connsiteY2" fmla="*/ 0 h 2095928"/>
              <a:gd name="connsiteX3" fmla="*/ 1321472 w 1321472"/>
              <a:gd name="connsiteY3" fmla="*/ 452 h 2095928"/>
              <a:gd name="connsiteX0" fmla="*/ 0 w 1524278"/>
              <a:gd name="connsiteY0" fmla="*/ 2095703 h 2095928"/>
              <a:gd name="connsiteX1" fmla="*/ 382943 w 1524278"/>
              <a:gd name="connsiteY1" fmla="*/ 2095928 h 2095928"/>
              <a:gd name="connsiteX2" fmla="*/ 382943 w 1524278"/>
              <a:gd name="connsiteY2" fmla="*/ 0 h 2095928"/>
              <a:gd name="connsiteX3" fmla="*/ 1524278 w 1524278"/>
              <a:gd name="connsiteY3" fmla="*/ 452 h 20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278" h="2095928">
                <a:moveTo>
                  <a:pt x="0" y="2095703"/>
                </a:moveTo>
                <a:lnTo>
                  <a:pt x="382943" y="2095928"/>
                </a:lnTo>
                <a:lnTo>
                  <a:pt x="382943" y="0"/>
                </a:lnTo>
                <a:lnTo>
                  <a:pt x="1524278" y="452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728831" y="4448593"/>
            <a:ext cx="1133584" cy="416941"/>
            <a:chOff x="4404870" y="2592179"/>
            <a:chExt cx="1028367" cy="378241"/>
          </a:xfrm>
        </p:grpSpPr>
        <p:sp>
          <p:nvSpPr>
            <p:cNvPr id="19" name="Rectangle 18"/>
            <p:cNvSpPr/>
            <p:nvPr/>
          </p:nvSpPr>
          <p:spPr>
            <a:xfrm>
              <a:off x="4412698" y="2592179"/>
              <a:ext cx="914214" cy="3782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04870" y="2596634"/>
              <a:ext cx="1028367" cy="335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0.90·10</a:t>
              </a:r>
              <a:r>
                <a:rPr lang="en-US" baseline="30000" dirty="0" smtClean="0">
                  <a:latin typeface="+mn-lt"/>
                </a:rPr>
                <a:t>21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28831" y="3610240"/>
            <a:ext cx="1133584" cy="416941"/>
            <a:chOff x="4404870" y="2592179"/>
            <a:chExt cx="1028367" cy="378241"/>
          </a:xfrm>
        </p:grpSpPr>
        <p:sp>
          <p:nvSpPr>
            <p:cNvPr id="26" name="Rectangle 25"/>
            <p:cNvSpPr/>
            <p:nvPr/>
          </p:nvSpPr>
          <p:spPr>
            <a:xfrm>
              <a:off x="4412698" y="2592179"/>
              <a:ext cx="914214" cy="3782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04870" y="2596634"/>
              <a:ext cx="1028367" cy="335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0.92·10</a:t>
              </a:r>
              <a:r>
                <a:rPr lang="en-US" baseline="30000" dirty="0" smtClean="0">
                  <a:latin typeface="+mn-lt"/>
                </a:rPr>
                <a:t>21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28831" y="2631926"/>
            <a:ext cx="1133584" cy="416941"/>
            <a:chOff x="4404870" y="2592179"/>
            <a:chExt cx="1028367" cy="378241"/>
          </a:xfrm>
        </p:grpSpPr>
        <p:sp>
          <p:nvSpPr>
            <p:cNvPr id="29" name="Rectangle 28"/>
            <p:cNvSpPr/>
            <p:nvPr/>
          </p:nvSpPr>
          <p:spPr>
            <a:xfrm>
              <a:off x="4412698" y="2592179"/>
              <a:ext cx="914214" cy="3782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04870" y="2596634"/>
              <a:ext cx="1028367" cy="335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6.1·10</a:t>
              </a:r>
              <a:r>
                <a:rPr lang="en-US" baseline="30000" dirty="0" smtClean="0">
                  <a:latin typeface="+mn-lt"/>
                </a:rPr>
                <a:t>21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827224" y="4876004"/>
            <a:ext cx="836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W/cm</a:t>
            </a:r>
            <a:r>
              <a:rPr lang="en-US" baseline="30000" dirty="0" smtClean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13410" y="2433276"/>
            <a:ext cx="88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1.2 </a:t>
            </a:r>
            <a:r>
              <a:rPr lang="en-US" b="1" dirty="0" err="1" smtClean="0">
                <a:latin typeface="+mn-lt"/>
              </a:rPr>
              <a:t>keV</a:t>
            </a:r>
            <a:endParaRPr lang="en-US" b="1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17744" y="2433276"/>
            <a:ext cx="88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1.1 </a:t>
            </a:r>
            <a:r>
              <a:rPr lang="en-US" b="1" dirty="0" err="1" smtClean="0">
                <a:latin typeface="+mn-lt"/>
              </a:rPr>
              <a:t>keV</a:t>
            </a:r>
            <a:endParaRPr lang="en-US" b="1" dirty="0"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62041" y="3450071"/>
            <a:ext cx="88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1.1 </a:t>
            </a:r>
            <a:r>
              <a:rPr lang="en-US" b="1" dirty="0" err="1" smtClean="0">
                <a:latin typeface="+mn-lt"/>
              </a:rPr>
              <a:t>keV</a:t>
            </a:r>
            <a:endParaRPr lang="en-US" b="1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60268" y="3458912"/>
            <a:ext cx="88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0.9 </a:t>
            </a:r>
            <a:r>
              <a:rPr lang="en-US" b="1" dirty="0" err="1" smtClean="0">
                <a:latin typeface="+mn-lt"/>
              </a:rPr>
              <a:t>keV</a:t>
            </a:r>
            <a:endParaRPr lang="en-US" b="1" dirty="0"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31092" y="4294460"/>
            <a:ext cx="88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1.0 </a:t>
            </a:r>
            <a:r>
              <a:rPr lang="en-US" b="1" dirty="0" err="1" smtClean="0">
                <a:latin typeface="+mn-lt"/>
              </a:rPr>
              <a:t>keV</a:t>
            </a:r>
            <a:endParaRPr lang="en-US" b="1" dirty="0"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42581" y="4290039"/>
            <a:ext cx="88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0.8 </a:t>
            </a:r>
            <a:r>
              <a:rPr lang="en-US" b="1" dirty="0" err="1" smtClean="0">
                <a:latin typeface="+mn-lt"/>
              </a:rPr>
              <a:t>keV</a:t>
            </a:r>
            <a:endParaRPr lang="en-US" b="1" dirty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68138" y="2017718"/>
            <a:ext cx="70487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n-lt"/>
              </a:rPr>
              <a:t>kTe</a:t>
            </a:r>
            <a:r>
              <a:rPr lang="en-US" b="1" baseline="-25000" dirty="0" err="1" smtClean="0">
                <a:latin typeface="+mn-lt"/>
              </a:rPr>
              <a:t>fr</a:t>
            </a:r>
            <a:r>
              <a:rPr lang="en-US" b="1" baseline="-25000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:</a:t>
            </a:r>
            <a:endParaRPr lang="en-US" b="1" dirty="0"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19420" y="2026555"/>
            <a:ext cx="6584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n-lt"/>
              </a:rPr>
              <a:t>kTe</a:t>
            </a:r>
            <a:r>
              <a:rPr lang="en-US" b="1" baseline="-25000" dirty="0" err="1" smtClean="0">
                <a:latin typeface="+mn-lt"/>
              </a:rPr>
              <a:t>r</a:t>
            </a:r>
            <a:r>
              <a:rPr lang="en-US" b="1" baseline="-25000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:</a:t>
            </a:r>
            <a:endParaRPr lang="en-US" b="1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53506" y="1516170"/>
            <a:ext cx="2641877" cy="3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64" b="1" dirty="0">
                <a:solidFill>
                  <a:srgbClr val="0000FF"/>
                </a:solidFill>
                <a:latin typeface="+mn-lt"/>
              </a:rPr>
              <a:t>On-target laser energy: 9 J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31677" y="2301919"/>
            <a:ext cx="749308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He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7430" y="2906710"/>
            <a:ext cx="637097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K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42208" y="4540861"/>
            <a:ext cx="695062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Ly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54091" y="3147536"/>
            <a:ext cx="662361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dirty="0">
                <a:solidFill>
                  <a:srgbClr val="7030A0"/>
                </a:solidFill>
                <a:latin typeface="+mn-lt"/>
              </a:rPr>
              <a:t> Cr K</a:t>
            </a:r>
            <a:r>
              <a:rPr lang="en-US" sz="1488" baseline="-25000" dirty="0">
                <a:solidFill>
                  <a:srgbClr val="7030A0"/>
                </a:solidFill>
                <a:latin typeface="+mn-lt"/>
                <a:sym typeface="Symbol" panose="05050102010706020507" pitchFamily="18" charset="2"/>
              </a:rPr>
              <a:t></a:t>
            </a:r>
            <a:r>
              <a:rPr lang="en-US" sz="1488" dirty="0">
                <a:solidFill>
                  <a:srgbClr val="7030A0"/>
                </a:solidFill>
                <a:latin typeface="+mn-lt"/>
                <a:sym typeface="Symbol" panose="05050102010706020507" pitchFamily="18" charset="2"/>
              </a:rPr>
              <a:t> </a:t>
            </a:r>
            <a:endParaRPr lang="en-US" sz="1488" dirty="0">
              <a:solidFill>
                <a:srgbClr val="7030A0"/>
              </a:solidFill>
              <a:latin typeface="+mn-l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011119" y="4490754"/>
            <a:ext cx="679994" cy="517385"/>
            <a:chOff x="10210131" y="5617257"/>
            <a:chExt cx="822503" cy="625815"/>
          </a:xfrm>
        </p:grpSpPr>
        <p:sp>
          <p:nvSpPr>
            <p:cNvPr id="50" name="TextBox 49"/>
            <p:cNvSpPr txBox="1"/>
            <p:nvPr/>
          </p:nvSpPr>
          <p:spPr>
            <a:xfrm>
              <a:off x="10210131" y="5844190"/>
              <a:ext cx="822503" cy="398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3" dirty="0">
                  <a:latin typeface="+mn-lt"/>
                </a:rPr>
                <a:t> K</a:t>
              </a:r>
              <a:r>
                <a:rPr lang="en-US" sz="1543" baseline="-25000" dirty="0">
                  <a:latin typeface="+mn-lt"/>
                  <a:sym typeface="Symbol" panose="05050102010706020507" pitchFamily="18" charset="2"/>
                </a:rPr>
                <a:t></a:t>
              </a:r>
              <a:r>
                <a:rPr lang="en-US" sz="1543" dirty="0">
                  <a:latin typeface="+mn-lt"/>
                  <a:sym typeface="Symbol" panose="05050102010706020507" pitchFamily="18" charset="2"/>
                </a:rPr>
                <a:t> (7)</a:t>
              </a:r>
              <a:endParaRPr lang="en-US" sz="1543" dirty="0"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241858" y="5617257"/>
              <a:ext cx="504903" cy="39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3" b="1" dirty="0">
                  <a:latin typeface="+mn-lt"/>
                </a:rPr>
                <a:t>Fe 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369874" y="2393492"/>
            <a:ext cx="679994" cy="517385"/>
            <a:chOff x="10903952" y="4724400"/>
            <a:chExt cx="822503" cy="625815"/>
          </a:xfrm>
        </p:grpSpPr>
        <p:sp>
          <p:nvSpPr>
            <p:cNvPr id="53" name="TextBox 52"/>
            <p:cNvSpPr txBox="1"/>
            <p:nvPr/>
          </p:nvSpPr>
          <p:spPr>
            <a:xfrm>
              <a:off x="10903952" y="4951333"/>
              <a:ext cx="822503" cy="398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3" dirty="0">
                  <a:latin typeface="+mn-lt"/>
                </a:rPr>
                <a:t> K</a:t>
              </a:r>
              <a:r>
                <a:rPr lang="en-US" sz="1543" baseline="-25000" dirty="0">
                  <a:latin typeface="+mn-lt"/>
                  <a:sym typeface="Symbol" panose="05050102010706020507" pitchFamily="18" charset="2"/>
                </a:rPr>
                <a:t></a:t>
              </a:r>
              <a:r>
                <a:rPr lang="en-US" sz="1543" dirty="0">
                  <a:latin typeface="+mn-lt"/>
                  <a:sym typeface="Symbol" panose="05050102010706020507" pitchFamily="18" charset="2"/>
                </a:rPr>
                <a:t> (8)</a:t>
              </a:r>
              <a:endParaRPr lang="en-US" sz="1543" dirty="0">
                <a:latin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935679" y="4724400"/>
              <a:ext cx="504903" cy="39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3" b="1" dirty="0">
                  <a:latin typeface="+mn-lt"/>
                </a:rPr>
                <a:t>Fe 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62069" y="5520502"/>
            <a:ext cx="1473300" cy="1309882"/>
            <a:chOff x="3946358" y="5056226"/>
            <a:chExt cx="1336550" cy="1188301"/>
          </a:xfrm>
          <a:solidFill>
            <a:schemeClr val="bg1"/>
          </a:solidFill>
        </p:grpSpPr>
        <p:sp>
          <p:nvSpPr>
            <p:cNvPr id="56" name="TextBox 55"/>
            <p:cNvSpPr txBox="1"/>
            <p:nvPr/>
          </p:nvSpPr>
          <p:spPr>
            <a:xfrm>
              <a:off x="4050369" y="5056226"/>
              <a:ext cx="906034" cy="33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64" b="1" dirty="0">
                  <a:solidFill>
                    <a:srgbClr val="002060"/>
                  </a:solidFill>
                  <a:latin typeface="+mn-lt"/>
                </a:rPr>
                <a:t>Defocus: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946358" y="5823281"/>
              <a:ext cx="468000" cy="0"/>
            </a:xfrm>
            <a:prstGeom prst="line">
              <a:avLst/>
            </a:prstGeom>
            <a:grpFill/>
            <a:ln w="317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959538" y="5542545"/>
              <a:ext cx="468000" cy="0"/>
            </a:xfrm>
            <a:prstGeom prst="line">
              <a:avLst/>
            </a:prstGeom>
            <a:grpFill/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959538" y="6104019"/>
              <a:ext cx="468000" cy="0"/>
            </a:xfrm>
            <a:prstGeom prst="line">
              <a:avLst/>
            </a:prstGeom>
            <a:grp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427538" y="5365036"/>
              <a:ext cx="816105" cy="33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64" b="1" dirty="0">
                  <a:solidFill>
                    <a:srgbClr val="002060"/>
                  </a:solidFill>
                  <a:latin typeface="+mn-lt"/>
                </a:rPr>
                <a:t>- 20 µm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83948" y="5649783"/>
              <a:ext cx="280954" cy="33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64" b="1" dirty="0">
                  <a:solidFill>
                    <a:srgbClr val="002060"/>
                  </a:solidFill>
                  <a:latin typeface="+mn-lt"/>
                </a:rPr>
                <a:t>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427538" y="5914478"/>
              <a:ext cx="855370" cy="33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64" b="1" dirty="0">
                  <a:solidFill>
                    <a:srgbClr val="002060"/>
                  </a:solidFill>
                  <a:latin typeface="+mn-lt"/>
                </a:rPr>
                <a:t>+ 20 µm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747641" y="3835041"/>
            <a:ext cx="749308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He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56064" y="4041875"/>
            <a:ext cx="726481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Cr He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</a:t>
            </a:r>
            <a:endParaRPr lang="en-US" sz="1488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8833" y="7202318"/>
            <a:ext cx="884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</a:rPr>
              <a:t>Higher laser intensity – higher bulk </a:t>
            </a:r>
            <a:r>
              <a:rPr kumimoji="1" lang="en-US" altLang="ja-JP" b="1" dirty="0" err="1" smtClean="0">
                <a:solidFill>
                  <a:srgbClr val="C00000"/>
                </a:solidFill>
              </a:rPr>
              <a:t>T</a:t>
            </a:r>
            <a:r>
              <a:rPr kumimoji="1" lang="en-US" altLang="ja-JP" b="1" baseline="-25000" dirty="0" err="1" smtClean="0">
                <a:solidFill>
                  <a:srgbClr val="C00000"/>
                </a:solidFill>
              </a:rPr>
              <a:t>e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 – higher X-ray emission intensity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3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5290429"/>
              </p:ext>
            </p:extLst>
          </p:nvPr>
        </p:nvGraphicFramePr>
        <p:xfrm>
          <a:off x="6718128" y="2200574"/>
          <a:ext cx="3069399" cy="4584803"/>
        </p:xfrm>
        <a:graphic>
          <a:graphicData uri="http://schemas.openxmlformats.org/presentationml/2006/ole">
            <p:oleObj spid="_x0000_s118269" name="Graph" r:id="rId4" imgW="2905200" imgH="4158720" progId="Origin50.Graph">
              <p:embed/>
            </p:oleObj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-53122" y="1901432"/>
            <a:ext cx="3632044" cy="4841211"/>
            <a:chOff x="-63934" y="795948"/>
            <a:chExt cx="4393230" cy="5855812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-63934" y="932420"/>
            <a:ext cx="3994806" cy="5719340"/>
          </p:xfrm>
          <a:graphic>
            <a:graphicData uri="http://schemas.openxmlformats.org/presentationml/2006/ole">
              <p:oleObj spid="_x0000_s118270" name="Graph" r:id="rId5" imgW="2905200" imgH="4158720" progId="Origin50.Graph">
                <p:embed/>
              </p:oleObj>
            </a:graphicData>
          </a:graphic>
        </p:graphicFrame>
        <p:sp>
          <p:nvSpPr>
            <p:cNvPr id="23" name="Left-Right Arrow 22"/>
            <p:cNvSpPr/>
            <p:nvPr/>
          </p:nvSpPr>
          <p:spPr>
            <a:xfrm>
              <a:off x="3506951" y="1950081"/>
              <a:ext cx="578069" cy="294289"/>
            </a:xfrm>
            <a:prstGeom prst="leftRightArrow">
              <a:avLst>
                <a:gd name="adj1" fmla="val 42858"/>
                <a:gd name="adj2" fmla="val 6785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597" tIns="37798" rIns="75597" bIns="377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88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15093" y="795948"/>
              <a:ext cx="2355749" cy="446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Front side spectra: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14261" y="3725927"/>
              <a:ext cx="666302" cy="388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88" dirty="0">
                  <a:latin typeface="+mn-lt"/>
                </a:rPr>
                <a:t>40 fs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51200" y="4293891"/>
              <a:ext cx="782640" cy="388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88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200 fs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61708" y="4524715"/>
              <a:ext cx="1067588" cy="388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88" dirty="0">
                  <a:solidFill>
                    <a:srgbClr val="FF0000"/>
                  </a:solidFill>
                  <a:latin typeface="+mn-lt"/>
                </a:rPr>
                <a:t>1 </a:t>
              </a:r>
              <a:r>
                <a:rPr lang="en-US" sz="1488" dirty="0" err="1">
                  <a:solidFill>
                    <a:srgbClr val="FF0000"/>
                  </a:solidFill>
                  <a:latin typeface="+mn-lt"/>
                </a:rPr>
                <a:t>ps</a:t>
              </a:r>
              <a:r>
                <a:rPr lang="en-US" sz="1488" dirty="0">
                  <a:solidFill>
                    <a:srgbClr val="FF0000"/>
                  </a:solidFill>
                  <a:latin typeface="+mn-lt"/>
                </a:rPr>
                <a:t> (NC)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51200" y="4808491"/>
              <a:ext cx="782640" cy="388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88" dirty="0">
                  <a:solidFill>
                    <a:srgbClr val="0000FF"/>
                  </a:solidFill>
                  <a:latin typeface="+mn-lt"/>
                </a:rPr>
                <a:t>400 fs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51200" y="4992420"/>
              <a:ext cx="656530" cy="388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88" dirty="0">
                  <a:solidFill>
                    <a:srgbClr val="FF00FF"/>
                  </a:solidFill>
                  <a:latin typeface="+mn-lt"/>
                </a:rPr>
                <a:t>1 </a:t>
              </a:r>
              <a:r>
                <a:rPr lang="en-US" sz="1488" dirty="0" err="1">
                  <a:solidFill>
                    <a:srgbClr val="FF00FF"/>
                  </a:solidFill>
                  <a:latin typeface="+mn-lt"/>
                </a:rPr>
                <a:t>ps</a:t>
              </a:r>
              <a:r>
                <a:rPr lang="en-US" sz="1488" dirty="0">
                  <a:solidFill>
                    <a:srgbClr val="FF00FF"/>
                  </a:solidFill>
                  <a:latin typeface="+mn-lt"/>
                </a:rPr>
                <a:t> 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 flipV="1">
            <a:off x="-264" y="834710"/>
            <a:ext cx="10079567" cy="16042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391446" y="1925277"/>
            <a:ext cx="3438603" cy="2401772"/>
            <a:chOff x="3076897" y="1676241"/>
            <a:chExt cx="3119438" cy="2178844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3076897" y="1676241"/>
            <a:ext cx="3119438" cy="2178844"/>
          </p:xfrm>
          <a:graphic>
            <a:graphicData uri="http://schemas.openxmlformats.org/presentationml/2006/ole">
              <p:oleObj spid="_x0000_s118271" name="Graph" r:id="rId6" imgW="4158720" imgH="2905200" progId="Origin50.Graph">
                <p:embed/>
              </p:oleObj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4627697" y="1803062"/>
              <a:ext cx="669172" cy="33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64" b="1" dirty="0">
                  <a:latin typeface="+mn-lt"/>
                </a:rPr>
                <a:t>Front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44852" y="2263275"/>
              <a:ext cx="725944" cy="453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23" i="1" dirty="0">
                  <a:latin typeface="+mn-lt"/>
                </a:rPr>
                <a:t>Negative</a:t>
              </a:r>
            </a:p>
            <a:p>
              <a:r>
                <a:rPr lang="en-US" sz="1323" i="1" dirty="0">
                  <a:latin typeface="+mn-lt"/>
                </a:rPr>
                <a:t> chirp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5628283" y="2488978"/>
              <a:ext cx="141890" cy="14189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597" tIns="37798" rIns="75597" bIns="377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88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07107" y="4437195"/>
            <a:ext cx="3438603" cy="2401772"/>
            <a:chOff x="3091105" y="3735199"/>
            <a:chExt cx="3119438" cy="2178844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3091105" y="3735199"/>
            <a:ext cx="3119438" cy="2178844"/>
          </p:xfrm>
          <a:graphic>
            <a:graphicData uri="http://schemas.openxmlformats.org/presentationml/2006/ole">
              <p:oleObj spid="_x0000_s118272" name="Graph" r:id="rId7" imgW="4158720" imgH="2905200" progId="Origin50.Graph">
                <p:embed/>
              </p:oleObj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4600294" y="3841232"/>
              <a:ext cx="603674" cy="33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64" b="1" dirty="0">
                  <a:latin typeface="+mn-lt"/>
                </a:rPr>
                <a:t>Rear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73354" y="4034871"/>
              <a:ext cx="725944" cy="453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23" i="1" dirty="0">
                  <a:latin typeface="+mn-lt"/>
                </a:rPr>
                <a:t>Negative</a:t>
              </a:r>
            </a:p>
            <a:p>
              <a:r>
                <a:rPr lang="en-US" sz="1323" i="1" dirty="0">
                  <a:latin typeface="+mn-lt"/>
                </a:rPr>
                <a:t> chirp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640114" y="4258660"/>
              <a:ext cx="141890" cy="141890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597" tIns="37798" rIns="75597" bIns="377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88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08335" y="1176902"/>
            <a:ext cx="6733352" cy="798284"/>
            <a:chOff x="1096419" y="1357804"/>
            <a:chExt cx="6108375" cy="724189"/>
          </a:xfrm>
        </p:grpSpPr>
        <p:sp>
          <p:nvSpPr>
            <p:cNvPr id="38" name="Rectangle 37"/>
            <p:cNvSpPr/>
            <p:nvPr/>
          </p:nvSpPr>
          <p:spPr>
            <a:xfrm rot="10800000">
              <a:off x="3626644" y="1598227"/>
              <a:ext cx="2159876" cy="78824"/>
            </a:xfrm>
            <a:prstGeom prst="rect">
              <a:avLst/>
            </a:prstGeom>
            <a:gradFill flip="none" rotWithShape="1">
              <a:gsLst>
                <a:gs pos="0">
                  <a:srgbClr val="A30501"/>
                </a:gs>
                <a:gs pos="100000">
                  <a:srgbClr val="FFCCCC"/>
                </a:gs>
              </a:gsLst>
              <a:lin ang="108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597" tIns="37798" rIns="75597" bIns="377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43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3734991" y="1613993"/>
              <a:ext cx="0" cy="468000"/>
            </a:xfrm>
            <a:prstGeom prst="line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069229" y="1610051"/>
              <a:ext cx="0" cy="468000"/>
            </a:xfrm>
            <a:prstGeom prst="line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63654" y="1610260"/>
              <a:ext cx="0" cy="468000"/>
            </a:xfrm>
            <a:prstGeom prst="line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706666" y="1602169"/>
              <a:ext cx="0" cy="468000"/>
            </a:xfrm>
            <a:prstGeom prst="line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556336" y="1361746"/>
              <a:ext cx="398746" cy="299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3" b="1" dirty="0">
                  <a:solidFill>
                    <a:srgbClr val="A30501"/>
                  </a:solidFill>
                  <a:latin typeface="+mn-lt"/>
                </a:rPr>
                <a:t>6.1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15001" y="1357804"/>
              <a:ext cx="398746" cy="299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3" b="1" dirty="0">
                  <a:solidFill>
                    <a:srgbClr val="A30501"/>
                  </a:solidFill>
                  <a:latin typeface="+mn-lt"/>
                </a:rPr>
                <a:t>1.2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97314" y="1361745"/>
              <a:ext cx="398746" cy="299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3" b="1" dirty="0">
                  <a:solidFill>
                    <a:srgbClr val="A30501"/>
                  </a:solidFill>
                  <a:latin typeface="+mn-lt"/>
                </a:rPr>
                <a:t>0.6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38832" y="1364926"/>
              <a:ext cx="581977" cy="299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3" b="1" dirty="0">
                  <a:solidFill>
                    <a:srgbClr val="A30501"/>
                  </a:solidFill>
                  <a:latin typeface="+mn-lt"/>
                </a:rPr>
                <a:t>0.006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96419" y="1429232"/>
              <a:ext cx="2297719" cy="33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64" b="1" i="1" dirty="0">
                  <a:solidFill>
                    <a:srgbClr val="A30501"/>
                  </a:solidFill>
                  <a:latin typeface="+mn-lt"/>
                </a:rPr>
                <a:t>On-target laser intensity: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49856" y="1360984"/>
              <a:ext cx="1154938" cy="299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3" b="1" dirty="0">
                  <a:solidFill>
                    <a:srgbClr val="A30501"/>
                  </a:solidFill>
                  <a:latin typeface="+mn-lt"/>
                </a:rPr>
                <a:t>x 10</a:t>
              </a:r>
              <a:r>
                <a:rPr lang="en-US" sz="1543" b="1" baseline="30000" dirty="0">
                  <a:solidFill>
                    <a:srgbClr val="A30501"/>
                  </a:solidFill>
                  <a:latin typeface="+mn-lt"/>
                </a:rPr>
                <a:t>21</a:t>
              </a:r>
              <a:r>
                <a:rPr lang="en-US" sz="1543" b="1" dirty="0">
                  <a:solidFill>
                    <a:srgbClr val="A30501"/>
                  </a:solidFill>
                  <a:latin typeface="+mn-lt"/>
                </a:rPr>
                <a:t> W/cm</a:t>
              </a:r>
              <a:r>
                <a:rPr lang="en-US" sz="1543" b="1" baseline="30000" dirty="0">
                  <a:solidFill>
                    <a:srgbClr val="A30501"/>
                  </a:solidFill>
                  <a:latin typeface="+mn-lt"/>
                </a:rPr>
                <a:t>2</a:t>
              </a:r>
              <a:endParaRPr lang="en-US" sz="1543" b="1" dirty="0">
                <a:solidFill>
                  <a:srgbClr val="A30501"/>
                </a:solidFill>
                <a:latin typeface="+mn-lt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07296" y="-1"/>
            <a:ext cx="9464450" cy="77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5" b="1" dirty="0">
                <a:solidFill>
                  <a:srgbClr val="7030A0"/>
                </a:solidFill>
              </a:rPr>
              <a:t>D</a:t>
            </a:r>
            <a:r>
              <a:rPr lang="en-US" sz="2205" b="1" dirty="0" smtClean="0">
                <a:solidFill>
                  <a:srgbClr val="7030A0"/>
                </a:solidFill>
              </a:rPr>
              <a:t>ependence </a:t>
            </a:r>
            <a:r>
              <a:rPr lang="en-US" sz="2205" b="1" dirty="0">
                <a:solidFill>
                  <a:srgbClr val="7030A0"/>
                </a:solidFill>
              </a:rPr>
              <a:t>of x-ray spectra on duration of  laser pulse </a:t>
            </a:r>
            <a:r>
              <a:rPr lang="en-US" sz="2205" b="1" smtClean="0">
                <a:solidFill>
                  <a:srgbClr val="7030A0"/>
                </a:solidFill>
              </a:rPr>
              <a:t>(preliminary)</a:t>
            </a:r>
            <a:endParaRPr lang="en-US" sz="2205" b="1" dirty="0">
              <a:solidFill>
                <a:srgbClr val="7030A0"/>
              </a:solidFill>
            </a:endParaRPr>
          </a:p>
          <a:p>
            <a:pPr algn="ctr"/>
            <a:r>
              <a:rPr lang="en-US" sz="2205" b="1" dirty="0">
                <a:solidFill>
                  <a:srgbClr val="7030A0"/>
                </a:solidFill>
              </a:rPr>
              <a:t>(target in the focal plane)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2014" y="7152554"/>
            <a:ext cx="42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Target: Stainless-steel SUS, thickness 5 µm </a:t>
            </a:r>
            <a:endParaRPr lang="en-US" b="1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92951" y="2514125"/>
            <a:ext cx="749308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He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51700" y="3211756"/>
            <a:ext cx="637097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K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3324" y="4262353"/>
            <a:ext cx="695062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Ly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91413" y="3438723"/>
            <a:ext cx="749308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latin typeface="+mn-lt"/>
              </a:rPr>
              <a:t> Fe He</a:t>
            </a:r>
            <a:r>
              <a:rPr lang="en-US" sz="1488" b="1" baseline="-25000" dirty="0">
                <a:latin typeface="+mn-lt"/>
                <a:sym typeface="Symbol" panose="05050102010706020507" pitchFamily="18" charset="2"/>
              </a:rPr>
              <a:t></a:t>
            </a:r>
            <a:endParaRPr lang="en-US" sz="1488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40711" y="3689108"/>
            <a:ext cx="550856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dirty="0">
                <a:latin typeface="+mn-lt"/>
              </a:rPr>
              <a:t>40 fs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7677" y="4492865"/>
            <a:ext cx="647037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200 fs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14643" y="4688373"/>
            <a:ext cx="882614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dirty="0">
                <a:solidFill>
                  <a:srgbClr val="FF0000"/>
                </a:solidFill>
                <a:latin typeface="+mn-lt"/>
              </a:rPr>
              <a:t>1 </a:t>
            </a:r>
            <a:r>
              <a:rPr lang="en-US" sz="1488" dirty="0" err="1">
                <a:solidFill>
                  <a:srgbClr val="FF0000"/>
                </a:solidFill>
                <a:latin typeface="+mn-lt"/>
              </a:rPr>
              <a:t>ps</a:t>
            </a:r>
            <a:r>
              <a:rPr lang="en-US" sz="1488" dirty="0">
                <a:solidFill>
                  <a:srgbClr val="FF0000"/>
                </a:solidFill>
                <a:latin typeface="+mn-lt"/>
              </a:rPr>
              <a:t> (NC)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43826" y="5157594"/>
            <a:ext cx="647037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dirty="0">
                <a:solidFill>
                  <a:srgbClr val="0000FF"/>
                </a:solidFill>
                <a:latin typeface="+mn-lt"/>
              </a:rPr>
              <a:t>400 fs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48170" y="5309657"/>
            <a:ext cx="542777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dirty="0">
                <a:solidFill>
                  <a:srgbClr val="FF00FF"/>
                </a:solidFill>
                <a:latin typeface="+mn-lt"/>
              </a:rPr>
              <a:t>1 </a:t>
            </a:r>
            <a:r>
              <a:rPr lang="en-US" sz="1488" dirty="0" err="1">
                <a:solidFill>
                  <a:srgbClr val="FF00FF"/>
                </a:solidFill>
                <a:latin typeface="+mn-lt"/>
              </a:rPr>
              <a:t>ps</a:t>
            </a:r>
            <a:r>
              <a:rPr lang="en-US" sz="1488" dirty="0">
                <a:solidFill>
                  <a:srgbClr val="FF00FF"/>
                </a:solidFill>
                <a:latin typeface="+mn-lt"/>
              </a:rPr>
              <a:t> </a:t>
            </a:r>
          </a:p>
        </p:txBody>
      </p:sp>
      <p:sp>
        <p:nvSpPr>
          <p:cNvPr id="22" name="Left-Right Arrow 21"/>
          <p:cNvSpPr/>
          <p:nvPr/>
        </p:nvSpPr>
        <p:spPr>
          <a:xfrm>
            <a:off x="6577518" y="5644196"/>
            <a:ext cx="477911" cy="243300"/>
          </a:xfrm>
          <a:prstGeom prst="leftRightArrow">
            <a:avLst>
              <a:gd name="adj1" fmla="val 42858"/>
              <a:gd name="adj2" fmla="val 6785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597" tIns="37798" rIns="75597" bIns="377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88"/>
          </a:p>
        </p:txBody>
      </p:sp>
      <p:sp>
        <p:nvSpPr>
          <p:cNvPr id="24" name="TextBox 23"/>
          <p:cNvSpPr txBox="1"/>
          <p:nvPr/>
        </p:nvSpPr>
        <p:spPr>
          <a:xfrm>
            <a:off x="7791413" y="1895427"/>
            <a:ext cx="187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Rear side spectra: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982205" y="2900475"/>
            <a:ext cx="662361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8" b="1" dirty="0">
                <a:solidFill>
                  <a:srgbClr val="7030A0"/>
                </a:solidFill>
                <a:latin typeface="+mn-lt"/>
              </a:rPr>
              <a:t> Cr K</a:t>
            </a:r>
            <a:r>
              <a:rPr lang="en-US" sz="1488" b="1" baseline="-25000" dirty="0">
                <a:solidFill>
                  <a:srgbClr val="7030A0"/>
                </a:solidFill>
                <a:latin typeface="+mn-lt"/>
                <a:sym typeface="Symbol" panose="05050102010706020507" pitchFamily="18" charset="2"/>
              </a:rPr>
              <a:t></a:t>
            </a:r>
            <a:r>
              <a:rPr lang="en-US" sz="1488" b="1" dirty="0">
                <a:solidFill>
                  <a:srgbClr val="7030A0"/>
                </a:solidFill>
                <a:latin typeface="+mn-lt"/>
                <a:sym typeface="Symbol" panose="05050102010706020507" pitchFamily="18" charset="2"/>
              </a:rPr>
              <a:t> </a:t>
            </a:r>
            <a:endParaRPr lang="en-US" sz="1488" b="1" dirty="0">
              <a:solidFill>
                <a:srgbClr val="7030A0"/>
              </a:solidFill>
              <a:latin typeface="+mn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8457405" y="2274150"/>
            <a:ext cx="689612" cy="503485"/>
            <a:chOff x="10903952" y="4724400"/>
            <a:chExt cx="834137" cy="609000"/>
          </a:xfrm>
        </p:grpSpPr>
        <p:sp>
          <p:nvSpPr>
            <p:cNvPr id="64" name="TextBox 63"/>
            <p:cNvSpPr txBox="1"/>
            <p:nvPr/>
          </p:nvSpPr>
          <p:spPr>
            <a:xfrm>
              <a:off x="10903952" y="4934521"/>
              <a:ext cx="834137" cy="398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3" b="1" dirty="0">
                  <a:latin typeface="+mn-lt"/>
                </a:rPr>
                <a:t> K</a:t>
              </a:r>
              <a:r>
                <a:rPr lang="en-US" sz="1543" b="1" baseline="-25000" dirty="0">
                  <a:latin typeface="+mn-lt"/>
                  <a:sym typeface="Symbol" panose="05050102010706020507" pitchFamily="18" charset="2"/>
                </a:rPr>
                <a:t></a:t>
              </a:r>
              <a:r>
                <a:rPr lang="en-US" sz="1543" b="1" dirty="0">
                  <a:latin typeface="+mn-lt"/>
                  <a:sym typeface="Symbol" panose="05050102010706020507" pitchFamily="18" charset="2"/>
                </a:rPr>
                <a:t> (8)</a:t>
              </a:r>
              <a:endParaRPr lang="en-US" sz="1543" b="1" dirty="0">
                <a:latin typeface="+mn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935679" y="4724400"/>
              <a:ext cx="504903" cy="39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3" b="1" dirty="0">
                  <a:latin typeface="+mn-lt"/>
                </a:rPr>
                <a:t>Fe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45771" y="3819165"/>
            <a:ext cx="689612" cy="615833"/>
            <a:chOff x="6573465" y="3453063"/>
            <a:chExt cx="625603" cy="558673"/>
          </a:xfrm>
        </p:grpSpPr>
        <p:sp>
          <p:nvSpPr>
            <p:cNvPr id="6" name="Rectangle 5"/>
            <p:cNvSpPr/>
            <p:nvPr/>
          </p:nvSpPr>
          <p:spPr>
            <a:xfrm>
              <a:off x="6797842" y="3453063"/>
              <a:ext cx="120316" cy="493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573465" y="3554982"/>
              <a:ext cx="625603" cy="456754"/>
              <a:chOff x="10188929" y="5617257"/>
              <a:chExt cx="834137" cy="609002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0188929" y="5827379"/>
                <a:ext cx="834137" cy="398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43" b="1" dirty="0">
                    <a:latin typeface="+mn-lt"/>
                  </a:rPr>
                  <a:t> K</a:t>
                </a:r>
                <a:r>
                  <a:rPr lang="en-US" sz="1543" b="1" baseline="-25000" dirty="0">
                    <a:latin typeface="+mn-lt"/>
                    <a:sym typeface="Symbol" panose="05050102010706020507" pitchFamily="18" charset="2"/>
                  </a:rPr>
                  <a:t></a:t>
                </a:r>
                <a:r>
                  <a:rPr lang="en-US" sz="1543" b="1" dirty="0">
                    <a:latin typeface="+mn-lt"/>
                    <a:sym typeface="Symbol" panose="05050102010706020507" pitchFamily="18" charset="2"/>
                  </a:rPr>
                  <a:t> (7)</a:t>
                </a:r>
                <a:endParaRPr lang="en-US" sz="1543" b="1" dirty="0">
                  <a:latin typeface="+mn-lt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0241858" y="5617257"/>
                <a:ext cx="504903" cy="398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43" b="1" dirty="0">
                    <a:latin typeface="+mn-lt"/>
                  </a:rPr>
                  <a:t>Fe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307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59" y="-24571"/>
            <a:ext cx="10077980" cy="66934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645" dirty="0" smtClean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Conclusion I. Radiation </a:t>
            </a:r>
            <a:r>
              <a:rPr lang="en-US" sz="2645" dirty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Dominant Kinetic Regime observation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27035" y="2182409"/>
            <a:ext cx="184702" cy="39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984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93793" y="1507755"/>
            <a:ext cx="237953" cy="23795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BB86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150050" y="1683759"/>
            <a:ext cx="184702" cy="70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984"/>
          </a:p>
          <a:p>
            <a:endParaRPr lang="en-US" sz="1984"/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87931" y="3944037"/>
            <a:ext cx="237953" cy="23795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BB86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93793" y="6072045"/>
            <a:ext cx="237953" cy="23795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BB86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93793" y="2564327"/>
            <a:ext cx="237953" cy="23795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BB86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129" y="831242"/>
            <a:ext cx="9621910" cy="5939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+mn-lt"/>
                <a:ea typeface="AdvOT1ef757c0"/>
              </a:rPr>
              <a:t>The results of our measurements and analysis indicate that the 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MS Mincho" panose="02020609040205080304" pitchFamily="49" charset="-128"/>
              </a:rPr>
              <a:t>Radiation Dominant Kinetics Regime is sharply achieved at pulse intensities higher than 3x10</a:t>
            </a:r>
            <a:r>
              <a:rPr lang="en-US" sz="2000" b="1" baseline="30000" dirty="0">
                <a:solidFill>
                  <a:srgbClr val="C00000"/>
                </a:solidFill>
                <a:latin typeface="+mn-lt"/>
                <a:ea typeface="MS Mincho" panose="02020609040205080304" pitchFamily="49" charset="-128"/>
              </a:rPr>
              <a:t>20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MS Mincho" panose="02020609040205080304" pitchFamily="49" charset="-128"/>
              </a:rPr>
              <a:t> W/cm</a:t>
            </a:r>
            <a:r>
              <a:rPr lang="en-US" sz="2000" b="1" baseline="30000" dirty="0">
                <a:solidFill>
                  <a:srgbClr val="C00000"/>
                </a:solidFill>
                <a:latin typeface="+mn-lt"/>
                <a:ea typeface="MS Mincho" panose="02020609040205080304" pitchFamily="49" charset="-128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MS Mincho" panose="02020609040205080304" pitchFamily="49" charset="-128"/>
              </a:rPr>
              <a:t>, which are much lower laser intensities than those when the radiation damping starts play an essential role in the particle dynamics. </a:t>
            </a:r>
          </a:p>
          <a:p>
            <a:endParaRPr lang="en-US" sz="2000" b="1" dirty="0">
              <a:latin typeface="+mn-lt"/>
              <a:ea typeface="MS Mincho" panose="02020609040205080304" pitchFamily="49" charset="-128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+mn-lt"/>
                <a:ea typeface="MS Mincho" panose="02020609040205080304" pitchFamily="49" charset="-128"/>
              </a:rPr>
              <a:t>At such laser intensities the central part of laser plasma rapidly becomes an efficient x-ray source and </a:t>
            </a:r>
            <a:r>
              <a:rPr lang="en-US" sz="2000" b="1" dirty="0">
                <a:latin typeface="+mn-lt"/>
                <a:ea typeface="MS Mincho" panose="02020609040205080304" pitchFamily="49" charset="-128"/>
              </a:rPr>
              <a:t>in the energy range of some </a:t>
            </a:r>
            <a:r>
              <a:rPr lang="en-US" sz="2000" b="1" dirty="0" err="1">
                <a:latin typeface="+mn-lt"/>
                <a:ea typeface="MS Mincho" panose="02020609040205080304" pitchFamily="49" charset="-128"/>
              </a:rPr>
              <a:t>keV</a:t>
            </a:r>
            <a:r>
              <a:rPr lang="en-US" sz="2000" b="1" dirty="0">
                <a:latin typeface="+mn-lt"/>
                <a:ea typeface="MS Mincho" panose="02020609040205080304" pitchFamily="49" charset="-128"/>
              </a:rPr>
              <a:t> X-ray intensity exceeds 10</a:t>
            </a:r>
            <a:r>
              <a:rPr lang="en-US" sz="2000" b="1" baseline="30000" dirty="0">
                <a:latin typeface="+mn-lt"/>
                <a:ea typeface="MS Mincho" panose="02020609040205080304" pitchFamily="49" charset="-128"/>
              </a:rPr>
              <a:t>17 </a:t>
            </a:r>
            <a:r>
              <a:rPr lang="en-US" sz="2000" b="1" dirty="0">
                <a:latin typeface="+mn-lt"/>
                <a:ea typeface="MS Mincho" panose="02020609040205080304" pitchFamily="49" charset="-128"/>
              </a:rPr>
              <a:t>W/cm</a:t>
            </a:r>
            <a:r>
              <a:rPr lang="en-US" sz="2000" b="1" baseline="30000" dirty="0">
                <a:latin typeface="+mn-lt"/>
                <a:ea typeface="MS Mincho" panose="02020609040205080304" pitchFamily="49" charset="-128"/>
              </a:rPr>
              <a:t>2</a:t>
            </a:r>
            <a:r>
              <a:rPr lang="en-US" sz="2000" b="1" dirty="0">
                <a:latin typeface="+mn-lt"/>
                <a:ea typeface="MS Mincho" panose="02020609040205080304" pitchFamily="49" charset="-128"/>
              </a:rPr>
              <a:t>. </a:t>
            </a:r>
          </a:p>
          <a:p>
            <a:endParaRPr lang="en-US" sz="2000" b="1" dirty="0">
              <a:solidFill>
                <a:srgbClr val="7030A0"/>
              </a:solidFill>
              <a:latin typeface="+mn-lt"/>
              <a:ea typeface="MS Mincho" panose="02020609040205080304" pitchFamily="49" charset="-128"/>
            </a:endParaRPr>
          </a:p>
          <a:p>
            <a:r>
              <a:rPr lang="en-US" sz="2000" b="1" dirty="0">
                <a:solidFill>
                  <a:srgbClr val="0000CC"/>
                </a:solidFill>
                <a:latin typeface="+mn-lt"/>
                <a:ea typeface="MS Mincho" panose="02020609040205080304" pitchFamily="49" charset="-128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+mn-lt"/>
                <a:ea typeface="MS Mincho" panose="02020609040205080304" pitchFamily="49" charset="-128"/>
              </a:rPr>
              <a:t>The influence of such X-ray source </a:t>
            </a:r>
            <a:r>
              <a:rPr lang="en-GB" sz="2000" b="1" dirty="0">
                <a:latin typeface="+mn-lt"/>
                <a:cs typeface="Times New Roman" panose="02020603050405020304" pitchFamily="18" charset="0"/>
              </a:rPr>
              <a:t>characterized by: </a:t>
            </a:r>
          </a:p>
          <a:p>
            <a:pPr marL="514247" indent="-514247">
              <a:buAutoNum type="romanLcParenBoth"/>
            </a:pPr>
            <a:r>
              <a:rPr lang="en-GB" sz="2000" b="1" dirty="0">
                <a:latin typeface="+mn-lt"/>
                <a:cs typeface="Times New Roman" panose="02020603050405020304" pitchFamily="18" charset="0"/>
              </a:rPr>
              <a:t>heating of a solid density periphery plasma by x-ray absorption up to few-hundred-eV temperatures,</a:t>
            </a:r>
          </a:p>
          <a:p>
            <a:pPr marL="514247" indent="-514247">
              <a:buAutoNum type="romanLcParenBoth"/>
            </a:pPr>
            <a:r>
              <a:rPr lang="en-US" sz="2000" b="1" dirty="0">
                <a:solidFill>
                  <a:srgbClr val="7030A0"/>
                </a:solidFill>
                <a:latin typeface="+mn-lt"/>
                <a:ea typeface="MS Gothic" panose="020B0609070205080204" pitchFamily="49" charset="-128"/>
              </a:rPr>
              <a:t>re-radiation of such plasma begins a</a:t>
            </a:r>
            <a:r>
              <a:rPr lang="en-US" sz="2000" b="1" dirty="0">
                <a:solidFill>
                  <a:srgbClr val="7030A0"/>
                </a:solidFill>
                <a:latin typeface="+mn-lt"/>
                <a:ea typeface="MS Mincho" panose="02020609040205080304" pitchFamily="49" charset="-128"/>
              </a:rPr>
              <a:t> non-linear growth as ~ </a:t>
            </a:r>
            <a:r>
              <a:rPr lang="en-US" sz="2000" b="1" i="1" dirty="0">
                <a:solidFill>
                  <a:srgbClr val="7030A0"/>
                </a:solidFill>
                <a:latin typeface="+mn-lt"/>
                <a:ea typeface="MS Mincho" panose="02020609040205080304" pitchFamily="49" charset="-128"/>
              </a:rPr>
              <a:t>E</a:t>
            </a:r>
            <a:r>
              <a:rPr lang="en-US" sz="2000" b="1" baseline="30000" dirty="0">
                <a:solidFill>
                  <a:srgbClr val="7030A0"/>
                </a:solidFill>
                <a:latin typeface="+mn-lt"/>
                <a:ea typeface="MS Mincho" panose="02020609040205080304" pitchFamily="49" charset="-128"/>
              </a:rPr>
              <a:t>4-5</a:t>
            </a:r>
            <a:r>
              <a:rPr lang="en-US" sz="2000" b="1" dirty="0">
                <a:solidFill>
                  <a:srgbClr val="7030A0"/>
                </a:solidFill>
                <a:latin typeface="+mn-lt"/>
                <a:ea typeface="MS Mincho" panose="02020609040205080304" pitchFamily="49" charset="-128"/>
              </a:rPr>
              <a:t>,</a:t>
            </a:r>
          </a:p>
          <a:p>
            <a:pPr marL="514247" indent="-514247">
              <a:buAutoNum type="romanLcParenBoth"/>
            </a:pPr>
            <a:r>
              <a:rPr lang="en-GB" sz="2000" b="1" dirty="0">
                <a:latin typeface="+mn-lt"/>
                <a:cs typeface="Times New Roman" panose="02020603050405020304" pitchFamily="18" charset="0"/>
              </a:rPr>
              <a:t>x-ray pumping of atomic and ion transitions, resulting in the appearance of hollow atom lines. Finally, the spectral fitting indicates that the plasma remains around solid density</a:t>
            </a:r>
            <a:endParaRPr lang="en-US" sz="20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sz="2000" b="1" dirty="0">
              <a:latin typeface="+mn-lt"/>
              <a:ea typeface="MS Mincho" panose="02020609040205080304" pitchFamily="49" charset="-128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+mn-lt"/>
                <a:ea typeface="MS Mincho" panose="02020609040205080304" pitchFamily="49" charset="-128"/>
              </a:rPr>
              <a:t>Photoionization of ions and atoms by such an x-ray source becomes the dominant process in the kinetics of peripheral plasma, similar to the kinetics occurring under irradiation by XFELs. </a:t>
            </a:r>
          </a:p>
        </p:txBody>
      </p:sp>
    </p:spTree>
    <p:extLst>
      <p:ext uri="{BB962C8B-B14F-4D97-AF65-F5344CB8AC3E}">
        <p14:creationId xmlns:p14="http://schemas.microsoft.com/office/powerpoint/2010/main" xmlns="" val="28094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525" y="1474154"/>
            <a:ext cx="95760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kumimoji="1" lang="en-US" altLang="ja-JP" sz="2000" b="1" dirty="0" smtClean="0">
                <a:solidFill>
                  <a:srgbClr val="C00000"/>
                </a:solidFill>
                <a:latin typeface="+mn-lt"/>
              </a:rPr>
              <a:t>	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+mn-lt"/>
              </a:rPr>
              <a:t>High-resolved X-ray spectra from front and rear sides of a high-Z targets containing 	H-, He- like Al; H-, He-like Ti; H-, He-like Fe; Ne-like Ag, Ni-like Au  were obtained in a single J-KAREN-P laser shot of 2-10 J energy and at </a:t>
            </a:r>
            <a:r>
              <a:rPr kumimoji="1" lang="en-US" altLang="ja-JP" sz="2400" b="1" u="sng" dirty="0" smtClean="0">
                <a:solidFill>
                  <a:srgbClr val="7030A0"/>
                </a:solidFill>
                <a:latin typeface="+mn-lt"/>
              </a:rPr>
              <a:t>1e21-1e22 W/cm2 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+mn-lt"/>
              </a:rPr>
              <a:t>intensities.</a:t>
            </a:r>
          </a:p>
          <a:p>
            <a:pPr marL="342900" indent="-342900" algn="just">
              <a:buAutoNum type="arabicParenR"/>
            </a:pPr>
            <a:endParaRPr kumimoji="1" lang="en-US" altLang="ja-JP" sz="2400" b="1" dirty="0">
              <a:solidFill>
                <a:srgbClr val="C00000"/>
              </a:solidFill>
              <a:latin typeface="+mn-lt"/>
            </a:endParaRPr>
          </a:p>
          <a:p>
            <a:pPr marL="342900" indent="-342900" algn="just"/>
            <a:r>
              <a:rPr kumimoji="1" lang="en-US" altLang="ja-JP" sz="2400" b="1" dirty="0" smtClean="0">
                <a:solidFill>
                  <a:srgbClr val="0000FF"/>
                </a:solidFill>
                <a:latin typeface="+mn-lt"/>
              </a:rPr>
              <a:t>	</a:t>
            </a:r>
            <a:r>
              <a:rPr kumimoji="1" lang="en-US" altLang="ja-JP" sz="2400" b="1" dirty="0" smtClean="0">
                <a:solidFill>
                  <a:srgbClr val="C00000"/>
                </a:solidFill>
                <a:latin typeface="+mn-lt"/>
              </a:rPr>
              <a:t>Dependences of X-ray spectra intensity and Fe ion ionization from: laser contrast, laser energy, target displacement, pulse duration were obtained. It was found that ionization of Fe ions and intensity of X-ray spectra strongly depend from laser contrast and laser intensity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+mn-lt"/>
              </a:rPr>
              <a:t>.</a:t>
            </a:r>
            <a:endParaRPr kumimoji="1" lang="en-US" altLang="ja-JP" sz="2400" b="1" dirty="0">
              <a:solidFill>
                <a:srgbClr val="FF0000"/>
              </a:solidFill>
              <a:latin typeface="+mn-lt"/>
            </a:endParaRPr>
          </a:p>
          <a:p>
            <a:pPr marL="342900" indent="-342900" algn="just">
              <a:buAutoNum type="arabicParenR"/>
            </a:pPr>
            <a:endParaRPr kumimoji="1" lang="en-US" altLang="ja-JP" sz="2400" b="1" dirty="0" smtClean="0">
              <a:solidFill>
                <a:srgbClr val="FF0000"/>
              </a:solidFill>
              <a:latin typeface="+mn-lt"/>
            </a:endParaRPr>
          </a:p>
          <a:p>
            <a:pPr marL="342900" indent="-342900" algn="just"/>
            <a:r>
              <a:rPr kumimoji="1" lang="en-US" altLang="ja-JP" sz="2400" b="1" dirty="0" smtClean="0">
                <a:latin typeface="+mn-lt"/>
              </a:rPr>
              <a:t>	Obtained experimental data could be interesting for comparison with detailed PIC simulations, which include atomic processes. Measuring X-ray spectra from front and rear sides of the target gives unique possibility to compare energy transport though the foils irradiated by ultra-intense femtosecond laser pulses.</a:t>
            </a:r>
          </a:p>
          <a:p>
            <a:pPr marL="342900" indent="-342900" algn="just">
              <a:buAutoNum type="arabicParenR"/>
            </a:pPr>
            <a:endParaRPr kumimoji="1" lang="ja-JP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59" y="-24571"/>
            <a:ext cx="10077980" cy="66934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645" dirty="0" smtClean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Conclusion II. High-Z X-ray emission at ~1e22 W/cm</a:t>
            </a:r>
            <a:r>
              <a:rPr lang="en-US" sz="2645" baseline="30000" dirty="0" smtClean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sz="2645" dirty="0" smtClean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range</a:t>
            </a:r>
            <a:endParaRPr lang="en-US" sz="2645" dirty="0">
              <a:solidFill>
                <a:srgbClr val="5A0DA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87931" y="3944037"/>
            <a:ext cx="237953" cy="23795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BB86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93793" y="5995844"/>
            <a:ext cx="237953" cy="23795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BB86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93793" y="2154019"/>
            <a:ext cx="237953" cy="23795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BB86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5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1446029" y="0"/>
            <a:ext cx="7623544" cy="510363"/>
          </a:xfrm>
          <a:prstGeom prst="rect">
            <a:avLst/>
          </a:prstGeom>
          <a:noFill/>
          <a:ln>
            <a:noFill/>
          </a:ln>
        </p:spPr>
        <p:txBody>
          <a:bodyPr lIns="89986" tIns="44993" rIns="89986" bIns="44993"/>
          <a:lstStyle/>
          <a:p>
            <a:pPr algn="ctr"/>
            <a:r>
              <a:rPr lang="en-US" altLang="ja-JP" sz="28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</a:rPr>
              <a:t>Electron impact </a:t>
            </a:r>
            <a:r>
              <a:rPr lang="en-US" altLang="ja-JP" sz="2800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</a:rPr>
              <a:t>ionization </a:t>
            </a:r>
            <a:endParaRPr lang="en-US" sz="2800" b="1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4402893" y="5241850"/>
            <a:ext cx="1221734" cy="350445"/>
          </a:xfrm>
          <a:custGeom>
            <a:avLst/>
            <a:gdLst/>
            <a:ahLst/>
            <a:cxnLst/>
            <a:rect l="0" t="0" r="r" b="b"/>
            <a:pathLst>
              <a:path w="4574" h="1272">
                <a:moveTo>
                  <a:pt x="1143" y="0"/>
                </a:moveTo>
                <a:lnTo>
                  <a:pt x="1143" y="953"/>
                </a:lnTo>
                <a:lnTo>
                  <a:pt x="0" y="953"/>
                </a:lnTo>
                <a:lnTo>
                  <a:pt x="2286" y="1271"/>
                </a:lnTo>
                <a:lnTo>
                  <a:pt x="4573" y="953"/>
                </a:lnTo>
                <a:lnTo>
                  <a:pt x="3429" y="953"/>
                </a:lnTo>
                <a:lnTo>
                  <a:pt x="3429" y="0"/>
                </a:lnTo>
                <a:lnTo>
                  <a:pt x="1143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4965240" y="3145376"/>
            <a:ext cx="731405" cy="274277"/>
          </a:xfrm>
          <a:custGeom>
            <a:avLst/>
            <a:gdLst/>
            <a:ahLst/>
            <a:cxnLst/>
            <a:rect l="0" t="0" r="r" b="b"/>
            <a:pathLst>
              <a:path w="2034" h="764">
                <a:moveTo>
                  <a:pt x="0" y="190"/>
                </a:moveTo>
                <a:lnTo>
                  <a:pt x="1524" y="190"/>
                </a:lnTo>
                <a:lnTo>
                  <a:pt x="1524" y="0"/>
                </a:lnTo>
                <a:lnTo>
                  <a:pt x="2033" y="381"/>
                </a:lnTo>
                <a:lnTo>
                  <a:pt x="1524" y="763"/>
                </a:lnTo>
                <a:lnTo>
                  <a:pt x="1524" y="572"/>
                </a:lnTo>
                <a:lnTo>
                  <a:pt x="0" y="572"/>
                </a:lnTo>
                <a:lnTo>
                  <a:pt x="0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>
          <a:xfrm>
            <a:off x="203507" y="589075"/>
            <a:ext cx="9540000" cy="0"/>
          </a:xfrm>
          <a:prstGeom prst="line">
            <a:avLst/>
          </a:prstGeom>
          <a:ln w="47625">
            <a:solidFill>
              <a:srgbClr val="000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1"/>
          <p:cNvSpPr txBox="1"/>
          <p:nvPr/>
        </p:nvSpPr>
        <p:spPr>
          <a:xfrm>
            <a:off x="2743200" y="701750"/>
            <a:ext cx="5082363" cy="797441"/>
          </a:xfrm>
          <a:prstGeom prst="rect">
            <a:avLst/>
          </a:prstGeom>
          <a:noFill/>
          <a:ln>
            <a:noFill/>
          </a:ln>
        </p:spPr>
        <p:txBody>
          <a:bodyPr lIns="89986" tIns="44993" rIns="89986" bIns="44993"/>
          <a:lstStyle/>
          <a:p>
            <a:pPr algn="ctr"/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Droid Sans Fallback"/>
              </a:rPr>
              <a:t>C</a:t>
            </a:r>
            <a:r>
              <a:rPr lang="en-US" sz="3200" b="1" spc="-1" baseline="-33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Droid Sans Fallback"/>
              </a:rPr>
              <a:t>i</a:t>
            </a:r>
            <a:r>
              <a:rPr lang="en-US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Droid Sans Fallback"/>
              </a:rPr>
              <a:t>N</a:t>
            </a:r>
            <a:r>
              <a:rPr lang="en-US" sz="3200" b="1" spc="-1" baseline="-33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Droid Sans Fallback"/>
              </a:rPr>
              <a:t>e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Arial"/>
                <a:sym typeface="Symbol" panose="05050102010706020507" pitchFamily="18" charset="2"/>
              </a:rPr>
              <a:t></a:t>
            </a:r>
            <a:r>
              <a:rPr lang="en-US" sz="3200" b="1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Droid Sans Fallback"/>
              </a:rPr>
              <a:t>plasma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Droid Sans Fallback"/>
              </a:rPr>
              <a:t> </a:t>
            </a:r>
            <a:r>
              <a:rPr lang="en-US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Droid Sans Fallback"/>
              </a:rPr>
              <a:t>&gt; 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Droid Sans Fallback"/>
              </a:rPr>
              <a:t>1</a:t>
            </a:r>
            <a:endParaRPr lang="en-US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625" y="1239750"/>
            <a:ext cx="10078413" cy="759172"/>
          </a:xfrm>
          <a:prstGeom prst="rect">
            <a:avLst/>
          </a:prstGeom>
          <a:noFill/>
          <a:ln>
            <a:noFill/>
          </a:ln>
        </p:spPr>
        <p:txBody>
          <a:bodyPr lIns="89986" tIns="44993" rIns="89986" bIns="44993"/>
          <a:lstStyle/>
          <a:p>
            <a:pPr algn="ctr">
              <a:lnSpc>
                <a:spcPct val="150000"/>
              </a:lnSpc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Here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C</a:t>
            </a:r>
            <a:r>
              <a:rPr lang="en-US" sz="2400" b="1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i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is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collisional ionization rate,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which is strongly dependent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on 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T</a:t>
            </a:r>
            <a:r>
              <a:rPr lang="en-US" sz="2400" b="1" spc="-1" baseline="-33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roid Sans Fallback"/>
              </a:rPr>
              <a:t>e</a:t>
            </a:r>
            <a:endParaRPr lang="en-US" sz="2400" b="1" spc="-1" baseline="-33000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roid Sans Fallback"/>
            </a:endParaRPr>
          </a:p>
        </p:txBody>
      </p:sp>
      <p:sp>
        <p:nvSpPr>
          <p:cNvPr id="9" name="TextShape 1"/>
          <p:cNvSpPr txBox="1"/>
          <p:nvPr/>
        </p:nvSpPr>
        <p:spPr>
          <a:xfrm>
            <a:off x="202641" y="1732392"/>
            <a:ext cx="10078413" cy="766259"/>
          </a:xfrm>
          <a:prstGeom prst="rect">
            <a:avLst/>
          </a:prstGeom>
          <a:noFill/>
          <a:ln>
            <a:noFill/>
          </a:ln>
        </p:spPr>
        <p:txBody>
          <a:bodyPr lIns="89986" tIns="44993" rIns="89986" bIns="44993"/>
          <a:lstStyle/>
          <a:p>
            <a:pPr algn="ctr">
              <a:lnSpc>
                <a:spcPct val="150000"/>
              </a:lnSpc>
            </a:pPr>
            <a:r>
              <a:rPr lang="ru-RU" sz="2799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 pitchFamily="18" charset="2"/>
                <a:ea typeface="Arial"/>
              </a:rPr>
              <a:t>t</a:t>
            </a:r>
            <a:r>
              <a:rPr lang="en-US" sz="2799" b="1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plasma</a:t>
            </a:r>
            <a:r>
              <a:rPr lang="en-US" sz="2799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~ </a:t>
            </a:r>
            <a:r>
              <a:rPr lang="en-US" sz="2799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</a:t>
            </a:r>
            <a:r>
              <a:rPr lang="en-US" sz="2799" b="1" spc="-1" baseline="-33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plasma</a:t>
            </a:r>
            <a:r>
              <a:rPr lang="en-US" sz="2799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/</a:t>
            </a:r>
            <a:r>
              <a:rPr lang="en-US" sz="2799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</a:t>
            </a:r>
            <a:r>
              <a:rPr lang="en-US" sz="2799" b="1" spc="-1" baseline="-33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</a:t>
            </a:r>
            <a:endParaRPr lang="en-US" sz="2799" b="1" spc="-1" baseline="-33000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algn="ctr">
              <a:lnSpc>
                <a:spcPct val="150000"/>
              </a:lnSpc>
            </a:pPr>
            <a:r>
              <a:rPr lang="en-US" altLang="ja-JP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lang="en-US" altLang="ja-JP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here </a:t>
            </a:r>
            <a:r>
              <a:rPr lang="en-US" altLang="ja-JP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</a:t>
            </a:r>
            <a:r>
              <a:rPr lang="en-US" altLang="ja-JP" sz="2400" b="1" spc="-1" baseline="-33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plasma</a:t>
            </a:r>
            <a:r>
              <a:rPr lang="en-US" altLang="ja-JP" sz="2400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altLang="ja-JP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 plasma dimension and </a:t>
            </a:r>
            <a:r>
              <a:rPr lang="en-US" altLang="ja-JP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</a:t>
            </a:r>
            <a:r>
              <a:rPr lang="en-US" altLang="ja-JP" sz="2400" b="1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</a:t>
            </a:r>
            <a:r>
              <a:rPr lang="en-US" altLang="ja-JP" sz="2400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altLang="ja-JP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 plasma expansion speed </a:t>
            </a: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TextShape 1"/>
          <p:cNvSpPr txBox="1"/>
          <p:nvPr/>
        </p:nvSpPr>
        <p:spPr>
          <a:xfrm>
            <a:off x="163659" y="3001213"/>
            <a:ext cx="10078413" cy="688284"/>
          </a:xfrm>
          <a:prstGeom prst="rect">
            <a:avLst/>
          </a:prstGeom>
          <a:noFill/>
          <a:ln>
            <a:noFill/>
          </a:ln>
        </p:spPr>
        <p:txBody>
          <a:bodyPr lIns="89986" tIns="44993" rIns="89986" bIns="44993"/>
          <a:lstStyle/>
          <a:p>
            <a:pPr algn="just">
              <a:lnSpc>
                <a:spcPct val="150000"/>
              </a:lnSpc>
            </a:pP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</a:t>
            </a:r>
            <a:r>
              <a:rPr lang="en-US" sz="2400" b="1" spc="-1" baseline="-33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must be not smaller then </a:t>
            </a:r>
            <a:r>
              <a:rPr lang="en-US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</a:t>
            </a:r>
            <a:r>
              <a:rPr lang="en-US" sz="2400" b="1" spc="-1" baseline="-33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/4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        </a:t>
            </a:r>
            <a:r>
              <a:rPr lang="en-US" sz="2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high </a:t>
            </a:r>
            <a:r>
              <a:rPr lang="en-US" sz="24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</a:t>
            </a:r>
            <a:r>
              <a:rPr lang="en-US" sz="2400" b="1" spc="-1" baseline="-33000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las</a:t>
            </a:r>
            <a:r>
              <a:rPr lang="en-US" sz="2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must be </a:t>
            </a:r>
            <a:r>
              <a:rPr lang="en-US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used</a:t>
            </a:r>
            <a:endParaRPr lang="en-US" sz="24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Shape 1"/>
          <p:cNvSpPr txBox="1"/>
          <p:nvPr/>
        </p:nvSpPr>
        <p:spPr>
          <a:xfrm>
            <a:off x="241633" y="3662411"/>
            <a:ext cx="9508424" cy="1632604"/>
          </a:xfrm>
          <a:prstGeom prst="rect">
            <a:avLst/>
          </a:prstGeom>
          <a:noFill/>
          <a:ln>
            <a:noFill/>
          </a:ln>
        </p:spPr>
        <p:txBody>
          <a:bodyPr lIns="89986" tIns="44993" rIns="89986" bIns="44993"/>
          <a:lstStyle/>
          <a:p>
            <a:pPr algn="just">
              <a:lnSpc>
                <a:spcPct val="150000"/>
              </a:lnSpc>
            </a:pPr>
            <a:r>
              <a:rPr lang="en-US" sz="2400" i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 </a:t>
            </a:r>
            <a:r>
              <a:rPr lang="en-US" sz="2400" i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obtain high </a:t>
            </a:r>
            <a:r>
              <a:rPr lang="en-US" sz="2400" b="1" i="1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</a:t>
            </a:r>
            <a:r>
              <a:rPr lang="en-US" sz="2400" b="1" i="1" spc="-1" baseline="-33000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las</a:t>
            </a:r>
            <a:r>
              <a:rPr lang="en-US" sz="2400" i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</a:t>
            </a:r>
            <a:r>
              <a:rPr lang="en-US" sz="2400" i="1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:</a:t>
            </a:r>
          </a:p>
          <a:p>
            <a:pPr algn="just">
              <a:lnSpc>
                <a:spcPts val="3200"/>
              </a:lnSpc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1)  increase  </a:t>
            </a:r>
            <a:r>
              <a:rPr lang="en-US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</a:t>
            </a:r>
            <a:r>
              <a:rPr lang="en-US" sz="2400" b="1" spc="-1" baseline="-33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las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    expensive</a:t>
            </a:r>
          </a:p>
          <a:p>
            <a:pPr algn="just">
              <a:lnSpc>
                <a:spcPts val="3200"/>
              </a:lnSpc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2)  decrease </a:t>
            </a:r>
            <a:r>
              <a:rPr lang="en-US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</a:t>
            </a:r>
            <a:r>
              <a:rPr lang="en-US" sz="2400" b="1" spc="-1" baseline="-33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focal</a:t>
            </a:r>
            <a:r>
              <a:rPr lang="en-US" sz="2400" b="1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spot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 decreasing of 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</a:t>
            </a:r>
            <a:r>
              <a:rPr lang="en-US" sz="2400" b="1" spc="-1" baseline="-33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plasma</a:t>
            </a:r>
            <a:r>
              <a:rPr lang="en-US" sz="2400" b="1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</a:t>
            </a:r>
            <a:r>
              <a:rPr lang="en-US" sz="24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ru-RU" sz="2799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 pitchFamily="18" charset="2"/>
                <a:ea typeface="Arial"/>
              </a:rPr>
              <a:t>t</a:t>
            </a:r>
            <a:r>
              <a:rPr lang="en-US" sz="2799" b="1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plasma </a:t>
            </a:r>
            <a:endParaRPr lang="en-US" sz="2799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TextShape 1"/>
          <p:cNvSpPr txBox="1"/>
          <p:nvPr/>
        </p:nvSpPr>
        <p:spPr>
          <a:xfrm>
            <a:off x="0" y="5156002"/>
            <a:ext cx="10078413" cy="2265523"/>
          </a:xfrm>
          <a:prstGeom prst="rect">
            <a:avLst/>
          </a:prstGeom>
          <a:noFill/>
          <a:ln>
            <a:noFill/>
          </a:ln>
        </p:spPr>
        <p:txBody>
          <a:bodyPr lIns="89986" tIns="44993" rIns="89986" bIns="44993"/>
          <a:lstStyle/>
          <a:p>
            <a:pPr algn="ctr">
              <a:lnSpc>
                <a:spcPct val="100000"/>
              </a:lnSpc>
            </a:pPr>
            <a:endParaRPr lang="en-US" sz="279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799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best </a:t>
            </a:r>
            <a:r>
              <a:rPr lang="en-US" sz="2799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solution is </a:t>
            </a:r>
            <a:endParaRPr lang="en-US" sz="2799" b="1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799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 use maximal possible value N</a:t>
            </a:r>
            <a:r>
              <a:rPr lang="en-US" sz="2799" b="1" spc="-1" baseline="-33000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</a:t>
            </a:r>
            <a:r>
              <a:rPr lang="en-US" sz="2799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(solid state value)</a:t>
            </a:r>
            <a:endParaRPr lang="en-US" sz="2799" b="1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799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Very </a:t>
            </a:r>
            <a:r>
              <a:rPr lang="en-US" sz="2799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high laser contrast </a:t>
            </a:r>
            <a:r>
              <a:rPr lang="en-US" sz="2799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</a:t>
            </a:r>
            <a:r>
              <a:rPr lang="en-US" sz="2799" b="1" spc="-1" baseline="-33000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pulse</a:t>
            </a:r>
            <a:r>
              <a:rPr lang="en-US" sz="2799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/</a:t>
            </a:r>
            <a:r>
              <a:rPr lang="en-US" sz="2799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</a:t>
            </a:r>
            <a:r>
              <a:rPr lang="en-US" sz="2799" b="1" spc="-1" baseline="-33000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prepulse</a:t>
            </a:r>
            <a:r>
              <a:rPr lang="en-US" sz="2799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&gt; 10</a:t>
            </a:r>
            <a:r>
              <a:rPr lang="en-US" sz="2799" b="1" spc="-1" baseline="33000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</a:t>
            </a:r>
            <a:r>
              <a:rPr lang="en-US" sz="2799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is </a:t>
            </a:r>
            <a:r>
              <a:rPr lang="en-US" sz="2799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necessary</a:t>
            </a:r>
            <a:endParaRPr lang="en-US" sz="2799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66483" y="4582633"/>
            <a:ext cx="5209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0510" y="4841358"/>
            <a:ext cx="5209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89644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49" y="1910704"/>
            <a:ext cx="9983025" cy="4994184"/>
          </a:xfrm>
          <a:prstGeom prst="rect">
            <a:avLst/>
          </a:prstGeom>
        </p:spPr>
      </p:pic>
      <p:sp>
        <p:nvSpPr>
          <p:cNvPr id="6" name="Line 59"/>
          <p:cNvSpPr>
            <a:spLocks noChangeShapeType="1"/>
          </p:cNvSpPr>
          <p:nvPr/>
        </p:nvSpPr>
        <p:spPr bwMode="auto">
          <a:xfrm>
            <a:off x="99649" y="994074"/>
            <a:ext cx="9880269" cy="0"/>
          </a:xfrm>
          <a:prstGeom prst="line">
            <a:avLst/>
          </a:prstGeom>
          <a:noFill/>
          <a:ln w="76200" cmpd="tri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1461493" y="1593102"/>
            <a:ext cx="2883832" cy="6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ja-JP" sz="1764" dirty="0">
                <a:solidFill>
                  <a:srgbClr val="0000FF"/>
                </a:solidFill>
              </a:rPr>
              <a:t>КК</a:t>
            </a:r>
            <a:r>
              <a:rPr lang="en-US" altLang="ja-JP" sz="1764" dirty="0">
                <a:solidFill>
                  <a:srgbClr val="0000FF"/>
                </a:solidFill>
                <a:ea typeface="MS PGothic" pitchFamily="34" charset="-128"/>
              </a:rPr>
              <a:t> </a:t>
            </a:r>
            <a:r>
              <a:rPr lang="ru-RU" altLang="ja-JP" sz="1764" dirty="0">
                <a:solidFill>
                  <a:srgbClr val="0000FF"/>
                </a:solidFill>
              </a:rPr>
              <a:t>–</a:t>
            </a:r>
            <a:r>
              <a:rPr lang="en-US" altLang="ja-JP" sz="1764" dirty="0">
                <a:solidFill>
                  <a:srgbClr val="0000FF"/>
                </a:solidFill>
                <a:ea typeface="MS PGothic" pitchFamily="34" charset="-128"/>
              </a:rPr>
              <a:t> Hollow ion</a:t>
            </a:r>
          </a:p>
          <a:p>
            <a:pPr algn="ctr"/>
            <a:r>
              <a:rPr lang="en-US" altLang="ja-JP" sz="1764" dirty="0">
                <a:solidFill>
                  <a:srgbClr val="0000FF"/>
                </a:solidFill>
                <a:ea typeface="MS PGothic" pitchFamily="34" charset="-128"/>
              </a:rPr>
              <a:t>(2 vacancies in K – shell</a:t>
            </a:r>
            <a:r>
              <a:rPr lang="ru-RU" altLang="ja-JP" sz="1764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4657669" y="1593103"/>
            <a:ext cx="2844818" cy="90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ja-JP" sz="1764" dirty="0">
                <a:solidFill>
                  <a:srgbClr val="C00000"/>
                </a:solidFill>
              </a:rPr>
              <a:t>К</a:t>
            </a:r>
            <a:r>
              <a:rPr lang="en-US" altLang="ja-JP" sz="1764" dirty="0">
                <a:solidFill>
                  <a:srgbClr val="C00000"/>
                </a:solidFill>
                <a:ea typeface="MS PGothic" pitchFamily="34" charset="-128"/>
              </a:rPr>
              <a:t>L </a:t>
            </a:r>
            <a:r>
              <a:rPr lang="ru-RU" altLang="ja-JP" sz="1764" dirty="0">
                <a:solidFill>
                  <a:srgbClr val="C00000"/>
                </a:solidFill>
              </a:rPr>
              <a:t>–</a:t>
            </a:r>
            <a:r>
              <a:rPr lang="en-US" altLang="ja-JP" sz="1764" dirty="0">
                <a:solidFill>
                  <a:srgbClr val="C00000"/>
                </a:solidFill>
                <a:ea typeface="MS PGothic" pitchFamily="34" charset="-128"/>
              </a:rPr>
              <a:t> Hollow ion  </a:t>
            </a:r>
          </a:p>
          <a:p>
            <a:pPr algn="ctr"/>
            <a:r>
              <a:rPr lang="en-US" altLang="ja-JP" sz="1764" dirty="0">
                <a:solidFill>
                  <a:srgbClr val="C00000"/>
                </a:solidFill>
                <a:ea typeface="MS PGothic" pitchFamily="34" charset="-128"/>
              </a:rPr>
              <a:t>(1 vacancy in</a:t>
            </a:r>
            <a:r>
              <a:rPr lang="ru-RU" altLang="ja-JP" sz="1764" dirty="0">
                <a:solidFill>
                  <a:srgbClr val="C00000"/>
                </a:solidFill>
              </a:rPr>
              <a:t> К</a:t>
            </a:r>
            <a:r>
              <a:rPr lang="en-US" altLang="ja-JP" sz="1764" dirty="0">
                <a:solidFill>
                  <a:srgbClr val="C00000"/>
                </a:solidFill>
                <a:ea typeface="MS PGothic" pitchFamily="34" charset="-128"/>
              </a:rPr>
              <a:t> </a:t>
            </a:r>
            <a:r>
              <a:rPr lang="ru-RU" altLang="ja-JP" sz="1764" dirty="0">
                <a:solidFill>
                  <a:srgbClr val="C00000"/>
                </a:solidFill>
              </a:rPr>
              <a:t>-</a:t>
            </a:r>
            <a:r>
              <a:rPr lang="en-US" altLang="ja-JP" sz="1764" dirty="0">
                <a:solidFill>
                  <a:srgbClr val="C00000"/>
                </a:solidFill>
                <a:ea typeface="MS PGothic" pitchFamily="34" charset="-128"/>
              </a:rPr>
              <a:t> shell</a:t>
            </a:r>
            <a:r>
              <a:rPr lang="ru-RU" altLang="ja-JP" sz="1764" dirty="0">
                <a:solidFill>
                  <a:srgbClr val="C00000"/>
                </a:solidFill>
              </a:rPr>
              <a:t> </a:t>
            </a:r>
            <a:endParaRPr lang="en-US" altLang="ja-JP" sz="1764" dirty="0">
              <a:solidFill>
                <a:srgbClr val="C00000"/>
              </a:solidFill>
              <a:ea typeface="MS PGothic" pitchFamily="34" charset="-128"/>
            </a:endParaRPr>
          </a:p>
          <a:p>
            <a:pPr algn="ctr"/>
            <a:r>
              <a:rPr lang="en-US" altLang="ja-JP" sz="1764" dirty="0">
                <a:solidFill>
                  <a:srgbClr val="C00000"/>
                </a:solidFill>
                <a:ea typeface="MS PGothic" pitchFamily="34" charset="-128"/>
              </a:rPr>
              <a:t>and</a:t>
            </a:r>
            <a:r>
              <a:rPr lang="ru-RU" altLang="ja-JP" sz="1764" dirty="0">
                <a:solidFill>
                  <a:srgbClr val="C00000"/>
                </a:solidFill>
              </a:rPr>
              <a:t> 1 </a:t>
            </a:r>
            <a:r>
              <a:rPr lang="en-US" altLang="ja-JP" sz="1764" dirty="0">
                <a:solidFill>
                  <a:srgbClr val="C00000"/>
                </a:solidFill>
                <a:ea typeface="MS PGothic" pitchFamily="34" charset="-128"/>
              </a:rPr>
              <a:t>vacancy</a:t>
            </a:r>
            <a:r>
              <a:rPr lang="ru-RU" altLang="ja-JP" sz="1764" dirty="0">
                <a:solidFill>
                  <a:srgbClr val="C00000"/>
                </a:solidFill>
              </a:rPr>
              <a:t> </a:t>
            </a:r>
            <a:r>
              <a:rPr lang="en-US" altLang="ja-JP" sz="1764" dirty="0">
                <a:solidFill>
                  <a:srgbClr val="C00000"/>
                </a:solidFill>
                <a:ea typeface="MS PGothic" pitchFamily="34" charset="-128"/>
              </a:rPr>
              <a:t>in</a:t>
            </a:r>
            <a:r>
              <a:rPr lang="ru-RU" altLang="ja-JP" sz="1764" dirty="0">
                <a:solidFill>
                  <a:srgbClr val="C00000"/>
                </a:solidFill>
              </a:rPr>
              <a:t> </a:t>
            </a:r>
            <a:r>
              <a:rPr lang="en-US" altLang="ja-JP" sz="1764" dirty="0">
                <a:solidFill>
                  <a:srgbClr val="C00000"/>
                </a:solidFill>
                <a:ea typeface="MS PGothic" pitchFamily="34" charset="-128"/>
              </a:rPr>
              <a:t>L – shell</a:t>
            </a:r>
            <a:r>
              <a:rPr lang="ru-RU" altLang="ja-JP" sz="1764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" y="31738"/>
            <a:ext cx="10078509" cy="95395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799" b="1" dirty="0">
                <a:solidFill>
                  <a:srgbClr val="7030A0"/>
                </a:solidFill>
              </a:rPr>
              <a:t>Hollow ions line position shifts to shorter wavelength </a:t>
            </a:r>
          </a:p>
          <a:p>
            <a:pPr algn="ctr"/>
            <a:r>
              <a:rPr kumimoji="1" lang="en-US" altLang="ja-JP" sz="2799" b="1" dirty="0">
                <a:solidFill>
                  <a:srgbClr val="7030A0"/>
                </a:solidFill>
              </a:rPr>
              <a:t>as atom ionizes</a:t>
            </a:r>
            <a:endParaRPr kumimoji="1" lang="ja-JP" altLang="en-US" sz="2799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09010" y="6268062"/>
            <a:ext cx="9130530" cy="5136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6" tIns="45713" rIns="91426" bIns="45713" numCol="1" rtlCol="0" anchor="t" anchorCtr="0" compatLnSpc="1">
            <a:prstTxWarp prst="textNoShape">
              <a:avLst/>
            </a:prstTxWarp>
          </a:bodyPr>
          <a:lstStyle/>
          <a:p>
            <a:pPr defTabSz="449173" eaLnBrk="1">
              <a:lnSpc>
                <a:spcPct val="94000"/>
              </a:lnSpc>
              <a:buClr>
                <a:srgbClr val="000000"/>
              </a:buClr>
              <a:buSzPct val="100000"/>
            </a:pPr>
            <a:endParaRPr lang="ja-JP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26199" y="6268062"/>
            <a:ext cx="9227047" cy="4316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5" b="1" dirty="0">
                <a:solidFill>
                  <a:srgbClr val="7030A0"/>
                </a:solidFill>
              </a:rPr>
              <a:t>Hollow ions spectra are </a:t>
            </a:r>
            <a:r>
              <a:rPr kumimoji="1" lang="en-US" altLang="ja-JP" sz="2205" b="1" dirty="0" smtClean="0">
                <a:solidFill>
                  <a:srgbClr val="7030A0"/>
                </a:solidFill>
              </a:rPr>
              <a:t>very sensitive to temperature </a:t>
            </a:r>
            <a:r>
              <a:rPr kumimoji="1" lang="en-US" altLang="ja-JP" sz="2205" b="1" dirty="0">
                <a:solidFill>
                  <a:srgbClr val="7030A0"/>
                </a:solidFill>
              </a:rPr>
              <a:t>and </a:t>
            </a:r>
            <a:r>
              <a:rPr kumimoji="1" lang="en-US" altLang="ja-JP" sz="2205" b="1" dirty="0" smtClean="0">
                <a:solidFill>
                  <a:srgbClr val="7030A0"/>
                </a:solidFill>
              </a:rPr>
              <a:t>density</a:t>
            </a:r>
            <a:endParaRPr kumimoji="1" lang="ja-JP" altLang="en-US" sz="2205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8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53" y="1185665"/>
            <a:ext cx="10015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err="1"/>
              <a:t>Ridgers</a:t>
            </a:r>
            <a:r>
              <a:rPr lang="en-US" dirty="0"/>
              <a:t>, C. P. </a:t>
            </a:r>
            <a:r>
              <a:rPr lang="en-US" i="1" dirty="0"/>
              <a:t>et al</a:t>
            </a:r>
            <a:r>
              <a:rPr lang="en-US" dirty="0"/>
              <a:t>. Dense electron-positron plasmas and </a:t>
            </a:r>
            <a:r>
              <a:rPr lang="en-US" dirty="0" err="1"/>
              <a:t>ultraintense</a:t>
            </a:r>
            <a:r>
              <a:rPr lang="en-US" dirty="0"/>
              <a:t> ɣ–rays from laser-irradiated solids</a:t>
            </a:r>
            <a:r>
              <a:rPr lang="en-US" dirty="0" smtClean="0"/>
              <a:t>. </a:t>
            </a:r>
            <a:r>
              <a:rPr lang="en-US" i="1" dirty="0" smtClean="0"/>
              <a:t>Phys</a:t>
            </a:r>
            <a:r>
              <a:rPr lang="en-US" i="1" dirty="0"/>
              <a:t>. Rev.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108</a:t>
            </a:r>
            <a:r>
              <a:rPr lang="en-US" dirty="0"/>
              <a:t>, 165006 (2012).</a:t>
            </a:r>
          </a:p>
          <a:p>
            <a:pPr>
              <a:spcAft>
                <a:spcPts val="0"/>
              </a:spcAft>
            </a:pPr>
            <a:r>
              <a:rPr lang="en-US" dirty="0"/>
              <a:t>Nakamura, T</a:t>
            </a:r>
            <a:r>
              <a:rPr lang="en-US" i="1" dirty="0"/>
              <a:t>.  et al</a:t>
            </a:r>
            <a:r>
              <a:rPr lang="en-US" dirty="0"/>
              <a:t>.  High-power </a:t>
            </a:r>
            <a:r>
              <a:rPr lang="en-US" b="1" i="1" dirty="0"/>
              <a:t>γ</a:t>
            </a:r>
            <a:r>
              <a:rPr lang="en-US" dirty="0"/>
              <a:t> -ray flash generation in </a:t>
            </a:r>
            <a:r>
              <a:rPr lang="en-US" dirty="0" err="1"/>
              <a:t>ultraintense</a:t>
            </a:r>
            <a:r>
              <a:rPr lang="en-US" dirty="0"/>
              <a:t> laser-plasma interactions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108</a:t>
            </a:r>
            <a:r>
              <a:rPr lang="en-US" dirty="0"/>
              <a:t>, 195001 (2012).</a:t>
            </a:r>
          </a:p>
          <a:p>
            <a:pPr>
              <a:spcAft>
                <a:spcPts val="0"/>
              </a:spcAft>
            </a:pPr>
            <a:r>
              <a:rPr lang="en-US" dirty="0" err="1"/>
              <a:t>Ji</a:t>
            </a:r>
            <a:r>
              <a:rPr lang="en-US" dirty="0"/>
              <a:t>., L.L., </a:t>
            </a:r>
            <a:r>
              <a:rPr lang="en-US" dirty="0" err="1"/>
              <a:t>Pukhov</a:t>
            </a:r>
            <a:r>
              <a:rPr lang="en-US" dirty="0"/>
              <a:t>, A., </a:t>
            </a:r>
            <a:r>
              <a:rPr lang="en-US" dirty="0" err="1"/>
              <a:t>Kostyukov</a:t>
            </a:r>
            <a:r>
              <a:rPr lang="en-US" dirty="0"/>
              <a:t>, </a:t>
            </a:r>
            <a:r>
              <a:rPr lang="en-US" dirty="0" err="1"/>
              <a:t>I.Yu</a:t>
            </a:r>
            <a:r>
              <a:rPr lang="en-US" dirty="0"/>
              <a:t>., Shen B.F. and </a:t>
            </a:r>
            <a:r>
              <a:rPr lang="en-US" dirty="0" err="1"/>
              <a:t>Akli</a:t>
            </a:r>
            <a:r>
              <a:rPr lang="en-US" dirty="0"/>
              <a:t>, K. Radiation-reaction trapping of electrons in extreme laser fields.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 </a:t>
            </a:r>
            <a:r>
              <a:rPr lang="en-US" b="1" dirty="0"/>
              <a:t>112</a:t>
            </a:r>
            <a:r>
              <a:rPr lang="en-US" dirty="0"/>
              <a:t>, 145003 (2014)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… and many other works.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0079038" cy="110782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</a:rPr>
              <a:t>It was shown that at RDR plasma radiation dominates particle dynamics and up to 30% of optical laser radiation could be transformed to </a:t>
            </a:r>
            <a:r>
              <a:rPr lang="en-US" sz="2200" b="1" i="1" dirty="0">
                <a:solidFill>
                  <a:srgbClr val="7030A0"/>
                </a:solidFill>
              </a:rPr>
              <a:t>γ</a:t>
            </a:r>
            <a:r>
              <a:rPr lang="en-US" sz="2200" b="1" dirty="0">
                <a:solidFill>
                  <a:srgbClr val="7030A0"/>
                </a:solidFill>
              </a:rPr>
              <a:t> -</a:t>
            </a:r>
            <a:r>
              <a:rPr lang="en-US" sz="2200" b="1" dirty="0" smtClean="0">
                <a:solidFill>
                  <a:srgbClr val="7030A0"/>
                </a:solidFill>
              </a:rPr>
              <a:t>rays Doubt is for that </a:t>
            </a:r>
            <a:r>
              <a:rPr lang="en-US" sz="2200" b="1" dirty="0">
                <a:solidFill>
                  <a:srgbClr val="7030A0"/>
                </a:solidFill>
              </a:rPr>
              <a:t>the laser intensity should reach </a:t>
            </a:r>
            <a:r>
              <a:rPr lang="en-US" sz="2200" b="1" dirty="0" smtClean="0">
                <a:solidFill>
                  <a:srgbClr val="7030A0"/>
                </a:solidFill>
              </a:rPr>
              <a:t>10</a:t>
            </a:r>
            <a:r>
              <a:rPr lang="en-US" sz="2200" b="1" baseline="30000" dirty="0" smtClean="0">
                <a:solidFill>
                  <a:srgbClr val="7030A0"/>
                </a:solidFill>
              </a:rPr>
              <a:t>23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>
                <a:solidFill>
                  <a:srgbClr val="7030A0"/>
                </a:solidFill>
              </a:rPr>
              <a:t>– 10</a:t>
            </a:r>
            <a:r>
              <a:rPr lang="en-US" sz="2200" b="1" baseline="30000" dirty="0">
                <a:solidFill>
                  <a:srgbClr val="7030A0"/>
                </a:solidFill>
              </a:rPr>
              <a:t>24</a:t>
            </a:r>
            <a:r>
              <a:rPr lang="en-US" sz="2200" b="1" dirty="0">
                <a:solidFill>
                  <a:srgbClr val="7030A0"/>
                </a:solidFill>
              </a:rPr>
              <a:t> W/cm</a:t>
            </a:r>
            <a:r>
              <a:rPr lang="en-US" sz="2200" b="1" baseline="30000" dirty="0">
                <a:solidFill>
                  <a:srgbClr val="7030A0"/>
                </a:solidFill>
              </a:rPr>
              <a:t>2</a:t>
            </a:r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580" y="4387408"/>
            <a:ext cx="894470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/>
              <a:t>The regime where the radiation intensity dominates standard </a:t>
            </a:r>
            <a:r>
              <a:rPr lang="en-US" sz="2000" b="1" dirty="0" err="1" smtClean="0"/>
              <a:t>collisional</a:t>
            </a:r>
            <a:r>
              <a:rPr lang="en-US" sz="2000" b="1" dirty="0" smtClean="0"/>
              <a:t> atomic processes, thereby creating exotic states of matter composed of hollow atoms with multiple inner-shell excitations, which are diagnosed through the observation of unique spectral lines. According to </a:t>
            </a:r>
            <a:r>
              <a:rPr lang="en-US" sz="2000" i="1" dirty="0" smtClean="0"/>
              <a:t>J. </a:t>
            </a:r>
            <a:r>
              <a:rPr lang="en-US" sz="2000" i="1" dirty="0" err="1" smtClean="0"/>
              <a:t>Colgan</a:t>
            </a:r>
            <a:r>
              <a:rPr lang="en-US" sz="2000" i="1" dirty="0" smtClean="0"/>
              <a:t> et al., PRL 110, 125001 (2013) </a:t>
            </a:r>
            <a:r>
              <a:rPr lang="en-US" sz="2000" b="1" dirty="0" smtClean="0"/>
              <a:t>such intensity regime was introduced as </a:t>
            </a:r>
            <a:endParaRPr lang="en-US" sz="2000" b="1" dirty="0" smtClean="0"/>
          </a:p>
          <a:p>
            <a:pPr>
              <a:spcAft>
                <a:spcPts val="0"/>
              </a:spcAft>
            </a:pPr>
            <a:endParaRPr lang="en-US" sz="2000" b="1" dirty="0" smtClean="0"/>
          </a:p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7030A0"/>
                </a:solidFill>
              </a:rPr>
              <a:t>Radiation Dominated Kinetic Regime (RDKR)</a:t>
            </a:r>
          </a:p>
          <a:p>
            <a:pPr algn="ctr">
              <a:spcAft>
                <a:spcPts val="0"/>
              </a:spcAft>
            </a:pPr>
            <a:endParaRPr lang="en-US" sz="2000" b="1" dirty="0" smtClean="0"/>
          </a:p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C00000"/>
                </a:solidFill>
              </a:rPr>
              <a:t>	Plasma </a:t>
            </a:r>
            <a:r>
              <a:rPr lang="en-US" sz="2000" b="1" dirty="0" smtClean="0">
                <a:solidFill>
                  <a:srgbClr val="C00000"/>
                </a:solidFill>
              </a:rPr>
              <a:t>produced by XFEL radiation is a typical </a:t>
            </a:r>
            <a:r>
              <a:rPr lang="en-US" sz="2000" b="1" dirty="0" smtClean="0">
                <a:solidFill>
                  <a:srgbClr val="C00000"/>
                </a:solidFill>
              </a:rPr>
              <a:t>example </a:t>
            </a:r>
            <a:r>
              <a:rPr lang="en-US" sz="2000" b="1" dirty="0" smtClean="0">
                <a:solidFill>
                  <a:srgbClr val="C00000"/>
                </a:solidFill>
              </a:rPr>
              <a:t>of RDKR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12012"/>
            <a:ext cx="10079038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What can we study with optical laser intensities of 10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20</a:t>
            </a:r>
            <a:r>
              <a:rPr lang="en-US" sz="2400" b="1" dirty="0" smtClean="0">
                <a:solidFill>
                  <a:srgbClr val="C00000"/>
                </a:solidFill>
              </a:rPr>
              <a:t> –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10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22</a:t>
            </a:r>
            <a:r>
              <a:rPr lang="en-US" sz="2400" b="1" dirty="0" smtClean="0">
                <a:solidFill>
                  <a:srgbClr val="C00000"/>
                </a:solidFill>
              </a:rPr>
              <a:t> W/cm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available nowadays?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2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70" y="299067"/>
            <a:ext cx="9202161" cy="327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71" y="4451062"/>
            <a:ext cx="9202161" cy="270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0609" y="3544411"/>
            <a:ext cx="967656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ja-JP" sz="1200" b="1" dirty="0">
                <a:solidFill>
                  <a:srgbClr val="0000FF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1200" b="1" dirty="0">
                <a:solidFill>
                  <a:srgbClr val="C00000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) 3500 eV and 8x10</a:t>
            </a:r>
            <a:r>
              <a:rPr lang="en-US" altLang="ja-JP" sz="12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22</a:t>
            </a:r>
            <a:r>
              <a:rPr lang="en-US" altLang="ja-JP" sz="1200" b="1" dirty="0">
                <a:solidFill>
                  <a:srgbClr val="C00000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cm</a:t>
            </a:r>
            <a:r>
              <a:rPr lang="en-US" altLang="ja-JP" sz="12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-3</a:t>
            </a:r>
            <a:r>
              <a:rPr lang="en-US" altLang="ja-JP" sz="1200" b="1" dirty="0">
                <a:solidFill>
                  <a:srgbClr val="C00000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modeling matches Heα and Lyα transitions</a:t>
            </a:r>
            <a:r>
              <a:rPr lang="en-US" altLang="ja-JP" sz="1200" b="1" dirty="0">
                <a:solidFill>
                  <a:srgbClr val="0000FF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 b</a:t>
            </a:r>
            <a:r>
              <a:rPr lang="en-US" altLang="ja-JP" sz="1200" b="1" dirty="0">
                <a:solidFill>
                  <a:srgbClr val="FF0000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) 700 eV and 1.8x10</a:t>
            </a:r>
            <a:r>
              <a:rPr lang="en-US" altLang="ja-JP" sz="12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24</a:t>
            </a:r>
            <a:r>
              <a:rPr lang="en-US" altLang="ja-JP" sz="1200" b="1" dirty="0">
                <a:solidFill>
                  <a:srgbClr val="FF0000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cm</a:t>
            </a:r>
            <a:r>
              <a:rPr lang="en-US" altLang="ja-JP" sz="12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-3</a:t>
            </a:r>
            <a:r>
              <a:rPr lang="en-US" altLang="ja-JP" sz="1200" b="1" dirty="0">
                <a:solidFill>
                  <a:srgbClr val="FF0000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modeling matches B-like and C-like structures between 1.88 and 1.9 Å</a:t>
            </a:r>
            <a:r>
              <a:rPr lang="en-US" altLang="ja-JP" sz="1200" b="1" dirty="0">
                <a:solidFill>
                  <a:srgbClr val="0000FF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 c) Modeling for cold K</a:t>
            </a:r>
            <a:r>
              <a:rPr lang="en-US" altLang="ja-JP" sz="1200" b="1" baseline="-25000" dirty="0">
                <a:solidFill>
                  <a:srgbClr val="0000FF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α</a:t>
            </a:r>
            <a:r>
              <a:rPr lang="en-US" altLang="ja-JP" sz="1200" b="1" dirty="0">
                <a:solidFill>
                  <a:srgbClr val="0000FF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and K</a:t>
            </a:r>
            <a:r>
              <a:rPr lang="en-US" altLang="ja-JP" sz="1200" b="1" baseline="-25000" dirty="0">
                <a:solidFill>
                  <a:srgbClr val="0000FF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β</a:t>
            </a:r>
            <a:r>
              <a:rPr lang="en-US" altLang="ja-JP" sz="1200" b="1" dirty="0">
                <a:solidFill>
                  <a:srgbClr val="0000FF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transitions suggest 10 eV electron temperatures with a 8x10</a:t>
            </a:r>
            <a:r>
              <a:rPr lang="en-US" altLang="ja-JP" sz="1200" b="1" baseline="30000" dirty="0">
                <a:solidFill>
                  <a:srgbClr val="0000FF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22</a:t>
            </a:r>
            <a:r>
              <a:rPr lang="en-US" altLang="ja-JP" sz="1200" b="1" dirty="0">
                <a:solidFill>
                  <a:srgbClr val="0000FF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cm</a:t>
            </a:r>
            <a:r>
              <a:rPr lang="en-US" altLang="ja-JP" sz="1200" b="1" baseline="30000" dirty="0">
                <a:solidFill>
                  <a:srgbClr val="0000FF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-3</a:t>
            </a:r>
            <a:r>
              <a:rPr lang="en-US" altLang="ja-JP" sz="1200" b="1" dirty="0">
                <a:solidFill>
                  <a:srgbClr val="0000FF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electron density. All models include 0.1% hot electrons described with a Gaussian distribution at 10 </a:t>
            </a:r>
            <a:r>
              <a:rPr lang="en-US" altLang="ja-JP" sz="1200" b="1" dirty="0" err="1">
                <a:solidFill>
                  <a:srgbClr val="0000FF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keV</a:t>
            </a:r>
            <a:r>
              <a:rPr lang="en-US" altLang="ja-JP" sz="1200" b="1" dirty="0">
                <a:solidFill>
                  <a:srgbClr val="0000FF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with a 50 eV half width at half max (HWHM). </a:t>
            </a:r>
            <a:endParaRPr lang="ja-JP" altLang="ja-JP" sz="1200" b="1" dirty="0">
              <a:solidFill>
                <a:srgbClr val="0000FF"/>
              </a:solidFill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5832" y="7249187"/>
            <a:ext cx="74357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0000FF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Combination of theoretical models shown above demonstrate a very good matched to the experimental spectrum</a:t>
            </a:r>
            <a:endParaRPr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2580" y="-29596"/>
            <a:ext cx="1015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7030A0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Theoretical modeling matched to experimental data from laser experiments performed at JKAREN facility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3"/>
          <p:cNvCxnSpPr/>
          <p:nvPr/>
        </p:nvCxnSpPr>
        <p:spPr>
          <a:xfrm>
            <a:off x="0" y="306732"/>
            <a:ext cx="9921875" cy="1588"/>
          </a:xfrm>
          <a:prstGeom prst="line">
            <a:avLst/>
          </a:prstGeom>
          <a:ln w="38100" cmpd="tri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7350" y="516957"/>
            <a:ext cx="2401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C00000"/>
                </a:solidFill>
              </a:rPr>
              <a:t>(Laser preplasma)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929" y="1613899"/>
            <a:ext cx="2401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(Main laser pulse)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8929" y="2556952"/>
            <a:ext cx="2401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FF"/>
                </a:solidFill>
              </a:rPr>
              <a:t>(Periphery of laser spot)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1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" y="594"/>
            <a:ext cx="10079038" cy="1060121"/>
          </a:xfrm>
          <a:prstGeom prst="rect">
            <a:avLst/>
          </a:prstGeom>
          <a:gradFill rotWithShape="1">
            <a:gsLst>
              <a:gs pos="0">
                <a:srgbClr val="BB86F6"/>
              </a:gs>
              <a:gs pos="50000">
                <a:schemeClr val="bg1"/>
              </a:gs>
              <a:gs pos="100000">
                <a:schemeClr val="accent1">
                  <a:lumMod val="50000"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39651" y="-98564"/>
            <a:ext cx="9943206" cy="104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85" b="1" dirty="0">
                <a:solidFill>
                  <a:srgbClr val="7030A0"/>
                </a:solidFill>
              </a:rPr>
              <a:t>High-temperature plasma </a:t>
            </a:r>
            <a:r>
              <a:rPr lang="en-US" sz="3085" dirty="0">
                <a:solidFill>
                  <a:srgbClr val="7030A0"/>
                </a:solidFill>
              </a:rPr>
              <a:t>created by </a:t>
            </a:r>
            <a:r>
              <a:rPr lang="en-US" sz="3085" b="1" dirty="0">
                <a:solidFill>
                  <a:srgbClr val="7030A0"/>
                </a:solidFill>
              </a:rPr>
              <a:t> fast charged particles</a:t>
            </a:r>
            <a:endParaRPr lang="ru-RU" sz="3085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231" y="1292171"/>
            <a:ext cx="7116259" cy="408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3479" y="5996769"/>
            <a:ext cx="8979763" cy="151671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085" b="1" dirty="0">
                <a:solidFill>
                  <a:srgbClr val="3333CC"/>
                </a:solidFill>
              </a:rPr>
              <a:t>KK hollow ion spectra are very weak, but</a:t>
            </a:r>
          </a:p>
          <a:p>
            <a:pPr algn="ctr"/>
            <a:r>
              <a:rPr lang="en-US" sz="3085" b="1" dirty="0">
                <a:solidFill>
                  <a:srgbClr val="3333CC"/>
                </a:solidFill>
              </a:rPr>
              <a:t> KL hollow ion spectra can play </a:t>
            </a:r>
            <a:r>
              <a:rPr lang="en-US" sz="3085" b="1" dirty="0">
                <a:solidFill>
                  <a:srgbClr val="C00000"/>
                </a:solidFill>
              </a:rPr>
              <a:t>important role </a:t>
            </a:r>
          </a:p>
          <a:p>
            <a:pPr algn="ctr"/>
            <a:r>
              <a:rPr lang="en-US" sz="3085" b="1" dirty="0">
                <a:solidFill>
                  <a:srgbClr val="3333CC"/>
                </a:solidFill>
              </a:rPr>
              <a:t>in the X-Ray plasma emission</a:t>
            </a:r>
            <a:endParaRPr lang="ru-RU" sz="3085" b="1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52" y="1042511"/>
            <a:ext cx="9940001" cy="431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5" b="1" dirty="0">
                <a:solidFill>
                  <a:srgbClr val="FF0000"/>
                </a:solidFill>
              </a:rPr>
              <a:t>Hot electrons preferentially ionize outer shells rather than inner shells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52" y="5110583"/>
            <a:ext cx="9914796" cy="770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5" dirty="0"/>
              <a:t>During ion collisions with hot electrons, hollow ions are formed, but their abundance is lower than abundance of the usual ions. Thus,</a:t>
            </a:r>
            <a:endParaRPr lang="ru-RU" sz="2205" dirty="0"/>
          </a:p>
        </p:txBody>
      </p:sp>
      <p:sp>
        <p:nvSpPr>
          <p:cNvPr id="8" name="Line 59"/>
          <p:cNvSpPr>
            <a:spLocks noChangeShapeType="1"/>
          </p:cNvSpPr>
          <p:nvPr/>
        </p:nvSpPr>
        <p:spPr bwMode="auto">
          <a:xfrm>
            <a:off x="99385" y="1060715"/>
            <a:ext cx="9880269" cy="0"/>
          </a:xfrm>
          <a:prstGeom prst="line">
            <a:avLst/>
          </a:prstGeom>
          <a:noFill/>
          <a:ln w="76200" cmpd="tri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3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TextBox 132"/>
          <p:cNvSpPr txBox="1">
            <a:spLocks noChangeArrowheads="1"/>
          </p:cNvSpPr>
          <p:nvPr/>
        </p:nvSpPr>
        <p:spPr bwMode="auto">
          <a:xfrm>
            <a:off x="1553810" y="1397125"/>
            <a:ext cx="72210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1</a:t>
            </a:r>
            <a:r>
              <a:rPr lang="ru-RU" altLang="ja-JP" sz="2400" b="1" dirty="0">
                <a:solidFill>
                  <a:srgbClr val="C00000"/>
                </a:solidFill>
              </a:rPr>
              <a:t>. </a:t>
            </a:r>
            <a:r>
              <a:rPr lang="en-US" altLang="ja-JP" sz="2400" b="1" dirty="0">
                <a:solidFill>
                  <a:srgbClr val="C00000"/>
                </a:solidFill>
              </a:rPr>
              <a:t>Direct e</a:t>
            </a:r>
            <a:r>
              <a:rPr lang="en-US" altLang="ja-JP" sz="2400" b="1" dirty="0">
                <a:solidFill>
                  <a:srgbClr val="C00000"/>
                </a:solidFill>
                <a:ea typeface="MS PGothic" pitchFamily="34" charset="-128"/>
              </a:rPr>
              <a:t>xcitation by ultra-intense XFEL pulses</a:t>
            </a:r>
            <a:endParaRPr lang="ru-RU" altLang="ja-JP" sz="2400" b="1" dirty="0">
              <a:solidFill>
                <a:srgbClr val="C00000"/>
              </a:solidFill>
            </a:endParaRPr>
          </a:p>
        </p:txBody>
      </p:sp>
      <p:sp>
        <p:nvSpPr>
          <p:cNvPr id="136" name="Стрелка вправо с вырезом 135"/>
          <p:cNvSpPr/>
          <p:nvPr/>
        </p:nvSpPr>
        <p:spPr>
          <a:xfrm>
            <a:off x="591912" y="2137305"/>
            <a:ext cx="5238450" cy="1474955"/>
          </a:xfrm>
          <a:prstGeom prst="notchedRightArrow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1278" name="TextBox 136"/>
          <p:cNvSpPr txBox="1">
            <a:spLocks noChangeArrowheads="1"/>
          </p:cNvSpPr>
          <p:nvPr/>
        </p:nvSpPr>
        <p:spPr bwMode="auto">
          <a:xfrm>
            <a:off x="789622" y="2661752"/>
            <a:ext cx="4643569" cy="3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2060"/>
                </a:solidFill>
                <a:ea typeface="MS PGothic" pitchFamily="34" charset="-128"/>
              </a:rPr>
              <a:t>XFEL X-ray  </a:t>
            </a:r>
            <a:r>
              <a:rPr lang="en-US" altLang="ja-JP" b="1" dirty="0">
                <a:solidFill>
                  <a:srgbClr val="002060"/>
                </a:solidFill>
                <a:ea typeface="MS PGothic" pitchFamily="34" charset="-128"/>
              </a:rPr>
              <a:t>radiation</a:t>
            </a:r>
            <a:endParaRPr lang="ru-RU" altLang="ja-JP" b="1" dirty="0">
              <a:solidFill>
                <a:srgbClr val="002060"/>
              </a:solidFill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6042069" y="2006082"/>
            <a:ext cx="3366325" cy="1537942"/>
          </a:xfrm>
          <a:prstGeom prst="round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1280" name="TextBox 129"/>
          <p:cNvSpPr txBox="1">
            <a:spLocks noChangeArrowheads="1"/>
          </p:cNvSpPr>
          <p:nvPr/>
        </p:nvSpPr>
        <p:spPr bwMode="auto">
          <a:xfrm>
            <a:off x="6042069" y="2248836"/>
            <a:ext cx="3319085" cy="92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61"/>
              </a:spcAft>
            </a:pPr>
            <a:r>
              <a:rPr lang="en-US" altLang="ja-JP" b="1">
                <a:solidFill>
                  <a:srgbClr val="002060"/>
                </a:solidFill>
                <a:ea typeface="MS PGothic" pitchFamily="34" charset="-128"/>
              </a:rPr>
              <a:t>Production of Hollow ions in warm dense matter by inner shell photoionization</a:t>
            </a:r>
            <a:endParaRPr lang="ru-RU" altLang="ja-JP" b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968" y="3851552"/>
            <a:ext cx="881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LCLS, USA         </a:t>
            </a:r>
            <a:r>
              <a:rPr lang="en-US" dirty="0" smtClean="0"/>
              <a:t>X-Ray radiation  with energy ~ </a:t>
            </a:r>
            <a:r>
              <a:rPr lang="en-US" b="1" dirty="0" smtClean="0"/>
              <a:t>5 </a:t>
            </a:r>
            <a:r>
              <a:rPr lang="en-US" b="1" dirty="0" err="1" smtClean="0"/>
              <a:t>mJ</a:t>
            </a:r>
            <a:r>
              <a:rPr lang="en-US" b="1" dirty="0" smtClean="0"/>
              <a:t> </a:t>
            </a:r>
            <a:r>
              <a:rPr lang="en-US" dirty="0" smtClean="0"/>
              <a:t>and intensity &gt; </a:t>
            </a:r>
            <a:r>
              <a:rPr lang="en-US" b="1" dirty="0" smtClean="0"/>
              <a:t>10</a:t>
            </a:r>
            <a:r>
              <a:rPr lang="en-US" b="1" baseline="30000" dirty="0" smtClean="0"/>
              <a:t>17 </a:t>
            </a:r>
            <a:r>
              <a:rPr lang="en-US" b="1" dirty="0" smtClean="0"/>
              <a:t>W/cm</a:t>
            </a:r>
            <a:r>
              <a:rPr lang="en-US" b="1" baseline="30000" dirty="0" smtClean="0"/>
              <a:t>2</a:t>
            </a:r>
            <a:endParaRPr lang="en-US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814424" y="4412087"/>
            <a:ext cx="862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SACLA, Japan    </a:t>
            </a:r>
            <a:r>
              <a:rPr lang="en-US" dirty="0" smtClean="0"/>
              <a:t>X-Ray radiation with energy  </a:t>
            </a:r>
            <a:r>
              <a:rPr lang="en-US" b="1" dirty="0" smtClean="0"/>
              <a:t>~ 0.5 </a:t>
            </a:r>
            <a:r>
              <a:rPr lang="en-US" b="1" dirty="0" err="1" smtClean="0"/>
              <a:t>mJ</a:t>
            </a:r>
            <a:r>
              <a:rPr lang="en-US" b="1" dirty="0" smtClean="0"/>
              <a:t> </a:t>
            </a:r>
            <a:r>
              <a:rPr lang="en-US" dirty="0" smtClean="0"/>
              <a:t>and intensity ~ </a:t>
            </a:r>
            <a:r>
              <a:rPr lang="en-US" b="1" dirty="0" smtClean="0"/>
              <a:t>10</a:t>
            </a:r>
            <a:r>
              <a:rPr lang="en-US" b="1" baseline="30000" dirty="0" smtClean="0"/>
              <a:t>20 </a:t>
            </a:r>
            <a:r>
              <a:rPr lang="en-US" b="1" dirty="0" smtClean="0"/>
              <a:t>W/cm</a:t>
            </a:r>
            <a:r>
              <a:rPr lang="en-US" b="1" baseline="30000" dirty="0" smtClean="0"/>
              <a:t>2</a:t>
            </a:r>
            <a:endParaRPr lang="en-US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68763"/>
            <a:ext cx="10079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Is it possible to produce the same high intensity of X-ray radiation </a:t>
            </a:r>
            <a:r>
              <a:rPr lang="en-US" sz="2000" b="1" dirty="0" smtClean="0"/>
              <a:t>in a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single pulse using optical </a:t>
            </a:r>
            <a:r>
              <a:rPr lang="en-US" sz="2000" b="1" dirty="0" smtClean="0">
                <a:solidFill>
                  <a:srgbClr val="0000CC"/>
                </a:solidFill>
              </a:rPr>
              <a:t>laser-produced plasma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6" name="TextBox 108"/>
          <p:cNvSpPr txBox="1">
            <a:spLocks noChangeArrowheads="1"/>
          </p:cNvSpPr>
          <p:nvPr/>
        </p:nvSpPr>
        <p:spPr bwMode="auto">
          <a:xfrm>
            <a:off x="281355" y="5155615"/>
            <a:ext cx="9413630" cy="77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5" b="1" dirty="0">
                <a:solidFill>
                  <a:srgbClr val="7030A0"/>
                </a:solidFill>
              </a:rPr>
              <a:t>2</a:t>
            </a:r>
            <a:r>
              <a:rPr lang="ru-RU" altLang="ja-JP" sz="2205" b="1" dirty="0">
                <a:solidFill>
                  <a:srgbClr val="7030A0"/>
                </a:solidFill>
              </a:rPr>
              <a:t>. </a:t>
            </a:r>
            <a:r>
              <a:rPr lang="en-US" altLang="ja-JP" sz="2205" b="1" dirty="0">
                <a:solidFill>
                  <a:srgbClr val="7030A0"/>
                </a:solidFill>
              </a:rPr>
              <a:t>Indirect e</a:t>
            </a:r>
            <a:r>
              <a:rPr lang="en-US" altLang="ja-JP" sz="2205" b="1" dirty="0">
                <a:solidFill>
                  <a:srgbClr val="7030A0"/>
                </a:solidFill>
                <a:ea typeface="MS PGothic" pitchFamily="34" charset="-128"/>
              </a:rPr>
              <a:t>xcitation, when visible ultra-intense laser pulses interact with </a:t>
            </a:r>
            <a:r>
              <a:rPr lang="en-US" altLang="ja-JP" sz="2205" b="1" dirty="0" smtClean="0">
                <a:solidFill>
                  <a:srgbClr val="7030A0"/>
                </a:solidFill>
                <a:ea typeface="MS PGothic" pitchFamily="34" charset="-128"/>
              </a:rPr>
              <a:t>thin </a:t>
            </a:r>
            <a:r>
              <a:rPr lang="en-US" altLang="ja-JP" sz="2205" b="1" dirty="0">
                <a:solidFill>
                  <a:srgbClr val="7030A0"/>
                </a:solidFill>
                <a:ea typeface="MS PGothic" pitchFamily="34" charset="-128"/>
              </a:rPr>
              <a:t>foils generating ultra-intense X-ray radiation</a:t>
            </a:r>
            <a:endParaRPr lang="ru-RU" altLang="ja-JP" sz="2205" b="1" dirty="0">
              <a:solidFill>
                <a:srgbClr val="7030A0"/>
              </a:solidFill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0"/>
            <a:ext cx="10077980" cy="906234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</a:rPr>
              <a:t>Ultra-intense X-ray radiation could produce warm dense matter with exotic for atomic physics states - Hollow ions </a:t>
            </a:r>
            <a:endParaRPr lang="en-US" altLang="ja-JP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6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10079038" cy="92396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100785" tIns="50393" rIns="100785" bIns="50393" anchor="ctr"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Radiation dominated matter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55527" y="1081454"/>
            <a:ext cx="5202253" cy="5162279"/>
            <a:chOff x="2835" y="618"/>
            <a:chExt cx="2973" cy="2950"/>
          </a:xfrm>
        </p:grpSpPr>
        <p:sp>
          <p:nvSpPr>
            <p:cNvPr id="52241" name="Text Box 4"/>
            <p:cNvSpPr txBox="1">
              <a:spLocks noChangeArrowheads="1"/>
            </p:cNvSpPr>
            <p:nvPr/>
          </p:nvSpPr>
          <p:spPr bwMode="auto">
            <a:xfrm>
              <a:off x="3272" y="3357"/>
              <a:ext cx="253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/>
                <a:t>// S.M. </a:t>
              </a:r>
              <a:r>
                <a:rPr lang="en-US" i="1" dirty="0" err="1"/>
                <a:t>Vinko</a:t>
              </a:r>
              <a:r>
                <a:rPr lang="en-US" i="1" dirty="0"/>
                <a:t> et al., Nature 482, 59 (2012)</a:t>
              </a:r>
              <a:endParaRPr lang="ru-RU" i="1" dirty="0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948" y="1026"/>
              <a:ext cx="2812" cy="2359"/>
              <a:chOff x="-16" y="1018"/>
              <a:chExt cx="3554" cy="2650"/>
            </a:xfrm>
          </p:grpSpPr>
          <p:pic>
            <p:nvPicPr>
              <p:cNvPr id="52244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2000" contrast="24000"/>
              </a:blip>
              <a:srcRect/>
              <a:stretch>
                <a:fillRect/>
              </a:stretch>
            </p:blipFill>
            <p:spPr bwMode="auto">
              <a:xfrm>
                <a:off x="0" y="2205"/>
                <a:ext cx="3538" cy="1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45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2000" contrast="24000"/>
              </a:blip>
              <a:srcRect/>
              <a:stretch>
                <a:fillRect/>
              </a:stretch>
            </p:blipFill>
            <p:spPr bwMode="auto">
              <a:xfrm>
                <a:off x="-16" y="1018"/>
                <a:ext cx="3515" cy="1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2243" name="Text Box 8"/>
            <p:cNvSpPr txBox="1">
              <a:spLocks noChangeArrowheads="1"/>
            </p:cNvSpPr>
            <p:nvPr/>
          </p:nvSpPr>
          <p:spPr bwMode="auto">
            <a:xfrm>
              <a:off x="2835" y="618"/>
              <a:ext cx="268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u="sng" dirty="0">
                  <a:solidFill>
                    <a:srgbClr val="CC0000"/>
                  </a:solidFill>
                </a:rPr>
                <a:t>Hollow atom</a:t>
              </a:r>
              <a:r>
                <a:rPr lang="en-US" sz="1600" b="1" dirty="0"/>
                <a:t> spectral lines induced by intense</a:t>
              </a:r>
            </a:p>
            <a:p>
              <a:r>
                <a:rPr lang="en-US" sz="1600" b="1" dirty="0"/>
                <a:t>quasi-</a:t>
              </a:r>
              <a:r>
                <a:rPr lang="en-US" sz="1600" b="1" dirty="0" err="1"/>
                <a:t>monocromatic</a:t>
              </a:r>
              <a:r>
                <a:rPr lang="en-US" sz="1600" b="1" dirty="0"/>
                <a:t> X-ray radiation of LCLS  </a:t>
              </a:r>
              <a:endParaRPr lang="ru-RU" sz="1600" b="1" dirty="0"/>
            </a:p>
          </p:txBody>
        </p:sp>
      </p:grp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5184632" y="6369715"/>
            <a:ext cx="4390582" cy="148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pPr algn="ctr"/>
            <a:r>
              <a:rPr lang="en-US" b="1" dirty="0" smtClean="0">
                <a:solidFill>
                  <a:srgbClr val="CC0000"/>
                </a:solidFill>
                <a:latin typeface="Comic Sans MS" pitchFamily="66" charset="0"/>
              </a:rPr>
              <a:t>Exotic </a:t>
            </a:r>
            <a:r>
              <a:rPr lang="en-US" b="1" dirty="0">
                <a:solidFill>
                  <a:srgbClr val="CC0000"/>
                </a:solidFill>
                <a:latin typeface="Comic Sans MS" pitchFamily="66" charset="0"/>
              </a:rPr>
              <a:t>state of matter consisting of </a:t>
            </a:r>
          </a:p>
          <a:p>
            <a:pPr algn="ctr"/>
            <a:r>
              <a:rPr lang="en-US" b="1" dirty="0">
                <a:solidFill>
                  <a:srgbClr val="CC0000"/>
                </a:solidFill>
                <a:latin typeface="Comic Sans MS" pitchFamily="66" charset="0"/>
              </a:rPr>
              <a:t>hollow atoms </a:t>
            </a:r>
            <a:r>
              <a:rPr lang="en-US" b="1" dirty="0" smtClean="0">
                <a:solidFill>
                  <a:srgbClr val="CC0000"/>
                </a:solidFill>
                <a:latin typeface="Comic Sans MS" pitchFamily="66" charset="0"/>
              </a:rPr>
              <a:t>provides a good sign </a:t>
            </a:r>
          </a:p>
          <a:p>
            <a:pPr algn="ctr"/>
            <a:r>
              <a:rPr lang="en-US" b="1" dirty="0" smtClean="0">
                <a:solidFill>
                  <a:srgbClr val="CC0000"/>
                </a:solidFill>
                <a:latin typeface="Comic Sans MS" pitchFamily="66" charset="0"/>
              </a:rPr>
              <a:t>that the matter is exposed to</a:t>
            </a:r>
          </a:p>
          <a:p>
            <a:pPr algn="ctr"/>
            <a:r>
              <a:rPr lang="en-US" b="1" dirty="0" smtClean="0">
                <a:solidFill>
                  <a:srgbClr val="CC0000"/>
                </a:solidFill>
                <a:latin typeface="Comic Sans MS" pitchFamily="66" charset="0"/>
              </a:rPr>
              <a:t>ultra intense X-ray radiation</a:t>
            </a:r>
            <a:endParaRPr lang="en-US" b="1" dirty="0" smtClean="0">
              <a:solidFill>
                <a:srgbClr val="CC0000"/>
              </a:solidFill>
              <a:latin typeface="Comic Sans MS" pitchFamily="66" charset="0"/>
            </a:endParaRPr>
          </a:p>
          <a:p>
            <a:pPr algn="ctr"/>
            <a:endParaRPr lang="en-US" b="1" dirty="0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223242" name="Picture 10" descr="Fig2"/>
          <p:cNvPicPr>
            <a:picLocks noChangeAspect="1" noChangeArrowheads="1"/>
          </p:cNvPicPr>
          <p:nvPr/>
        </p:nvPicPr>
        <p:blipFill>
          <a:blip r:embed="rId4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339468" y="4287316"/>
            <a:ext cx="4049114" cy="32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11"/>
          <p:cNvSpPr txBox="1">
            <a:spLocks noChangeArrowheads="1"/>
          </p:cNvSpPr>
          <p:nvPr/>
        </p:nvSpPr>
        <p:spPr bwMode="auto">
          <a:xfrm>
            <a:off x="356966" y="2868127"/>
            <a:ext cx="3884033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/>
              <a:t>Generation of bright X-ray source</a:t>
            </a:r>
            <a:endParaRPr lang="ru-RU" b="1"/>
          </a:p>
        </p:txBody>
      </p: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356966" y="3699342"/>
            <a:ext cx="4063570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/>
              <a:t>Aim to Radiation Dominant Regime</a:t>
            </a:r>
            <a:endParaRPr lang="ru-RU" b="1"/>
          </a:p>
        </p:txBody>
      </p:sp>
      <p:sp>
        <p:nvSpPr>
          <p:cNvPr id="52232" name="Text Box 13"/>
          <p:cNvSpPr txBox="1">
            <a:spLocks noChangeArrowheads="1"/>
          </p:cNvSpPr>
          <p:nvPr/>
        </p:nvSpPr>
        <p:spPr bwMode="auto">
          <a:xfrm>
            <a:off x="356966" y="2150658"/>
            <a:ext cx="4153402" cy="6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/>
              <a:t>Issues of fast electron currents </a:t>
            </a:r>
          </a:p>
          <a:p>
            <a:r>
              <a:rPr lang="en-US" b="1"/>
              <a:t>in dense plasma – ICF, astrophysics</a:t>
            </a:r>
            <a:endParaRPr lang="ru-RU" b="1"/>
          </a:p>
        </p:txBody>
      </p:sp>
      <p:sp>
        <p:nvSpPr>
          <p:cNvPr id="52233" name="Text Box 14"/>
          <p:cNvSpPr txBox="1">
            <a:spLocks noChangeArrowheads="1"/>
          </p:cNvSpPr>
          <p:nvPr/>
        </p:nvSpPr>
        <p:spPr bwMode="auto">
          <a:xfrm>
            <a:off x="356966" y="3282860"/>
            <a:ext cx="4320050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/>
              <a:t>Intense X-rays interacting with matter</a:t>
            </a:r>
            <a:endParaRPr lang="ru-RU" b="1"/>
          </a:p>
        </p:txBody>
      </p:sp>
      <p:sp>
        <p:nvSpPr>
          <p:cNvPr id="52234" name="AutoShape 15"/>
          <p:cNvSpPr>
            <a:spLocks noChangeArrowheads="1"/>
          </p:cNvSpPr>
          <p:nvPr/>
        </p:nvSpPr>
        <p:spPr bwMode="auto">
          <a:xfrm>
            <a:off x="87492" y="2390397"/>
            <a:ext cx="237977" cy="23799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BB86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en-US"/>
          </a:p>
        </p:txBody>
      </p:sp>
      <p:sp>
        <p:nvSpPr>
          <p:cNvPr id="52235" name="AutoShape 16"/>
          <p:cNvSpPr>
            <a:spLocks noChangeArrowheads="1"/>
          </p:cNvSpPr>
          <p:nvPr/>
        </p:nvSpPr>
        <p:spPr bwMode="auto">
          <a:xfrm>
            <a:off x="87492" y="2929374"/>
            <a:ext cx="237977" cy="23799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BB86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en-US"/>
          </a:p>
        </p:txBody>
      </p:sp>
      <p:sp>
        <p:nvSpPr>
          <p:cNvPr id="52236" name="AutoShape 17"/>
          <p:cNvSpPr>
            <a:spLocks noChangeArrowheads="1"/>
          </p:cNvSpPr>
          <p:nvPr/>
        </p:nvSpPr>
        <p:spPr bwMode="auto">
          <a:xfrm>
            <a:off x="87492" y="3335356"/>
            <a:ext cx="237977" cy="23799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BB86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en-US"/>
          </a:p>
        </p:txBody>
      </p:sp>
      <p:sp>
        <p:nvSpPr>
          <p:cNvPr id="52237" name="Text Box 18"/>
          <p:cNvSpPr txBox="1">
            <a:spLocks noChangeArrowheads="1"/>
          </p:cNvSpPr>
          <p:nvPr/>
        </p:nvSpPr>
        <p:spPr bwMode="auto">
          <a:xfrm>
            <a:off x="356966" y="1735926"/>
            <a:ext cx="3576257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/>
              <a:t>Relativistic laser plasma / QED</a:t>
            </a:r>
            <a:endParaRPr lang="ru-RU" b="1"/>
          </a:p>
        </p:txBody>
      </p:sp>
      <p:sp>
        <p:nvSpPr>
          <p:cNvPr id="52238" name="AutoShape 19"/>
          <p:cNvSpPr>
            <a:spLocks noChangeArrowheads="1"/>
          </p:cNvSpPr>
          <p:nvPr/>
        </p:nvSpPr>
        <p:spPr bwMode="auto">
          <a:xfrm>
            <a:off x="87492" y="1802422"/>
            <a:ext cx="237977" cy="23799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BB86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en-US"/>
          </a:p>
        </p:txBody>
      </p:sp>
      <p:sp>
        <p:nvSpPr>
          <p:cNvPr id="52239" name="Text Box 20"/>
          <p:cNvSpPr txBox="1">
            <a:spLocks noChangeArrowheads="1"/>
          </p:cNvSpPr>
          <p:nvPr/>
        </p:nvSpPr>
        <p:spPr bwMode="auto">
          <a:xfrm>
            <a:off x="565502" y="936210"/>
            <a:ext cx="3444810" cy="6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pPr algn="ctr"/>
            <a:r>
              <a:rPr lang="en-US" b="1" dirty="0">
                <a:solidFill>
                  <a:srgbClr val="CC0000"/>
                </a:solidFill>
              </a:rPr>
              <a:t>Plasma physics @</a:t>
            </a:r>
          </a:p>
          <a:p>
            <a:pPr algn="ctr"/>
            <a:r>
              <a:rPr lang="en-US" b="1" dirty="0">
                <a:solidFill>
                  <a:srgbClr val="CC0000"/>
                </a:solidFill>
              </a:rPr>
              <a:t>10</a:t>
            </a:r>
            <a:r>
              <a:rPr lang="en-US" sz="2400" b="1" baseline="30000" dirty="0">
                <a:solidFill>
                  <a:srgbClr val="CC0000"/>
                </a:solidFill>
              </a:rPr>
              <a:t>20+</a:t>
            </a:r>
            <a:r>
              <a:rPr lang="en-US" b="1" dirty="0">
                <a:solidFill>
                  <a:srgbClr val="CC0000"/>
                </a:solidFill>
              </a:rPr>
              <a:t>  W/cm</a:t>
            </a:r>
            <a:r>
              <a:rPr lang="en-US" b="1" baseline="30000" dirty="0">
                <a:solidFill>
                  <a:srgbClr val="CC0000"/>
                </a:solidFill>
              </a:rPr>
              <a:t>2</a:t>
            </a:r>
            <a:r>
              <a:rPr lang="en-US" b="1" dirty="0">
                <a:solidFill>
                  <a:srgbClr val="CC0000"/>
                </a:solidFill>
              </a:rPr>
              <a:t> laser intensities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52240" name="AutoShape 21"/>
          <p:cNvSpPr>
            <a:spLocks noChangeArrowheads="1"/>
          </p:cNvSpPr>
          <p:nvPr/>
        </p:nvSpPr>
        <p:spPr bwMode="auto">
          <a:xfrm>
            <a:off x="87492" y="3764089"/>
            <a:ext cx="237977" cy="23799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BB86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" y="6170678"/>
            <a:ext cx="10061690" cy="151671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85" dirty="0">
                <a:solidFill>
                  <a:srgbClr val="3333CC"/>
                </a:solidFill>
              </a:rPr>
              <a:t>KK H</a:t>
            </a:r>
            <a:r>
              <a:rPr lang="en-US" sz="3085" b="1" dirty="0">
                <a:solidFill>
                  <a:srgbClr val="3333CC"/>
                </a:solidFill>
              </a:rPr>
              <a:t>ollow ion spectra can be </a:t>
            </a:r>
            <a:r>
              <a:rPr lang="en-US" sz="3085" b="1" dirty="0">
                <a:solidFill>
                  <a:srgbClr val="FF0000"/>
                </a:solidFill>
              </a:rPr>
              <a:t>dominant </a:t>
            </a:r>
          </a:p>
          <a:p>
            <a:pPr algn="ctr"/>
            <a:r>
              <a:rPr lang="en-US" sz="3085" b="1" dirty="0">
                <a:solidFill>
                  <a:srgbClr val="3333CC"/>
                </a:solidFill>
              </a:rPr>
              <a:t>in the plasma emission if they will be pumped by ultra-strong X-ray source</a:t>
            </a:r>
            <a:endParaRPr lang="ru-RU" sz="3085" b="1" dirty="0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33" y="934958"/>
            <a:ext cx="9943205" cy="43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C00000"/>
                </a:solidFill>
              </a:rPr>
              <a:t>X-Ray photons preferentially ionize inner shells rather than outer shells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10079038" cy="92396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100785" tIns="50393" rIns="100785" bIns="50393" anchor="ctr"/>
          <a:lstStyle/>
          <a:p>
            <a:pPr algn="ctr" eaLnBrk="0" hangingPunct="0">
              <a:defRPr/>
            </a:pPr>
            <a:r>
              <a:rPr lang="en-US" sz="2400" b="1" dirty="0" smtClean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High-temperature plasma under external intense X-rays</a:t>
            </a:r>
            <a:endParaRPr lang="en-US" sz="2400" b="1" dirty="0">
              <a:solidFill>
                <a:srgbClr val="5A0DA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Picture 10" descr="Fig2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1814391" y="1500554"/>
            <a:ext cx="5922115" cy="471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175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Рисунок 1" descr="рис4 схема спектра.jpg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2112160"/>
            <a:ext cx="6588122" cy="49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0"/>
            <a:ext cx="10079038" cy="92396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100785" tIns="50393" rIns="100785" bIns="50393" anchor="ctr"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Hollow atom spectroscopy, principles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245095" y="922211"/>
            <a:ext cx="7337050" cy="93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r>
              <a:rPr lang="en-US" b="1">
                <a:latin typeface="Comic Sans MS" pitchFamily="66" charset="0"/>
              </a:rPr>
              <a:t>Exotic hollow atom states may be created </a:t>
            </a:r>
          </a:p>
          <a:p>
            <a:r>
              <a:rPr lang="en-US" b="1">
                <a:latin typeface="Comic Sans MS" pitchFamily="66" charset="0"/>
              </a:rPr>
              <a:t>by hot electron flow or X-ray radiation </a:t>
            </a:r>
          </a:p>
          <a:p>
            <a:r>
              <a:rPr lang="en-US" b="1">
                <a:latin typeface="Comic Sans MS" pitchFamily="66" charset="0"/>
              </a:rPr>
              <a:t>(external beam or plasma itself of)</a:t>
            </a:r>
            <a:endParaRPr lang="ru-RU" b="1">
              <a:latin typeface="Comic Sans MS" pitchFamily="66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07111" y="3223361"/>
            <a:ext cx="3214443" cy="3809587"/>
            <a:chOff x="158" y="1581"/>
            <a:chExt cx="1875" cy="2301"/>
          </a:xfrm>
        </p:grpSpPr>
        <p:pic>
          <p:nvPicPr>
            <p:cNvPr id="54336" name="Рисунок 14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 contrast="36000"/>
            </a:blip>
            <a:srcRect/>
            <a:stretch>
              <a:fillRect/>
            </a:stretch>
          </p:blipFill>
          <p:spPr bwMode="auto">
            <a:xfrm>
              <a:off x="158" y="1616"/>
              <a:ext cx="1875" cy="2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37" name="Text Box 7"/>
            <p:cNvSpPr txBox="1">
              <a:spLocks noChangeArrowheads="1"/>
            </p:cNvSpPr>
            <p:nvPr/>
          </p:nvSpPr>
          <p:spPr bwMode="auto">
            <a:xfrm>
              <a:off x="657" y="1933"/>
              <a:ext cx="345" cy="2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err="1"/>
                <a:t>Ly</a:t>
              </a:r>
              <a:r>
                <a:rPr lang="en-US" b="1" dirty="0" err="1">
                  <a:latin typeface="Symbol" pitchFamily="18" charset="2"/>
                </a:rPr>
                <a:t>a</a:t>
              </a:r>
              <a:endParaRPr lang="ru-RU" b="1" dirty="0">
                <a:latin typeface="Symbol" pitchFamily="18" charset="2"/>
              </a:endParaRPr>
            </a:p>
          </p:txBody>
        </p:sp>
        <p:sp>
          <p:nvSpPr>
            <p:cNvPr id="54338" name="Text Box 8"/>
            <p:cNvSpPr txBox="1">
              <a:spLocks noChangeArrowheads="1"/>
            </p:cNvSpPr>
            <p:nvPr/>
          </p:nvSpPr>
          <p:spPr bwMode="auto">
            <a:xfrm>
              <a:off x="957" y="1581"/>
              <a:ext cx="386" cy="2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K</a:t>
              </a:r>
              <a:r>
                <a:rPr lang="en-US" b="1" baseline="30000" dirty="0"/>
                <a:t>0</a:t>
              </a:r>
              <a:r>
                <a:rPr lang="en-US" b="1" dirty="0"/>
                <a:t>L</a:t>
              </a:r>
              <a:r>
                <a:rPr lang="en-US" b="1" baseline="30000" dirty="0"/>
                <a:t>2</a:t>
              </a:r>
              <a:endParaRPr lang="ru-RU" b="1" baseline="30000" dirty="0">
                <a:latin typeface="Symbol" pitchFamily="18" charset="2"/>
              </a:endParaRPr>
            </a:p>
          </p:txBody>
        </p:sp>
        <p:sp>
          <p:nvSpPr>
            <p:cNvPr id="54339" name="Text Box 9"/>
            <p:cNvSpPr txBox="1">
              <a:spLocks noChangeArrowheads="1"/>
            </p:cNvSpPr>
            <p:nvPr/>
          </p:nvSpPr>
          <p:spPr bwMode="auto">
            <a:xfrm>
              <a:off x="1202" y="2024"/>
              <a:ext cx="386" cy="2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K</a:t>
              </a:r>
              <a:r>
                <a:rPr lang="en-US" b="1" baseline="30000" dirty="0"/>
                <a:t>0</a:t>
              </a:r>
              <a:r>
                <a:rPr lang="en-US" b="1" dirty="0"/>
                <a:t>L</a:t>
              </a:r>
              <a:r>
                <a:rPr lang="en-US" b="1" baseline="30000" dirty="0"/>
                <a:t>3</a:t>
              </a:r>
              <a:endParaRPr lang="ru-RU" b="1" baseline="30000" dirty="0">
                <a:latin typeface="Symbol" pitchFamily="18" charset="2"/>
              </a:endParaRPr>
            </a:p>
          </p:txBody>
        </p:sp>
        <p:sp>
          <p:nvSpPr>
            <p:cNvPr id="54340" name="Text Box 10"/>
            <p:cNvSpPr txBox="1">
              <a:spLocks noChangeArrowheads="1"/>
            </p:cNvSpPr>
            <p:nvPr/>
          </p:nvSpPr>
          <p:spPr bwMode="auto">
            <a:xfrm>
              <a:off x="249" y="2251"/>
              <a:ext cx="459" cy="2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30 eV</a:t>
              </a:r>
              <a:endParaRPr lang="ru-RU" b="1">
                <a:solidFill>
                  <a:srgbClr val="CC0000"/>
                </a:solidFill>
              </a:endParaRPr>
            </a:p>
          </p:txBody>
        </p:sp>
        <p:sp>
          <p:nvSpPr>
            <p:cNvPr id="54341" name="Text Box 11"/>
            <p:cNvSpPr txBox="1">
              <a:spLocks noChangeArrowheads="1"/>
            </p:cNvSpPr>
            <p:nvPr/>
          </p:nvSpPr>
          <p:spPr bwMode="auto">
            <a:xfrm>
              <a:off x="249" y="2795"/>
              <a:ext cx="459" cy="2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40 eV</a:t>
              </a:r>
              <a:endParaRPr lang="ru-RU" b="1">
                <a:solidFill>
                  <a:srgbClr val="CC0000"/>
                </a:solidFill>
              </a:endParaRPr>
            </a:p>
          </p:txBody>
        </p:sp>
        <p:sp>
          <p:nvSpPr>
            <p:cNvPr id="54342" name="Text Box 12"/>
            <p:cNvSpPr txBox="1">
              <a:spLocks noChangeArrowheads="1"/>
            </p:cNvSpPr>
            <p:nvPr/>
          </p:nvSpPr>
          <p:spPr bwMode="auto">
            <a:xfrm>
              <a:off x="249" y="3199"/>
              <a:ext cx="459" cy="2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50 eV</a:t>
              </a:r>
              <a:endParaRPr lang="ru-RU" b="1">
                <a:solidFill>
                  <a:srgbClr val="CC0000"/>
                </a:solidFill>
              </a:endParaRPr>
            </a:p>
          </p:txBody>
        </p:sp>
      </p:grpSp>
      <p:sp>
        <p:nvSpPr>
          <p:cNvPr id="224269" name="Text Box 13"/>
          <p:cNvSpPr txBox="1">
            <a:spLocks noChangeArrowheads="1"/>
          </p:cNvSpPr>
          <p:nvPr/>
        </p:nvSpPr>
        <p:spPr bwMode="auto">
          <a:xfrm>
            <a:off x="197732" y="6954202"/>
            <a:ext cx="5772371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Comic Sans MS" pitchFamily="66" charset="0"/>
              </a:rPr>
              <a:t>Becomes very significant for high intensity lasers</a:t>
            </a:r>
            <a:endParaRPr lang="ru-RU" b="1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992156" y="3699341"/>
            <a:ext cx="1825075" cy="4759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en-US"/>
          </a:p>
        </p:txBody>
      </p:sp>
      <p:sp>
        <p:nvSpPr>
          <p:cNvPr id="224271" name="Text Box 15"/>
          <p:cNvSpPr txBox="1">
            <a:spLocks noChangeArrowheads="1"/>
          </p:cNvSpPr>
          <p:nvPr/>
        </p:nvSpPr>
        <p:spPr bwMode="auto">
          <a:xfrm>
            <a:off x="1308876" y="4180571"/>
            <a:ext cx="1330450" cy="6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Comic Sans MS" pitchFamily="66" charset="0"/>
              </a:rPr>
              <a:t>KK hollow</a:t>
            </a:r>
          </a:p>
          <a:p>
            <a:r>
              <a:rPr lang="en-US" b="1">
                <a:solidFill>
                  <a:srgbClr val="CC0000"/>
                </a:solidFill>
                <a:latin typeface="Comic Sans MS" pitchFamily="66" charset="0"/>
              </a:rPr>
              <a:t>atom lines</a:t>
            </a:r>
            <a:endParaRPr lang="ru-RU" b="1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479573" y="4175320"/>
            <a:ext cx="1330450" cy="6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b="1">
                <a:solidFill>
                  <a:srgbClr val="5A0DAF"/>
                </a:solidFill>
                <a:latin typeface="Comic Sans MS" pitchFamily="66" charset="0"/>
              </a:rPr>
              <a:t>KL hollow</a:t>
            </a:r>
          </a:p>
          <a:p>
            <a:r>
              <a:rPr lang="en-US" b="1">
                <a:solidFill>
                  <a:srgbClr val="5A0DAF"/>
                </a:solidFill>
                <a:latin typeface="Comic Sans MS" pitchFamily="66" charset="0"/>
              </a:rPr>
              <a:t>atom lines</a:t>
            </a:r>
            <a:endParaRPr lang="ru-RU" b="1">
              <a:solidFill>
                <a:srgbClr val="5A0DAF"/>
              </a:solidFill>
              <a:latin typeface="Comic Sans MS" pitchFamily="66" charset="0"/>
            </a:endParaRPr>
          </a:p>
        </p:txBody>
      </p:sp>
      <p:sp>
        <p:nvSpPr>
          <p:cNvPr id="224273" name="Line 17"/>
          <p:cNvSpPr>
            <a:spLocks noChangeShapeType="1"/>
          </p:cNvSpPr>
          <p:nvPr/>
        </p:nvSpPr>
        <p:spPr bwMode="auto">
          <a:xfrm flipH="1">
            <a:off x="4087610" y="4889290"/>
            <a:ext cx="713932" cy="953710"/>
          </a:xfrm>
          <a:prstGeom prst="line">
            <a:avLst/>
          </a:prstGeom>
          <a:noFill/>
          <a:ln w="28575">
            <a:solidFill>
              <a:srgbClr val="5A0DAF"/>
            </a:solidFill>
            <a:round/>
            <a:headEnd/>
            <a:tailEnd type="triangle" w="med" len="med"/>
          </a:ln>
        </p:spPr>
        <p:txBody>
          <a:bodyPr lIns="100785" tIns="50393" rIns="100785" bIns="50393"/>
          <a:lstStyle/>
          <a:p>
            <a:endParaRPr lang="en-US"/>
          </a:p>
        </p:txBody>
      </p:sp>
      <p:sp>
        <p:nvSpPr>
          <p:cNvPr id="224274" name="Line 18"/>
          <p:cNvSpPr>
            <a:spLocks noChangeShapeType="1"/>
          </p:cNvSpPr>
          <p:nvPr/>
        </p:nvSpPr>
        <p:spPr bwMode="auto">
          <a:xfrm>
            <a:off x="4801542" y="4889290"/>
            <a:ext cx="715682" cy="1111203"/>
          </a:xfrm>
          <a:prstGeom prst="line">
            <a:avLst/>
          </a:prstGeom>
          <a:noFill/>
          <a:ln w="28575">
            <a:solidFill>
              <a:srgbClr val="5A0DAF"/>
            </a:solidFill>
            <a:round/>
            <a:headEnd/>
            <a:tailEnd type="triangle" w="med" len="med"/>
          </a:ln>
        </p:spPr>
        <p:txBody>
          <a:bodyPr lIns="100785" tIns="50393" rIns="100785" bIns="50393"/>
          <a:lstStyle/>
          <a:p>
            <a:endParaRPr lang="en-US"/>
          </a:p>
        </p:txBody>
      </p:sp>
      <p:sp>
        <p:nvSpPr>
          <p:cNvPr id="224275" name="Line 19"/>
          <p:cNvSpPr>
            <a:spLocks noChangeShapeType="1"/>
          </p:cNvSpPr>
          <p:nvPr/>
        </p:nvSpPr>
        <p:spPr bwMode="auto">
          <a:xfrm>
            <a:off x="4801542" y="4889290"/>
            <a:ext cx="80492" cy="1032456"/>
          </a:xfrm>
          <a:prstGeom prst="line">
            <a:avLst/>
          </a:prstGeom>
          <a:noFill/>
          <a:ln w="28575">
            <a:solidFill>
              <a:srgbClr val="5A0DAF"/>
            </a:solidFill>
            <a:round/>
            <a:headEnd/>
            <a:tailEnd type="triangle" w="med" len="med"/>
          </a:ln>
        </p:spPr>
        <p:txBody>
          <a:bodyPr lIns="100785" tIns="50393" rIns="100785" bIns="50393"/>
          <a:lstStyle/>
          <a:p>
            <a:endParaRPr lang="en-US"/>
          </a:p>
        </p:txBody>
      </p:sp>
      <p:sp>
        <p:nvSpPr>
          <p:cNvPr id="224276" name="Oval 20"/>
          <p:cNvSpPr>
            <a:spLocks noChangeArrowheads="1"/>
          </p:cNvSpPr>
          <p:nvPr/>
        </p:nvSpPr>
        <p:spPr bwMode="auto">
          <a:xfrm>
            <a:off x="992156" y="5445766"/>
            <a:ext cx="2063053" cy="1427939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9222" y="859214"/>
            <a:ext cx="1784829" cy="1816422"/>
            <a:chOff x="68" y="491"/>
            <a:chExt cx="1020" cy="1038"/>
          </a:xfrm>
        </p:grpSpPr>
        <p:sp>
          <p:nvSpPr>
            <p:cNvPr id="54313" name="Oval 22"/>
            <p:cNvSpPr>
              <a:spLocks noChangeArrowheads="1"/>
            </p:cNvSpPr>
            <p:nvPr/>
          </p:nvSpPr>
          <p:spPr bwMode="auto">
            <a:xfrm>
              <a:off x="295" y="799"/>
              <a:ext cx="499" cy="49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442" y="932"/>
              <a:ext cx="182" cy="211"/>
              <a:chOff x="442" y="932"/>
              <a:chExt cx="182" cy="211"/>
            </a:xfrm>
          </p:grpSpPr>
          <p:sp>
            <p:nvSpPr>
              <p:cNvPr id="54334" name="Oval 24"/>
              <p:cNvSpPr>
                <a:spLocks noChangeArrowheads="1"/>
              </p:cNvSpPr>
              <p:nvPr/>
            </p:nvSpPr>
            <p:spPr bwMode="auto">
              <a:xfrm>
                <a:off x="476" y="981"/>
                <a:ext cx="136" cy="136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4335" name="Text Box 25"/>
              <p:cNvSpPr txBox="1">
                <a:spLocks noChangeArrowheads="1"/>
              </p:cNvSpPr>
              <p:nvPr/>
            </p:nvSpPr>
            <p:spPr bwMode="auto">
              <a:xfrm>
                <a:off x="442" y="932"/>
                <a:ext cx="18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+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315" name="Oval 26"/>
            <p:cNvSpPr>
              <a:spLocks noChangeArrowheads="1"/>
            </p:cNvSpPr>
            <p:nvPr/>
          </p:nvSpPr>
          <p:spPr bwMode="auto">
            <a:xfrm>
              <a:off x="340" y="1186"/>
              <a:ext cx="113" cy="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A0D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Oval 27"/>
            <p:cNvSpPr>
              <a:spLocks noChangeArrowheads="1"/>
            </p:cNvSpPr>
            <p:nvPr/>
          </p:nvSpPr>
          <p:spPr bwMode="auto">
            <a:xfrm>
              <a:off x="657" y="799"/>
              <a:ext cx="113" cy="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A0D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7" name="Oval 28"/>
            <p:cNvSpPr>
              <a:spLocks noChangeArrowheads="1"/>
            </p:cNvSpPr>
            <p:nvPr/>
          </p:nvSpPr>
          <p:spPr bwMode="auto">
            <a:xfrm>
              <a:off x="204" y="707"/>
              <a:ext cx="680" cy="6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204" y="709"/>
              <a:ext cx="167" cy="185"/>
              <a:chOff x="524" y="520"/>
              <a:chExt cx="167" cy="185"/>
            </a:xfrm>
          </p:grpSpPr>
          <p:sp>
            <p:nvSpPr>
              <p:cNvPr id="54332" name="Oval 30"/>
              <p:cNvSpPr>
                <a:spLocks noChangeArrowheads="1"/>
              </p:cNvSpPr>
              <p:nvPr/>
            </p:nvSpPr>
            <p:spPr bwMode="auto">
              <a:xfrm>
                <a:off x="560" y="569"/>
                <a:ext cx="113" cy="113"/>
              </a:xfrm>
              <a:prstGeom prst="ellipse">
                <a:avLst/>
              </a:prstGeom>
              <a:solidFill>
                <a:srgbClr val="5A0DA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3" name="Text Box 31"/>
              <p:cNvSpPr txBox="1">
                <a:spLocks noChangeArrowheads="1"/>
              </p:cNvSpPr>
              <p:nvPr/>
            </p:nvSpPr>
            <p:spPr bwMode="auto">
              <a:xfrm>
                <a:off x="524" y="520"/>
                <a:ext cx="167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e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703" y="1162"/>
              <a:ext cx="167" cy="185"/>
              <a:chOff x="524" y="520"/>
              <a:chExt cx="167" cy="185"/>
            </a:xfrm>
          </p:grpSpPr>
          <p:sp>
            <p:nvSpPr>
              <p:cNvPr id="54330" name="Oval 33"/>
              <p:cNvSpPr>
                <a:spLocks noChangeArrowheads="1"/>
              </p:cNvSpPr>
              <p:nvPr/>
            </p:nvSpPr>
            <p:spPr bwMode="auto">
              <a:xfrm>
                <a:off x="560" y="569"/>
                <a:ext cx="113" cy="113"/>
              </a:xfrm>
              <a:prstGeom prst="ellipse">
                <a:avLst/>
              </a:prstGeom>
              <a:solidFill>
                <a:srgbClr val="5A0DA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1" name="Text Box 34"/>
              <p:cNvSpPr txBox="1">
                <a:spLocks noChangeArrowheads="1"/>
              </p:cNvSpPr>
              <p:nvPr/>
            </p:nvSpPr>
            <p:spPr bwMode="auto">
              <a:xfrm>
                <a:off x="524" y="520"/>
                <a:ext cx="167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e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320" name="Oval 35"/>
            <p:cNvSpPr>
              <a:spLocks noChangeArrowheads="1"/>
            </p:cNvSpPr>
            <p:nvPr/>
          </p:nvSpPr>
          <p:spPr bwMode="auto">
            <a:xfrm>
              <a:off x="68" y="572"/>
              <a:ext cx="952" cy="9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612" y="491"/>
              <a:ext cx="167" cy="185"/>
              <a:chOff x="524" y="520"/>
              <a:chExt cx="167" cy="185"/>
            </a:xfrm>
          </p:grpSpPr>
          <p:sp>
            <p:nvSpPr>
              <p:cNvPr id="54328" name="Oval 37"/>
              <p:cNvSpPr>
                <a:spLocks noChangeArrowheads="1"/>
              </p:cNvSpPr>
              <p:nvPr/>
            </p:nvSpPr>
            <p:spPr bwMode="auto">
              <a:xfrm>
                <a:off x="560" y="569"/>
                <a:ext cx="113" cy="113"/>
              </a:xfrm>
              <a:prstGeom prst="ellipse">
                <a:avLst/>
              </a:prstGeom>
              <a:solidFill>
                <a:srgbClr val="5A0DA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9" name="Text Box 38"/>
              <p:cNvSpPr txBox="1">
                <a:spLocks noChangeArrowheads="1"/>
              </p:cNvSpPr>
              <p:nvPr/>
            </p:nvSpPr>
            <p:spPr bwMode="auto">
              <a:xfrm>
                <a:off x="524" y="520"/>
                <a:ext cx="167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e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204" y="1344"/>
              <a:ext cx="167" cy="185"/>
              <a:chOff x="524" y="520"/>
              <a:chExt cx="167" cy="185"/>
            </a:xfrm>
          </p:grpSpPr>
          <p:sp>
            <p:nvSpPr>
              <p:cNvPr id="54326" name="Oval 40"/>
              <p:cNvSpPr>
                <a:spLocks noChangeArrowheads="1"/>
              </p:cNvSpPr>
              <p:nvPr/>
            </p:nvSpPr>
            <p:spPr bwMode="auto">
              <a:xfrm>
                <a:off x="560" y="569"/>
                <a:ext cx="113" cy="113"/>
              </a:xfrm>
              <a:prstGeom prst="ellipse">
                <a:avLst/>
              </a:prstGeom>
              <a:solidFill>
                <a:srgbClr val="5A0DA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7" name="Text Box 41"/>
              <p:cNvSpPr txBox="1">
                <a:spLocks noChangeArrowheads="1"/>
              </p:cNvSpPr>
              <p:nvPr/>
            </p:nvSpPr>
            <p:spPr bwMode="auto">
              <a:xfrm>
                <a:off x="524" y="520"/>
                <a:ext cx="167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e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921" y="1011"/>
              <a:ext cx="167" cy="185"/>
              <a:chOff x="524" y="520"/>
              <a:chExt cx="167" cy="185"/>
            </a:xfrm>
          </p:grpSpPr>
          <p:sp>
            <p:nvSpPr>
              <p:cNvPr id="54324" name="Oval 43"/>
              <p:cNvSpPr>
                <a:spLocks noChangeArrowheads="1"/>
              </p:cNvSpPr>
              <p:nvPr/>
            </p:nvSpPr>
            <p:spPr bwMode="auto">
              <a:xfrm>
                <a:off x="560" y="569"/>
                <a:ext cx="113" cy="113"/>
              </a:xfrm>
              <a:prstGeom prst="ellipse">
                <a:avLst/>
              </a:prstGeom>
              <a:solidFill>
                <a:srgbClr val="5A0DA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5" name="Text Box 44"/>
              <p:cNvSpPr txBox="1">
                <a:spLocks noChangeArrowheads="1"/>
              </p:cNvSpPr>
              <p:nvPr/>
            </p:nvSpPr>
            <p:spPr bwMode="auto">
              <a:xfrm>
                <a:off x="524" y="520"/>
                <a:ext cx="167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e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2283533" y="859214"/>
            <a:ext cx="1784829" cy="1816422"/>
            <a:chOff x="1191" y="585"/>
            <a:chExt cx="1020" cy="1038"/>
          </a:xfrm>
        </p:grpSpPr>
        <p:sp>
          <p:nvSpPr>
            <p:cNvPr id="54290" name="Oval 46"/>
            <p:cNvSpPr>
              <a:spLocks noChangeArrowheads="1"/>
            </p:cNvSpPr>
            <p:nvPr/>
          </p:nvSpPr>
          <p:spPr bwMode="auto">
            <a:xfrm>
              <a:off x="1418" y="893"/>
              <a:ext cx="499" cy="49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1565" y="1026"/>
              <a:ext cx="182" cy="211"/>
              <a:chOff x="442" y="932"/>
              <a:chExt cx="182" cy="211"/>
            </a:xfrm>
          </p:grpSpPr>
          <p:sp>
            <p:nvSpPr>
              <p:cNvPr id="54311" name="Oval 48"/>
              <p:cNvSpPr>
                <a:spLocks noChangeArrowheads="1"/>
              </p:cNvSpPr>
              <p:nvPr/>
            </p:nvSpPr>
            <p:spPr bwMode="auto">
              <a:xfrm>
                <a:off x="476" y="981"/>
                <a:ext cx="136" cy="136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4312" name="Text Box 49"/>
              <p:cNvSpPr txBox="1">
                <a:spLocks noChangeArrowheads="1"/>
              </p:cNvSpPr>
              <p:nvPr/>
            </p:nvSpPr>
            <p:spPr bwMode="auto">
              <a:xfrm>
                <a:off x="442" y="932"/>
                <a:ext cx="18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+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292" name="Oval 50"/>
            <p:cNvSpPr>
              <a:spLocks noChangeArrowheads="1"/>
            </p:cNvSpPr>
            <p:nvPr/>
          </p:nvSpPr>
          <p:spPr bwMode="auto">
            <a:xfrm>
              <a:off x="1463" y="1280"/>
              <a:ext cx="113" cy="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A0D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Oval 51"/>
            <p:cNvSpPr>
              <a:spLocks noChangeArrowheads="1"/>
            </p:cNvSpPr>
            <p:nvPr/>
          </p:nvSpPr>
          <p:spPr bwMode="auto">
            <a:xfrm>
              <a:off x="1327" y="801"/>
              <a:ext cx="680" cy="6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1758" y="884"/>
              <a:ext cx="167" cy="185"/>
              <a:chOff x="524" y="520"/>
              <a:chExt cx="167" cy="185"/>
            </a:xfrm>
          </p:grpSpPr>
          <p:sp>
            <p:nvSpPr>
              <p:cNvPr id="54309" name="Oval 53"/>
              <p:cNvSpPr>
                <a:spLocks noChangeArrowheads="1"/>
              </p:cNvSpPr>
              <p:nvPr/>
            </p:nvSpPr>
            <p:spPr bwMode="auto">
              <a:xfrm>
                <a:off x="560" y="569"/>
                <a:ext cx="113" cy="113"/>
              </a:xfrm>
              <a:prstGeom prst="ellipse">
                <a:avLst/>
              </a:prstGeom>
              <a:solidFill>
                <a:srgbClr val="5A0DA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0" name="Text Box 54"/>
              <p:cNvSpPr txBox="1">
                <a:spLocks noChangeArrowheads="1"/>
              </p:cNvSpPr>
              <p:nvPr/>
            </p:nvSpPr>
            <p:spPr bwMode="auto">
              <a:xfrm>
                <a:off x="524" y="520"/>
                <a:ext cx="167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e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1826" y="1256"/>
              <a:ext cx="167" cy="185"/>
              <a:chOff x="524" y="520"/>
              <a:chExt cx="167" cy="185"/>
            </a:xfrm>
          </p:grpSpPr>
          <p:sp>
            <p:nvSpPr>
              <p:cNvPr id="54307" name="Oval 56"/>
              <p:cNvSpPr>
                <a:spLocks noChangeArrowheads="1"/>
              </p:cNvSpPr>
              <p:nvPr/>
            </p:nvSpPr>
            <p:spPr bwMode="auto">
              <a:xfrm>
                <a:off x="560" y="569"/>
                <a:ext cx="113" cy="113"/>
              </a:xfrm>
              <a:prstGeom prst="ellipse">
                <a:avLst/>
              </a:prstGeom>
              <a:solidFill>
                <a:srgbClr val="5A0DA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8" name="Text Box 57"/>
              <p:cNvSpPr txBox="1">
                <a:spLocks noChangeArrowheads="1"/>
              </p:cNvSpPr>
              <p:nvPr/>
            </p:nvSpPr>
            <p:spPr bwMode="auto">
              <a:xfrm>
                <a:off x="524" y="520"/>
                <a:ext cx="167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e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296" name="Oval 58"/>
            <p:cNvSpPr>
              <a:spLocks noChangeArrowheads="1"/>
            </p:cNvSpPr>
            <p:nvPr/>
          </p:nvSpPr>
          <p:spPr bwMode="auto">
            <a:xfrm>
              <a:off x="1191" y="666"/>
              <a:ext cx="952" cy="9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59"/>
            <p:cNvGrpSpPr>
              <a:grpSpLocks/>
            </p:cNvGrpSpPr>
            <p:nvPr/>
          </p:nvGrpSpPr>
          <p:grpSpPr bwMode="auto">
            <a:xfrm>
              <a:off x="1735" y="585"/>
              <a:ext cx="167" cy="185"/>
              <a:chOff x="524" y="520"/>
              <a:chExt cx="167" cy="185"/>
            </a:xfrm>
          </p:grpSpPr>
          <p:sp>
            <p:nvSpPr>
              <p:cNvPr id="54305" name="Oval 60"/>
              <p:cNvSpPr>
                <a:spLocks noChangeArrowheads="1"/>
              </p:cNvSpPr>
              <p:nvPr/>
            </p:nvSpPr>
            <p:spPr bwMode="auto">
              <a:xfrm>
                <a:off x="560" y="569"/>
                <a:ext cx="113" cy="113"/>
              </a:xfrm>
              <a:prstGeom prst="ellipse">
                <a:avLst/>
              </a:prstGeom>
              <a:solidFill>
                <a:srgbClr val="5A0DA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6" name="Text Box 61"/>
              <p:cNvSpPr txBox="1">
                <a:spLocks noChangeArrowheads="1"/>
              </p:cNvSpPr>
              <p:nvPr/>
            </p:nvSpPr>
            <p:spPr bwMode="auto">
              <a:xfrm>
                <a:off x="524" y="520"/>
                <a:ext cx="167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e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62"/>
            <p:cNvGrpSpPr>
              <a:grpSpLocks/>
            </p:cNvGrpSpPr>
            <p:nvPr/>
          </p:nvGrpSpPr>
          <p:grpSpPr bwMode="auto">
            <a:xfrm>
              <a:off x="1327" y="1438"/>
              <a:ext cx="167" cy="185"/>
              <a:chOff x="524" y="520"/>
              <a:chExt cx="167" cy="185"/>
            </a:xfrm>
          </p:grpSpPr>
          <p:sp>
            <p:nvSpPr>
              <p:cNvPr id="54303" name="Oval 63"/>
              <p:cNvSpPr>
                <a:spLocks noChangeArrowheads="1"/>
              </p:cNvSpPr>
              <p:nvPr/>
            </p:nvSpPr>
            <p:spPr bwMode="auto">
              <a:xfrm>
                <a:off x="560" y="569"/>
                <a:ext cx="113" cy="113"/>
              </a:xfrm>
              <a:prstGeom prst="ellipse">
                <a:avLst/>
              </a:prstGeom>
              <a:solidFill>
                <a:srgbClr val="5A0DA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4" name="Text Box 64"/>
              <p:cNvSpPr txBox="1">
                <a:spLocks noChangeArrowheads="1"/>
              </p:cNvSpPr>
              <p:nvPr/>
            </p:nvSpPr>
            <p:spPr bwMode="auto">
              <a:xfrm>
                <a:off x="524" y="520"/>
                <a:ext cx="167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e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65"/>
            <p:cNvGrpSpPr>
              <a:grpSpLocks/>
            </p:cNvGrpSpPr>
            <p:nvPr/>
          </p:nvGrpSpPr>
          <p:grpSpPr bwMode="auto">
            <a:xfrm>
              <a:off x="2044" y="1105"/>
              <a:ext cx="167" cy="185"/>
              <a:chOff x="524" y="520"/>
              <a:chExt cx="167" cy="185"/>
            </a:xfrm>
          </p:grpSpPr>
          <p:sp>
            <p:nvSpPr>
              <p:cNvPr id="54301" name="Oval 66"/>
              <p:cNvSpPr>
                <a:spLocks noChangeArrowheads="1"/>
              </p:cNvSpPr>
              <p:nvPr/>
            </p:nvSpPr>
            <p:spPr bwMode="auto">
              <a:xfrm>
                <a:off x="560" y="569"/>
                <a:ext cx="113" cy="113"/>
              </a:xfrm>
              <a:prstGeom prst="ellipse">
                <a:avLst/>
              </a:prstGeom>
              <a:solidFill>
                <a:srgbClr val="5A0DAF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2" name="Text Box 67"/>
              <p:cNvSpPr txBox="1">
                <a:spLocks noChangeArrowheads="1"/>
              </p:cNvSpPr>
              <p:nvPr/>
            </p:nvSpPr>
            <p:spPr bwMode="auto">
              <a:xfrm>
                <a:off x="524" y="520"/>
                <a:ext cx="167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e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300" name="Oval 68"/>
            <p:cNvSpPr>
              <a:spLocks noChangeArrowheads="1"/>
            </p:cNvSpPr>
            <p:nvPr/>
          </p:nvSpPr>
          <p:spPr bwMode="auto">
            <a:xfrm>
              <a:off x="1350" y="866"/>
              <a:ext cx="113" cy="1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A0DA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325" name="Text Box 69"/>
          <p:cNvSpPr txBox="1">
            <a:spLocks noChangeArrowheads="1"/>
          </p:cNvSpPr>
          <p:nvPr/>
        </p:nvSpPr>
        <p:spPr bwMode="auto">
          <a:xfrm>
            <a:off x="6707111" y="2033413"/>
            <a:ext cx="3174197" cy="120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r>
              <a:rPr lang="en-US" b="1" i="1" dirty="0"/>
              <a:t>Target heating prior inner-shell excitation should be avoided - </a:t>
            </a:r>
            <a:r>
              <a:rPr lang="en-US" b="1" i="1" dirty="0">
                <a:solidFill>
                  <a:srgbClr val="5A0DAF"/>
                </a:solidFill>
              </a:rPr>
              <a:t>High contrast of </a:t>
            </a:r>
          </a:p>
          <a:p>
            <a:r>
              <a:rPr lang="en-US" b="1" i="1" dirty="0">
                <a:solidFill>
                  <a:srgbClr val="5A0DAF"/>
                </a:solidFill>
              </a:rPr>
              <a:t>a laser pulse is important</a:t>
            </a:r>
            <a:endParaRPr lang="ru-RU" b="1" i="1" dirty="0">
              <a:solidFill>
                <a:srgbClr val="5A0DAF"/>
              </a:solidFill>
            </a:endParaRPr>
          </a:p>
        </p:txBody>
      </p:sp>
      <p:sp>
        <p:nvSpPr>
          <p:cNvPr id="224326" name="Text Box 70"/>
          <p:cNvSpPr txBox="1">
            <a:spLocks noChangeArrowheads="1"/>
          </p:cNvSpPr>
          <p:nvPr/>
        </p:nvSpPr>
        <p:spPr bwMode="auto">
          <a:xfrm>
            <a:off x="6941588" y="7032948"/>
            <a:ext cx="2476597" cy="50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pt-BR" sz="1300" b="1" dirty="0"/>
              <a:t>// F.B. Rosmej et al</a:t>
            </a:r>
            <a:r>
              <a:rPr lang="en-US" sz="1300" b="1" dirty="0"/>
              <a:t>, </a:t>
            </a:r>
          </a:p>
          <a:p>
            <a:r>
              <a:rPr lang="en-US" sz="1300" b="1" dirty="0" err="1"/>
              <a:t>J.Phys.CS</a:t>
            </a:r>
            <a:r>
              <a:rPr lang="en-US" sz="1300" b="1" dirty="0"/>
              <a:t> 72, 012007 (2007)</a:t>
            </a:r>
            <a:r>
              <a:rPr lang="ru-RU" sz="13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2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9" grpId="0"/>
      <p:bldP spid="224270" grpId="0" animBg="1"/>
      <p:bldP spid="224271" grpId="0"/>
      <p:bldP spid="224272" grpId="0"/>
      <p:bldP spid="224273" grpId="0" animBg="1"/>
      <p:bldP spid="224274" grpId="0" animBg="1"/>
      <p:bldP spid="224275" grpId="0" animBg="1"/>
      <p:bldP spid="224276" grpId="0" animBg="1"/>
      <p:bldP spid="2243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16201" y="923961"/>
          <a:ext cx="6194409" cy="964209"/>
        </p:xfrm>
        <a:graphic>
          <a:graphicData uri="http://schemas.openxmlformats.org/presentationml/2006/ole">
            <p:oleObj spid="_x0000_s271362" name="Формула" r:id="rId3" imgW="2793960" imgH="419040" progId="">
              <p:embed/>
            </p:oleObj>
          </a:graphicData>
        </a:graphic>
      </p:graphicFrame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754178" y="5619010"/>
          <a:ext cx="4617809" cy="1200448"/>
        </p:xfrm>
        <a:graphic>
          <a:graphicData uri="http://schemas.openxmlformats.org/presentationml/2006/ole">
            <p:oleObj spid="_x0000_s271363" name="Формула" r:id="rId4" imgW="1930320" imgH="495000" progId="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102573" y="1133952"/>
            <a:ext cx="2442934" cy="44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r>
              <a:rPr lang="en-US" sz="2200" i="1" dirty="0" err="1"/>
              <a:t>f</a:t>
            </a:r>
            <a:r>
              <a:rPr lang="en-US" sz="2200" i="1" baseline="-25000" dirty="0" err="1"/>
              <a:t>R</a:t>
            </a:r>
            <a:r>
              <a:rPr lang="en-US" dirty="0"/>
              <a:t> </a:t>
            </a:r>
            <a:r>
              <a:rPr lang="en-US" dirty="0">
                <a:cs typeface="Arial" pitchFamily="34" charset="0"/>
              </a:rPr>
              <a:t>≠ 0 when E means: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43918" y="1917917"/>
            <a:ext cx="3202949" cy="6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pPr algn="ctr"/>
            <a:r>
              <a:rPr lang="en-US"/>
              <a:t>E</a:t>
            </a:r>
            <a:r>
              <a:rPr lang="en-US" baseline="-25000"/>
              <a:t>laser</a:t>
            </a:r>
            <a:r>
              <a:rPr lang="en-US"/>
              <a:t>, i.e. </a:t>
            </a:r>
            <a:r>
              <a:rPr lang="en-US">
                <a:solidFill>
                  <a:srgbClr val="5A0DAF"/>
                </a:solidFill>
              </a:rPr>
              <a:t>Thomson scattering</a:t>
            </a:r>
          </a:p>
          <a:p>
            <a:pPr algn="ctr"/>
            <a:r>
              <a:rPr lang="en-US">
                <a:solidFill>
                  <a:srgbClr val="5A0DAF"/>
                </a:solidFill>
              </a:rPr>
              <a:t>at incident laser radiation</a:t>
            </a:r>
            <a:endParaRPr lang="ru-RU">
              <a:solidFill>
                <a:srgbClr val="5A0DAF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92394" y="1917917"/>
            <a:ext cx="3489503" cy="6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>
            <a:spAutoFit/>
          </a:bodyPr>
          <a:lstStyle/>
          <a:p>
            <a:pPr algn="ctr"/>
            <a:r>
              <a:rPr lang="en-US"/>
              <a:t>E</a:t>
            </a:r>
            <a:r>
              <a:rPr lang="en-US" baseline="-25000"/>
              <a:t>plasma-transv</a:t>
            </a:r>
            <a:r>
              <a:rPr lang="en-US"/>
              <a:t>, i.e. </a:t>
            </a:r>
            <a:r>
              <a:rPr lang="en-US">
                <a:solidFill>
                  <a:srgbClr val="5A0DAF"/>
                </a:solidFill>
              </a:rPr>
              <a:t>Bremsstrahlung </a:t>
            </a:r>
          </a:p>
          <a:p>
            <a:pPr algn="ctr"/>
            <a:r>
              <a:rPr lang="en-US">
                <a:solidFill>
                  <a:srgbClr val="5A0DAF"/>
                </a:solidFill>
              </a:rPr>
              <a:t>in a plasma during refluxing</a:t>
            </a:r>
            <a:endParaRPr lang="ru-RU">
              <a:solidFill>
                <a:srgbClr val="5A0DAF"/>
              </a:solidFill>
            </a:endParaRPr>
          </a:p>
        </p:txBody>
      </p:sp>
      <p:pic>
        <p:nvPicPr>
          <p:cNvPr id="2056" name="Picture 8" descr="Fig1-part-a&amp;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6088" y="2682635"/>
            <a:ext cx="6745606" cy="305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946481"/>
            <a:ext cx="203603" cy="3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5" tIns="50393" rIns="100785" bIns="50393" anchor="ctr">
            <a:spAutoFit/>
          </a:bodyPr>
          <a:lstStyle/>
          <a:p>
            <a:endParaRPr lang="en-US"/>
          </a:p>
        </p:txBody>
      </p:sp>
      <p:graphicFrame>
        <p:nvGraphicFramePr>
          <p:cNvPr id="122890" name="Object 4"/>
          <p:cNvGraphicFramePr>
            <a:graphicFrameLocks noChangeAspect="1"/>
          </p:cNvGraphicFramePr>
          <p:nvPr/>
        </p:nvGraphicFramePr>
        <p:xfrm>
          <a:off x="6071921" y="5856999"/>
          <a:ext cx="3769140" cy="593224"/>
        </p:xfrm>
        <a:graphic>
          <a:graphicData uri="http://schemas.openxmlformats.org/presentationml/2006/ole">
            <p:oleObj spid="_x0000_s271364" name="Формула" r:id="rId6" imgW="1511300" imgH="241300" progId="">
              <p:embed/>
            </p:oleObj>
          </a:graphicData>
        </a:graphic>
      </p:graphicFrame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0" y="0"/>
            <a:ext cx="10079038" cy="923960"/>
          </a:xfrm>
          <a:prstGeom prst="rect">
            <a:avLst/>
          </a:prstGeom>
          <a:gradFill rotWithShape="0">
            <a:gsLst>
              <a:gs pos="0">
                <a:srgbClr val="BB86F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100785" tIns="50393" rIns="100785" bIns="50393" anchor="ctr"/>
          <a:lstStyle/>
          <a:p>
            <a:pPr algn="ctr">
              <a:defRPr/>
            </a:pPr>
            <a:r>
              <a:rPr lang="en-US" sz="2600" dirty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Ultra intense source of X-rays in </a:t>
            </a:r>
            <a:r>
              <a:rPr lang="en-US" sz="2600" dirty="0" err="1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keV</a:t>
            </a:r>
            <a:r>
              <a:rPr lang="en-US" sz="2600" dirty="0">
                <a:solidFill>
                  <a:srgbClr val="5A0DA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range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71936" y="6847456"/>
            <a:ext cx="9071134" cy="5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r>
              <a:rPr lang="en-US" b="1" dirty="0"/>
              <a:t>With</a:t>
            </a:r>
            <a:r>
              <a:rPr lang="en-US" sz="2600" b="1" dirty="0"/>
              <a:t>  </a:t>
            </a:r>
            <a:r>
              <a:rPr lang="en-US" sz="2600" b="1" i="1" dirty="0" err="1">
                <a:solidFill>
                  <a:srgbClr val="5A0DAF"/>
                </a:solidFill>
              </a:rPr>
              <a:t>I</a:t>
            </a:r>
            <a:r>
              <a:rPr lang="en-US" sz="2600" b="1" i="1" baseline="-25000" dirty="0" err="1">
                <a:solidFill>
                  <a:srgbClr val="5A0DAF"/>
                </a:solidFill>
              </a:rPr>
              <a:t>Las</a:t>
            </a:r>
            <a:r>
              <a:rPr lang="en-US" sz="2600" b="1" dirty="0">
                <a:solidFill>
                  <a:srgbClr val="5A0DAF"/>
                </a:solidFill>
              </a:rPr>
              <a:t> = 3e20 W/cm</a:t>
            </a:r>
            <a:r>
              <a:rPr lang="en-US" sz="2600" b="1" baseline="30000" dirty="0">
                <a:solidFill>
                  <a:srgbClr val="5A0DAF"/>
                </a:solidFill>
              </a:rPr>
              <a:t>2</a:t>
            </a:r>
            <a:r>
              <a:rPr lang="en-US" sz="2600" b="1" dirty="0"/>
              <a:t>	</a:t>
            </a:r>
            <a:r>
              <a:rPr lang="en-US" sz="2600" b="1" i="1" dirty="0" err="1">
                <a:solidFill>
                  <a:srgbClr val="CC0000"/>
                </a:solidFill>
              </a:rPr>
              <a:t>I</a:t>
            </a:r>
            <a:r>
              <a:rPr lang="en-US" sz="2600" b="1" i="1" baseline="-25000" dirty="0" err="1">
                <a:solidFill>
                  <a:srgbClr val="CC0000"/>
                </a:solidFill>
              </a:rPr>
              <a:t>Xray</a:t>
            </a:r>
            <a:r>
              <a:rPr lang="en-US" sz="2600" b="1" dirty="0">
                <a:solidFill>
                  <a:srgbClr val="CC0000"/>
                </a:solidFill>
              </a:rPr>
              <a:t> ~ </a:t>
            </a:r>
            <a:r>
              <a:rPr lang="ru-RU" sz="2600" b="1" dirty="0">
                <a:solidFill>
                  <a:srgbClr val="CC0000"/>
                </a:solidFill>
              </a:rPr>
              <a:t>5</a:t>
            </a:r>
            <a:r>
              <a:rPr lang="en-US" sz="2600" b="1" dirty="0">
                <a:solidFill>
                  <a:srgbClr val="CC0000"/>
                </a:solidFill>
              </a:rPr>
              <a:t>e1</a:t>
            </a:r>
            <a:r>
              <a:rPr lang="ru-RU" sz="2600" b="1" dirty="0">
                <a:solidFill>
                  <a:srgbClr val="CC0000"/>
                </a:solidFill>
              </a:rPr>
              <a:t>8</a:t>
            </a:r>
            <a:r>
              <a:rPr lang="en-US" sz="2600" b="1" dirty="0">
                <a:solidFill>
                  <a:srgbClr val="CC0000"/>
                </a:solidFill>
              </a:rPr>
              <a:t> W/cm</a:t>
            </a:r>
            <a:r>
              <a:rPr lang="en-US" sz="2600" b="1" baseline="30000" dirty="0">
                <a:solidFill>
                  <a:srgbClr val="CC0000"/>
                </a:solidFill>
              </a:rPr>
              <a:t>2</a:t>
            </a:r>
            <a:r>
              <a:rPr lang="en-US" b="1" dirty="0"/>
              <a:t>  to be estimated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7782</TotalTime>
  <Words>4241</Words>
  <Application>Microsoft Office PowerPoint</Application>
  <PresentationFormat>Произвольный</PresentationFormat>
  <Paragraphs>685</Paragraphs>
  <Slides>41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Office Theme</vt:lpstr>
      <vt:lpstr>Формула</vt:lpstr>
      <vt:lpstr>Graph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 Yu Skobelev</dc:creator>
  <cp:lastModifiedBy>Sergey Pikuz</cp:lastModifiedBy>
  <cp:revision>410</cp:revision>
  <cp:lastPrinted>2017-04-16T03:03:10Z</cp:lastPrinted>
  <dcterms:created xsi:type="dcterms:W3CDTF">2015-03-17T12:04:26Z</dcterms:created>
  <dcterms:modified xsi:type="dcterms:W3CDTF">2018-04-02T09:44:40Z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