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  <p:sldMasterId id="2147484687" r:id="rId2"/>
    <p:sldMasterId id="2147484693" r:id="rId3"/>
  </p:sldMasterIdLst>
  <p:notesMasterIdLst>
    <p:notesMasterId r:id="rId12"/>
  </p:notesMasterIdLst>
  <p:sldIdLst>
    <p:sldId id="474" r:id="rId4"/>
    <p:sldId id="673" r:id="rId5"/>
    <p:sldId id="674" r:id="rId6"/>
    <p:sldId id="675" r:id="rId7"/>
    <p:sldId id="676" r:id="rId8"/>
    <p:sldId id="677" r:id="rId9"/>
    <p:sldId id="678" r:id="rId10"/>
    <p:sldId id="679" r:id="rId11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CC"/>
    <a:srgbClr val="E1FDFF"/>
    <a:srgbClr val="025EA1"/>
    <a:srgbClr val="0033CC"/>
    <a:srgbClr val="DDDDDD"/>
    <a:srgbClr val="C9C9C9"/>
    <a:srgbClr val="99FF99"/>
    <a:srgbClr val="00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87671" autoAdjust="0"/>
  </p:normalViewPr>
  <p:slideViewPr>
    <p:cSldViewPr showGuides="1">
      <p:cViewPr varScale="1">
        <p:scale>
          <a:sx n="98" d="100"/>
          <a:sy n="98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46" y="-86"/>
      </p:cViewPr>
      <p:guideLst>
        <p:guide orient="horz" pos="3109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89241"/>
            <a:ext cx="5438464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01"/>
            <a:ext cx="2944958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376901"/>
            <a:ext cx="2944958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A9FAEF-7B07-42E5-8D8C-9A88ED94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9FAEF-7B07-42E5-8D8C-9A88ED94FB0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9FAEF-7B07-42E5-8D8C-9A88ED94FB0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9FAEF-7B07-42E5-8D8C-9A88ED94FB0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2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A9FAEF-7B07-42E5-8D8C-9A88ED94FB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5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763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0" y="6473825"/>
            <a:ext cx="81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260F4F8-0A30-4163-8AD1-BE86A85952F0}" type="slidenum">
              <a:rPr lang="ru-RU" sz="1600" b="1" smtClean="0">
                <a:solidFill>
                  <a:srgbClr val="003274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ru-RU" sz="1600" b="1" dirty="0" smtClean="0">
              <a:solidFill>
                <a:srgbClr val="003274"/>
              </a:solidFill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3810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0" y="6443663"/>
            <a:ext cx="9144000" cy="0"/>
          </a:xfrm>
          <a:prstGeom prst="line">
            <a:avLst/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16200000">
            <a:off x="8080375" y="6642100"/>
            <a:ext cx="431800" cy="0"/>
          </a:xfrm>
          <a:prstGeom prst="line">
            <a:avLst/>
          </a:prstGeom>
          <a:ln w="19050">
            <a:solidFill>
              <a:srgbClr val="00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221913"/>
            <a:ext cx="7358114" cy="400110"/>
          </a:xfrm>
          <a:effectLst/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Picture 10" descr="ILFI-ne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76200"/>
            <a:ext cx="677863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9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6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39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54B54F43-F64E-427C-938A-95ACABF8E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5" r:id="rId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F0AEC129-5FCD-4E13-9AA8-D4AF28F4B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448425"/>
            <a:ext cx="500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ru-RU" sz="2200" b="1" kern="1200">
                <a:solidFill>
                  <a:schemeClr val="hlin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B2C5CAC-B23B-4099-9E52-E14716D6428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07375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2" r:id="rId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rgbClr val="000000"/>
          </a:solidFill>
          <a:latin typeface="Arial" charset="0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rgbClr val="000000"/>
          </a:solidFill>
          <a:latin typeface="Arial" charset="0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200">
          <a:solidFill>
            <a:schemeClr val="tx1"/>
          </a:solidFill>
          <a:latin typeface="Arial" charset="0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mp"/><Relationship Id="rId7" Type="http://schemas.openxmlformats.org/officeDocument/2006/relationships/image" Target="../media/image13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4" descr="VNIIEF-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0652"/>
            <a:ext cx="1476164" cy="8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1958304"/>
            <a:ext cx="7164796" cy="13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исследовани</a:t>
            </a:r>
            <a:r>
              <a:rPr lang="ru-RU" b="1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турбулентного перемешивания при торможении тяжелой оболочки, летящей со скоростью ~10 км/с, на лёгком </a:t>
            </a:r>
            <a:r>
              <a:rPr lang="ru-RU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материале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67" y="3465004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Р.С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Вахмистров, В.А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Гирин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Б.Е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Гриневич, Б.Т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Егорычев, А.В. Ивановский, В.И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Козлов, 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Д.В.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Леушев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В.И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Мамышев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А.И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Панов,А.В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Самодолов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Семенова,  Н.И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Е.В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Шаповалов</a:t>
            </a:r>
          </a:p>
          <a:p>
            <a:r>
              <a:rPr lang="ru-RU" dirty="0"/>
              <a:t>	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788" y="4869160"/>
            <a:ext cx="3592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на совещании «Исследования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физики высоких плотностей энергии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лазерными и электрофизическими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методами»,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апреля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г.,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ИПФ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РАН, г. Нижний Новгород.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54341" y="204311"/>
            <a:ext cx="1500347" cy="408623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797" y="908720"/>
            <a:ext cx="8784976" cy="544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Расчетное описание турбулентного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перемешиванием 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ТП), развивающегося при газодинамических ускорениях 10</a:t>
            </a:r>
            <a:r>
              <a:rPr lang="ru-RU" sz="16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u-RU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возможно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полуэмпирических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моделей.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калибровки и верификации этих моделей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экспериментальные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данные, полученные при более низких ускорениях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Поэтому привлекательны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эксперименты с торможением медной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цилиндрической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оболочки с начальной скоростью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~10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км/с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полиэтилене. Реализуемые при этом ускорения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~10</a:t>
            </a:r>
            <a:r>
              <a:rPr lang="ru-RU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существенно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ближе к изучаемому диапазону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Ускорение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медных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оболочек можно реализовать с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дисковых взрывомагнитных генераторов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(ДВМГ).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Ниже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приведены:</a:t>
            </a:r>
          </a:p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результаты расчётов скорости медного лайнера при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ускорении током ДВМГ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расчёты ширины зоны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ТП при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столкновении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мишенью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лёгкого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обоснование выбора регистрирующей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аппаратуры;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результаты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расчётов защиты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регистрирующей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аппаратуры от воздействия продуктов взрыва и осколков при срабатывании ДВМГ, струй и осколков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схлопывающейся лайнерной системы.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Результаты позволяют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перейти к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конструированию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экспериментальных сборок для проведения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опытов.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5501"/>
            <a:ext cx="7957548" cy="612934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Результаты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расчётов скорости медного лайнера при ускорении током ДВМГ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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250 мм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1" y="1268760"/>
            <a:ext cx="4886325" cy="164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17784"/>
            <a:ext cx="220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экспериментов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73038"/>
              </p:ext>
            </p:extLst>
          </p:nvPr>
        </p:nvGraphicFramePr>
        <p:xfrm>
          <a:off x="213081" y="2921888"/>
          <a:ext cx="3971569" cy="57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7367"/>
                <a:gridCol w="567367"/>
                <a:gridCol w="567367"/>
                <a:gridCol w="567367"/>
                <a:gridCol w="567367"/>
                <a:gridCol w="567367"/>
                <a:gridCol w="567367"/>
              </a:tblGrid>
              <a:tr h="199014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8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мм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57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57.5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62.5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72.5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677253"/>
            <a:ext cx="3433034" cy="208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5546" y="938589"/>
            <a:ext cx="3948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параметров по радиусу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момент (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=16.55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подлета к мишени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(скорость медной оболочки 10.3 км/с).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29099"/>
            <a:ext cx="3378563" cy="18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35258" y="4008814"/>
            <a:ext cx="3438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времени.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41" y="4011026"/>
            <a:ext cx="425809" cy="3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" y="4221088"/>
            <a:ext cx="2561386" cy="2093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183" y="3687098"/>
            <a:ext cx="26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двумерного численного моделирования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6244" y="3793079"/>
            <a:ext cx="2995876" cy="2355413"/>
          </a:xfrm>
          <a:prstGeom prst="roundRect">
            <a:avLst>
              <a:gd name="adj" fmla="val 9132"/>
            </a:avLst>
          </a:prstGeom>
          <a:solidFill>
            <a:srgbClr val="E1FDFF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ВВ (2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кг)</a:t>
            </a:r>
          </a:p>
          <a:p>
            <a:pPr defTabSz="5400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МДж.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магнитного поля </a:t>
            </a:r>
          </a:p>
          <a:p>
            <a:pPr defTabSz="5400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МДж.</a:t>
            </a:r>
          </a:p>
          <a:p>
            <a:pPr defTabSz="5400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Кинетическая энергия лайнера </a:t>
            </a:r>
          </a:p>
          <a:p>
            <a:pPr defTabSz="54000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8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МДж.</a:t>
            </a:r>
          </a:p>
          <a:p>
            <a:pPr defTabSz="5400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лайнера</a:t>
            </a:r>
          </a:p>
          <a:p>
            <a:pPr defTabSz="54000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205 г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(80 г.–С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 г. –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Al)</a:t>
            </a:r>
          </a:p>
          <a:p>
            <a:pPr defTabSz="54000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Удельная энергия лайнера</a:t>
            </a:r>
          </a:p>
          <a:p>
            <a:pPr defTabSz="54000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40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МДж/кг.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281918"/>
            <a:ext cx="6517388" cy="306467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Развитие зоны турбулентного перемешивания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928" y="783176"/>
            <a:ext cx="88265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серия расчетов в одномерном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приближении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программе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АРКТУР.  Для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учета ТП использовалась модифицированная модель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Никифорова.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инициирования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счета ТП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выбраны начальные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возмущения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волновым числом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10</a:t>
            </a:r>
            <a:r>
              <a:rPr lang="ru-RU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см</a:t>
            </a:r>
            <a:r>
              <a:rPr lang="ru-RU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начальной амплитудой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50 мкм. Для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вязкости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принято значение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0.1 см</a:t>
            </a:r>
            <a:r>
              <a:rPr lang="ru-RU" sz="1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термодинамических параметров турбулентной смеси производился по модельным уравнениям состояния гетерогенной смеси, реализованным в программе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MIXT.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момент времени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 задавались: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при 0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полиэтилен 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плотностью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1.05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16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 2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медь с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),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из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расчетов лайнера.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ось симметрии,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правой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задавалось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давление из расчетов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лайнера.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3" y="3507567"/>
            <a:ext cx="3715108" cy="2153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96460" y="3253754"/>
            <a:ext cx="1787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Эволюция зоны ТП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753037"/>
            <a:ext cx="3240360" cy="1908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11958" y="3299921"/>
            <a:ext cx="4752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Ускорение «силы тяжести» в окрестностях границы полиэтилен-медь в процессе торможения (без учета ТП)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9651" y="5661248"/>
            <a:ext cx="7243971" cy="681038"/>
          </a:xfrm>
          <a:prstGeom prst="roundRect">
            <a:avLst/>
          </a:prstGeom>
          <a:solidFill>
            <a:srgbClr val="E1FDFF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Характерное значение ускорения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10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момент разворота ширина зоны ТП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мм, на момент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168"/>
            <a:ext cx="7358114" cy="612934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3. Результаты расчетного моделирования рентгеновских изображений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34383"/>
              </p:ext>
            </p:extLst>
          </p:nvPr>
        </p:nvGraphicFramePr>
        <p:xfrm>
          <a:off x="201872" y="1170040"/>
          <a:ext cx="5234224" cy="25603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836204"/>
                <a:gridCol w="1129768"/>
                <a:gridCol w="1224136"/>
                <a:gridCol w="104411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ПИР-240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Аргумент-1000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СТРАУС-Р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фокуса на полувысоте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 мм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 мм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 мм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 импульса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20-80 нс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45-5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Доза на 1 м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мР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Флюенс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квантов на 1м от источника 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2.4×10</a:t>
                      </a:r>
                      <a:r>
                        <a:rPr lang="en-US" sz="1200" kern="5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кв./мм</a:t>
                      </a:r>
                      <a:r>
                        <a:rPr lang="ru-RU" sz="1200" kern="5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.2×10</a:t>
                      </a:r>
                      <a:r>
                        <a:rPr lang="ru-RU" sz="1200" kern="5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кв./мм</a:t>
                      </a:r>
                      <a:r>
                        <a:rPr lang="ru-RU" sz="1200" kern="5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1.3×10</a:t>
                      </a:r>
                      <a:r>
                        <a:rPr lang="ru-RU" sz="1200" kern="5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кв./мм</a:t>
                      </a:r>
                      <a:r>
                        <a:rPr lang="ru-RU" sz="1200" kern="5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массовая толщина на </a:t>
                      </a:r>
                      <a:r>
                        <a:rPr lang="ru-RU" sz="120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н.д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20-24 г/см</a:t>
                      </a:r>
                      <a:r>
                        <a:rPr lang="ru-RU" sz="1200" kern="5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kern="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(25-30мм 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г/см</a:t>
                      </a:r>
                      <a:r>
                        <a:rPr lang="ru-RU" sz="1200" kern="5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kern="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(120 мм </a:t>
                      </a:r>
                      <a:r>
                        <a:rPr lang="en-US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Геометрия </a:t>
                      </a:r>
                      <a:r>
                        <a:rPr lang="ru-RU" sz="1200" kern="50" dirty="0" err="1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рентгенографирования</a:t>
                      </a:r>
                      <a:r>
                        <a:rPr lang="ru-RU" sz="1200" kern="5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=1000мм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=200мм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=1000мм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=200мм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=3000мм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=600мм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200" kern="50" baseline="-25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O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47</a:t>
                      </a:r>
                      <a:r>
                        <a:rPr lang="en-US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0.63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0.22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200" kern="50" baseline="-25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0.16-0.64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0.024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0.36-0.4мм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US" sz="1200" kern="50" baseline="-25000">
                          <a:effectLst/>
                          <a:latin typeface="Times New Roman CYR"/>
                          <a:ea typeface="Times New Roman"/>
                        </a:rPr>
                        <a:t>Σ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0.5-0.79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0.63 мм</a:t>
                      </a:r>
                      <a:endParaRPr lang="ru-RU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0.42-0.46мм</a:t>
                      </a:r>
                      <a:endParaRPr lang="ru-RU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7" y="4351726"/>
            <a:ext cx="2743200" cy="179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67" y="4374247"/>
            <a:ext cx="2819400" cy="1798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81502" y="3897052"/>
            <a:ext cx="251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Спектры источников 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777" y="83148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1 – Характеристики источников ТИ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52120" y="1170040"/>
                <a:ext cx="3312368" cy="4620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Нерезкость, связанная с </a:t>
                </a:r>
                <a:r>
                  <a:rPr lang="ru-RU" sz="1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неточечностью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источника</a:t>
                </a:r>
                <a:endParaRPr lang="en-US" sz="1600" b="1" i="0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ru-RU" sz="16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𝐎</m:t>
                          </m:r>
                        </m:sub>
                      </m:sSub>
                      <m:r>
                        <a:rPr lang="ru-RU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ru-RU" sz="16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И</m:t>
                          </m:r>
                        </m:sub>
                      </m:sSub>
                      <m:r>
                        <a:rPr lang="ru-RU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1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где </a:t>
                </a:r>
                <a:r>
                  <a:rPr lang="en-US" sz="1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1600" b="1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 расстояние от источника до объекта, 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1600" b="1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 расстояние 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 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объекта до регистратора, 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ru-RU" sz="1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 размер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источника.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Нерезкость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связанная с перемещением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объекта, 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ru-RU" sz="1600" b="1">
                            <a:solidFill>
                              <a:srgbClr val="002060"/>
                            </a:solidFill>
                            <a:latin typeface="Cambria Math"/>
                          </a:rPr>
                          <m:t>Д</m:t>
                        </m:r>
                      </m:sub>
                    </m:sSub>
                    <m:r>
                      <a:rPr lang="ru-RU" sz="1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1600" b="1" i="1">
                        <a:solidFill>
                          <a:srgbClr val="002060"/>
                        </a:solidFill>
                        <a:latin typeface="Cambria Math"/>
                      </a:rPr>
                      <m:t>𝒗</m:t>
                    </m:r>
                    <m:r>
                      <a:rPr lang="ru-RU" sz="16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r>
                      <a:rPr lang="ru-RU" sz="1600" b="1" i="1">
                        <a:solidFill>
                          <a:srgbClr val="00206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где </a:t>
                </a:r>
                <a:r>
                  <a:rPr lang="ru-RU" sz="1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скорость, </a:t>
                </a:r>
                <a:r>
                  <a:rPr lang="ru-RU" sz="16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– длительность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импульса. 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ru-RU" sz="1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Суммарная 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нерезкость </a:t>
                </a:r>
                <a:endParaRPr lang="en-US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𝜮</m:t>
                        </m:r>
                      </m:sub>
                    </m:sSub>
                    <m:r>
                      <a:rPr lang="ru-RU" sz="1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ru-RU" sz="1600" b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О</m:t>
                                </m:r>
                              </m:sub>
                            </m:sSub>
                          </m:e>
                          <m:sup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ru-RU" sz="1600" b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Д</m:t>
                                </m:r>
                              </m:sub>
                            </m:sSub>
                          </m:e>
                          <m:sup>
                            <m:r>
                              <a:rPr lang="ru-RU" sz="1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70040"/>
                <a:ext cx="3312368" cy="4620239"/>
              </a:xfrm>
              <a:prstGeom prst="rect">
                <a:avLst/>
              </a:prstGeom>
              <a:blipFill rotWithShape="1">
                <a:blip r:embed="rId4"/>
                <a:stretch>
                  <a:fillRect l="-919" t="-396" r="-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2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3508" y="4689140"/>
            <a:ext cx="8892988" cy="1691104"/>
          </a:xfrm>
          <a:prstGeom prst="roundRect">
            <a:avLst>
              <a:gd name="adj" fmla="val 13492"/>
            </a:avLst>
          </a:prstGeom>
          <a:solidFill>
            <a:srgbClr val="E1FDFF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целом, 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модельных рентгеновских изображениях хорошо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погрешностью 0.15-0.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идентифицируются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медной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пластины. Однако, определить границы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ТП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одномерных расчетах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невозможно, в силу отсутствия четкой границы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веществами 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концентрации полиэтилена и меди в зоне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ТП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плавно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меняются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 до 1.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реальности, следует ожидать, что гомогенного перемешивания не будет - 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полиэтилене будут находиться капли/струи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Т.е.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четкая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граница между веществами пусть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малоконтрастная.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30651"/>
              </p:ext>
            </p:extLst>
          </p:nvPr>
        </p:nvGraphicFramePr>
        <p:xfrm>
          <a:off x="4932040" y="2323363"/>
          <a:ext cx="4018280" cy="164592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48715"/>
                <a:gridCol w="810260"/>
                <a:gridCol w="686435"/>
                <a:gridCol w="686435"/>
                <a:gridCol w="68643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 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мкс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ПИР-240 </a:t>
                      </a:r>
                      <a:r>
                        <a:rPr lang="en-US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200" kern="5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200" kern="5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  <a:r>
                        <a:rPr lang="en-US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ВГ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12.33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12.19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Аргумент-1000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200" kern="5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lang="ru-RU" sz="1200" kern="5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200" kern="5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.63</a:t>
                      </a:r>
                      <a:r>
                        <a:rPr lang="en-US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ВГ </a:t>
                      </a:r>
                      <a:r>
                        <a:rPr lang="ru-RU" sz="120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 Cu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12.33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12.19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СТРАУС-Р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1200" kern="5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lang="ru-RU" sz="1200" kern="5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200" kern="5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42мм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ВГ Cu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НГ Cu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12.33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12.15</a:t>
                      </a:r>
                      <a:endParaRPr lang="ru-RU" sz="1200" kern="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-0.18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2" y="2323363"/>
            <a:ext cx="3025140" cy="21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480492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Профили ослабления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излучения, после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свертки 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гауссианом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расчетной нерезкости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en-US" sz="16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производная– синяя, красная и зеленая линии.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5" y="1483896"/>
            <a:ext cx="404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Таблица 2.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численного моделирования 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момент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508" y="883066"/>
            <a:ext cx="8892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объектов по изображениям будут определены с погрешностью, меньшей, чем оцененные нерезкости. Для оценки проведено численное моделирование для разных источников излучения.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1918"/>
            <a:ext cx="7358114" cy="306467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Результаты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расчётов защиты регистрирующей аппаратуры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978" y="793817"/>
            <a:ext cx="889298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tabLst>
                <a:tab pos="2520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из опасностей исходит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ДВМГ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Защита от этого фактора отработана. Основой ее является броневая плита, препятствующая попаданию осколков на элементы диагностической аппаратуры. </a:t>
            </a:r>
          </a:p>
          <a:p>
            <a:pPr algn="just" defTabSz="252000">
              <a:spcBef>
                <a:spcPts val="600"/>
              </a:spcBef>
              <a:tabLst>
                <a:tab pos="2520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Более серьезная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исходит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разлетающихся фрагментов лайнера и обратного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токопровода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Тот факт, что фрагменты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разлетаются в радиальном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направлении,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область перемешивания лежит не на оси,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поставить по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ходу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просвечивания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стальные ножи, которые направят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осколки в сторону от регистрирующей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аппаратуры.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20399" r="18048" b="20428"/>
          <a:stretch>
            <a:fillRect/>
          </a:stretch>
        </p:blipFill>
        <p:spPr bwMode="auto">
          <a:xfrm>
            <a:off x="359532" y="2807212"/>
            <a:ext cx="3072536" cy="17047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2425260"/>
            <a:ext cx="1763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защиты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9" t="45564" r="19528" b="17987"/>
          <a:stretch>
            <a:fillRect/>
          </a:stretch>
        </p:blipFill>
        <p:spPr bwMode="auto">
          <a:xfrm>
            <a:off x="4712779" y="3239467"/>
            <a:ext cx="1547939" cy="143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 t="27296" r="16457" b="18758"/>
          <a:stretch>
            <a:fillRect/>
          </a:stretch>
        </p:blipFill>
        <p:spPr bwMode="auto">
          <a:xfrm>
            <a:off x="7041032" y="3232433"/>
            <a:ext cx="1680956" cy="1447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987907" y="3082533"/>
            <a:ext cx="1140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4.75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3" t="22047" r="20099" b="18617"/>
          <a:stretch>
            <a:fillRect/>
          </a:stretch>
        </p:blipFill>
        <p:spPr bwMode="auto">
          <a:xfrm>
            <a:off x="4712779" y="4869159"/>
            <a:ext cx="1538049" cy="123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7" t="9064" r="16713" b="19212"/>
          <a:stretch>
            <a:fillRect/>
          </a:stretch>
        </p:blipFill>
        <p:spPr bwMode="auto">
          <a:xfrm>
            <a:off x="7128284" y="4753179"/>
            <a:ext cx="1506453" cy="13867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6250828" y="4699882"/>
            <a:ext cx="1005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1375" y="6106786"/>
            <a:ext cx="456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Скорость разлета обратного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токопровода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3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км/с.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085" y="2602828"/>
            <a:ext cx="3903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численного моделирования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(ANSYS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AutoDYN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831" y="4578241"/>
            <a:ext cx="4572001" cy="1736646"/>
          </a:xfrm>
          <a:prstGeom prst="roundRect">
            <a:avLst/>
          </a:prstGeom>
          <a:solidFill>
            <a:srgbClr val="E1FD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обе стороны от ножа остаётся пространство, свободное от разлетающихся частиц. Ширина “зазора” достаточна для регистрации слоя перемешивания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ащита успешно применен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совместных ВНИИЭФ-ЛАНЛ экспериментах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RHSR.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860" y="287435"/>
            <a:ext cx="2448272" cy="306467"/>
          </a:xfrm>
          <a:prstGeom prst="round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24" y="1268760"/>
            <a:ext cx="864096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редакция экспериментов по моделированию турбулентного перемешивания (ТП) в ранее не исследованных условиях - при торможении с ускорениями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10</a:t>
            </a:r>
            <a:r>
              <a:rPr lang="en-US" sz="16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медная цилиндрическая оболочка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толщиной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1.3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момент начала торможения на полиэтилене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ускоряется током ДВМГ малого класса до скорости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10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км/с;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оцененный размер зоны ТП составляет до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 (возможна корректировка, учитывающая неполный переход меди в жидкое состояние в процессе формирования зоны ТП) ;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рентгенография с применением источников тормозного излучения ПИР-240, Аргумент – 1000, СТРАУС-Р позволяет идентифицировать границы медной пластины с погрешностью 0.15-0.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мм (слабо зависит от источника)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определить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зоны ТП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гомогенном перемешивании затруднительно. Однако, в ожидаемом гетерогенном характере перемешивания (капли/струи меди в полиэтилене), наличие резкой границы (пусть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малоконтрастной) дает надежду на регистрацию зоны ТП;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защита регистрирующей изображение аппаратуры от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разлетающихся фрагментов лайнера и обратного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токопровода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отработана в совместной ВНИИЭФ-ЛАНЛ серии экспериментов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RHSR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атом1">
  <a:themeElements>
    <a:clrScheme name="Росатом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сатом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152.tmp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Pocatom</Template>
  <TotalTime>13249</TotalTime>
  <Words>846</Words>
  <Application>Microsoft Office PowerPoint</Application>
  <PresentationFormat>Экран (4:3)</PresentationFormat>
  <Paragraphs>181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Росатом1</vt:lpstr>
      <vt:lpstr>ppt152.tmp</vt:lpstr>
      <vt:lpstr>10_Оформление по умолчанию</vt:lpstr>
      <vt:lpstr>Презентация PowerPoint</vt:lpstr>
      <vt:lpstr>Презентация PowerPoint</vt:lpstr>
      <vt:lpstr>1. Результаты расчётов скорости медного лайнера при ускорении током ДВМГ 250 мм</vt:lpstr>
      <vt:lpstr>2. Развитие зоны турбулентного перемешивания </vt:lpstr>
      <vt:lpstr>3. Результаты расчетного моделирования рентгеновских изображений</vt:lpstr>
      <vt:lpstr>Презентация PowerPoint</vt:lpstr>
      <vt:lpstr>4. Результаты расчётов защиты регистрирующей аппаратуры</vt:lpstr>
      <vt:lpstr>Заключение</vt:lpstr>
    </vt:vector>
  </TitlesOfParts>
  <Manager>Гаранин</Manager>
  <Company>РФЯЦ-ВНИИЭФ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мощной импульсной неодимовой лазерной установки для моделирования физических процессов, характерных для работы термоядерного заряда</dc:title>
  <dc:subject>Искра-6</dc:subject>
  <dc:creator>Григорович</dc:creator>
  <dc:description>Диссертация на соискание ученой степени кандидата технических наук</dc:description>
  <cp:lastModifiedBy>Ивановский</cp:lastModifiedBy>
  <cp:revision>1150</cp:revision>
  <cp:lastPrinted>2012-12-07T07:18:41Z</cp:lastPrinted>
  <dcterms:created xsi:type="dcterms:W3CDTF">2004-09-19T16:19:53Z</dcterms:created>
  <dcterms:modified xsi:type="dcterms:W3CDTF">2018-03-28T05:53:43Z</dcterms:modified>
</cp:coreProperties>
</file>