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9" r:id="rId1"/>
    <p:sldMasterId id="2147484687" r:id="rId2"/>
    <p:sldMasterId id="2147484693" r:id="rId3"/>
  </p:sldMasterIdLst>
  <p:notesMasterIdLst>
    <p:notesMasterId r:id="rId11"/>
  </p:notesMasterIdLst>
  <p:sldIdLst>
    <p:sldId id="474" r:id="rId4"/>
    <p:sldId id="673" r:id="rId5"/>
    <p:sldId id="683" r:id="rId6"/>
    <p:sldId id="684" r:id="rId7"/>
    <p:sldId id="685" r:id="rId8"/>
    <p:sldId id="686" r:id="rId9"/>
    <p:sldId id="679" r:id="rId10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E1FDFF"/>
    <a:srgbClr val="025EA1"/>
    <a:srgbClr val="0033CC"/>
    <a:srgbClr val="DDDDDD"/>
    <a:srgbClr val="C9C9C9"/>
    <a:srgbClr val="99FF99"/>
    <a:srgbClr val="0000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87671" autoAdjust="0"/>
  </p:normalViewPr>
  <p:slideViewPr>
    <p:cSldViewPr showGuides="1">
      <p:cViewPr varScale="1">
        <p:scale>
          <a:sx n="80" d="100"/>
          <a:sy n="80" d="100"/>
        </p:scale>
        <p:origin x="-7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46" y="-86"/>
      </p:cViewPr>
      <p:guideLst>
        <p:guide orient="horz" pos="3109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6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689241"/>
            <a:ext cx="5438464" cy="44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16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901"/>
            <a:ext cx="2944958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6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376901"/>
            <a:ext cx="2944958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0A9FAEF-7B07-42E5-8D8C-9A88ED94F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709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A9FAEF-7B07-42E5-8D8C-9A88ED94FB0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aseline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A9FAEF-7B07-42E5-8D8C-9A88ED94FB0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A9FAEF-7B07-42E5-8D8C-9A88ED94FB0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952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A9FAEF-7B07-42E5-8D8C-9A88ED94FB0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44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jkm,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2613" y="2181225"/>
            <a:ext cx="7866062" cy="1223963"/>
          </a:xfrm>
          <a:ln/>
          <a:effectLst/>
        </p:spPr>
        <p:txBody>
          <a:bodyPr/>
          <a:lstStyle>
            <a:lvl1pPr>
              <a:defRPr sz="3400">
                <a:solidFill>
                  <a:schemeClr val="hlink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2613" y="3789363"/>
            <a:ext cx="6653212" cy="647700"/>
          </a:xfrm>
        </p:spPr>
        <p:txBody>
          <a:bodyPr anchor="ctr"/>
          <a:lstStyle>
            <a:lvl1pPr marL="0" indent="0">
              <a:buFontTx/>
              <a:buNone/>
              <a:defRPr b="1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6763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слайд с эмблем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8286750" y="6473825"/>
            <a:ext cx="812800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7260F4F8-0A30-4163-8AD1-BE86A85952F0}" type="slidenum">
              <a:rPr lang="ru-RU" sz="1600" b="1" smtClean="0">
                <a:solidFill>
                  <a:srgbClr val="003274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ru-RU" sz="1600" b="1" dirty="0" smtClean="0">
              <a:solidFill>
                <a:srgbClr val="003274"/>
              </a:solidFill>
              <a:latin typeface="Arial" charset="0"/>
            </a:endParaRP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836613"/>
            <a:ext cx="9144000" cy="0"/>
          </a:xfrm>
          <a:prstGeom prst="line">
            <a:avLst/>
          </a:prstGeom>
          <a:ln w="38100">
            <a:solidFill>
              <a:srgbClr val="0032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 userDrawn="1"/>
        </p:nvCxnSpPr>
        <p:spPr>
          <a:xfrm>
            <a:off x="0" y="6443663"/>
            <a:ext cx="9144000" cy="0"/>
          </a:xfrm>
          <a:prstGeom prst="line">
            <a:avLst/>
          </a:prstGeom>
          <a:ln w="19050">
            <a:solidFill>
              <a:srgbClr val="0032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 userDrawn="1"/>
        </p:nvCxnSpPr>
        <p:spPr>
          <a:xfrm rot="16200000">
            <a:off x="8080375" y="6642100"/>
            <a:ext cx="431800" cy="0"/>
          </a:xfrm>
          <a:prstGeom prst="line">
            <a:avLst/>
          </a:prstGeom>
          <a:ln w="19050">
            <a:solidFill>
              <a:srgbClr val="0032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9"/>
          <p:cNvSpPr>
            <a:spLocks noGrp="1"/>
          </p:cNvSpPr>
          <p:nvPr>
            <p:ph type="title"/>
          </p:nvPr>
        </p:nvSpPr>
        <p:spPr>
          <a:xfrm>
            <a:off x="142844" y="221913"/>
            <a:ext cx="7358114" cy="400110"/>
          </a:xfrm>
          <a:effectLst/>
        </p:spPr>
        <p:txBody>
          <a:bodyPr>
            <a:spAutoFit/>
          </a:bodyPr>
          <a:lstStyle>
            <a:lvl1pPr algn="l">
              <a:defRPr sz="2000" b="1" baseline="0">
                <a:solidFill>
                  <a:srgbClr val="003274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9" name="Picture 10" descr="ILFI-ne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75" y="76200"/>
            <a:ext cx="677863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391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jkm,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2613" y="2181225"/>
            <a:ext cx="7866062" cy="1223963"/>
          </a:xfrm>
          <a:ln/>
          <a:effectLst/>
        </p:spPr>
        <p:txBody>
          <a:bodyPr/>
          <a:lstStyle>
            <a:lvl1pPr>
              <a:defRPr sz="3400">
                <a:solidFill>
                  <a:schemeClr val="hlink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2613" y="3789363"/>
            <a:ext cx="6653212" cy="647700"/>
          </a:xfrm>
        </p:spPr>
        <p:txBody>
          <a:bodyPr anchor="ctr"/>
          <a:lstStyle>
            <a:lvl1pPr marL="0" indent="0">
              <a:buFontTx/>
              <a:buNone/>
              <a:defRPr b="1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5669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2613" y="2181225"/>
            <a:ext cx="7866062" cy="1223963"/>
          </a:xfrm>
          <a:ln/>
          <a:effectLst/>
        </p:spPr>
        <p:txBody>
          <a:bodyPr/>
          <a:lstStyle>
            <a:lvl1pPr>
              <a:defRPr sz="3400">
                <a:solidFill>
                  <a:schemeClr val="hlink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2613" y="3789363"/>
            <a:ext cx="6653212" cy="647700"/>
          </a:xfrm>
        </p:spPr>
        <p:txBody>
          <a:bodyPr anchor="ctr"/>
          <a:lstStyle>
            <a:lvl1pPr marL="0" indent="0">
              <a:buFontTx/>
              <a:buNone/>
              <a:defRPr b="1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839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073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2788" y="6448425"/>
            <a:ext cx="8112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cs typeface="+mn-cs"/>
              </a:defRPr>
            </a:lvl1pPr>
          </a:lstStyle>
          <a:p>
            <a:pPr>
              <a:defRPr/>
            </a:pPr>
            <a:fld id="{54B54F43-F64E-427C-938A-95ACABF8E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7788"/>
            <a:ext cx="8207375" cy="9032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2" r:id="rId1"/>
    <p:sldLayoutId id="2147485225" r:id="rId2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58775" indent="-358775" algn="l" rtl="0" eaLnBrk="0" fontAlgn="base" hangingPunct="0">
        <a:spcBef>
          <a:spcPct val="40000"/>
        </a:spcBef>
        <a:spcAft>
          <a:spcPct val="20000"/>
        </a:spcAft>
        <a:buBlip>
          <a:blip r:embed="rId5"/>
        </a:buBlip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261938" algn="l" rtl="0" eaLnBrk="0" fontAlgn="base" hangingPunct="0">
        <a:spcBef>
          <a:spcPct val="0"/>
        </a:spcBef>
        <a:spcAft>
          <a:spcPct val="20000"/>
        </a:spcAft>
        <a:buBlip>
          <a:blip r:embed="rId6"/>
        </a:buBlip>
        <a:defRPr sz="2400">
          <a:solidFill>
            <a:schemeClr val="tx1"/>
          </a:solidFill>
          <a:latin typeface="+mn-lt"/>
        </a:defRPr>
      </a:lvl2pPr>
      <a:lvl3pPr marL="892175" indent="-268288" algn="l" rtl="0" eaLnBrk="0" fontAlgn="base" hangingPunct="0">
        <a:spcBef>
          <a:spcPct val="0"/>
        </a:spcBef>
        <a:spcAft>
          <a:spcPct val="30000"/>
        </a:spcAft>
        <a:buBlip>
          <a:blip r:embed="rId6"/>
        </a:buBlip>
        <a:defRPr sz="2200">
          <a:solidFill>
            <a:schemeClr val="tx1"/>
          </a:solidFill>
          <a:latin typeface="+mn-lt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30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7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448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02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073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2788" y="6448425"/>
            <a:ext cx="8112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200" b="1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fld id="{F0AEC129-5FCD-4E13-9AA8-D4AF28F4B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7788"/>
            <a:ext cx="8207375" cy="9032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58775" indent="-358775" algn="l" rtl="0" eaLnBrk="0" fontAlgn="base" hangingPunct="0">
        <a:spcBef>
          <a:spcPct val="40000"/>
        </a:spcBef>
        <a:spcAft>
          <a:spcPct val="20000"/>
        </a:spcAft>
        <a:buBlip>
          <a:blip r:embed="rId4"/>
        </a:buBlip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261938" algn="l" rtl="0" eaLnBrk="0" fontAlgn="base" hangingPunct="0">
        <a:spcBef>
          <a:spcPct val="0"/>
        </a:spcBef>
        <a:spcAft>
          <a:spcPct val="20000"/>
        </a:spcAft>
        <a:buBlip>
          <a:blip r:embed="rId5"/>
        </a:buBlip>
        <a:defRPr sz="2400">
          <a:solidFill>
            <a:schemeClr val="tx1"/>
          </a:solidFill>
          <a:latin typeface="+mn-lt"/>
        </a:defRPr>
      </a:lvl2pPr>
      <a:lvl3pPr marL="892175" indent="-268288" algn="l" rtl="0" eaLnBrk="0" fontAlgn="base" hangingPunct="0">
        <a:spcBef>
          <a:spcPct val="0"/>
        </a:spcBef>
        <a:spcAft>
          <a:spcPct val="30000"/>
        </a:spcAft>
        <a:buBlip>
          <a:blip r:embed="rId5"/>
        </a:buBlip>
        <a:defRPr sz="2200">
          <a:solidFill>
            <a:schemeClr val="tx1"/>
          </a:solidFill>
          <a:latin typeface="+mn-lt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30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7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448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02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073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3938" y="6448425"/>
            <a:ext cx="500062" cy="377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ru-RU" sz="2200" b="1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B2C5CAC-B23B-4099-9E52-E14716D64281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07375" cy="796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2" r:id="rId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58775" indent="-358775" algn="l" rtl="0" eaLnBrk="0" fontAlgn="base" hangingPunct="0">
        <a:spcBef>
          <a:spcPct val="40000"/>
        </a:spcBef>
        <a:spcAft>
          <a:spcPct val="20000"/>
        </a:spcAft>
        <a:buBlip>
          <a:blip r:embed="rId4"/>
        </a:buBlip>
        <a:defRPr sz="2600">
          <a:solidFill>
            <a:srgbClr val="000000"/>
          </a:solidFill>
          <a:latin typeface="Arial" charset="0"/>
          <a:ea typeface="+mn-ea"/>
          <a:cs typeface="+mn-cs"/>
        </a:defRPr>
      </a:lvl1pPr>
      <a:lvl2pPr marL="622300" indent="-261938" algn="l" rtl="0" eaLnBrk="0" fontAlgn="base" hangingPunct="0">
        <a:spcBef>
          <a:spcPct val="0"/>
        </a:spcBef>
        <a:spcAft>
          <a:spcPct val="20000"/>
        </a:spcAft>
        <a:buBlip>
          <a:blip r:embed="rId5"/>
        </a:buBlip>
        <a:defRPr sz="2400">
          <a:solidFill>
            <a:srgbClr val="000000"/>
          </a:solidFill>
          <a:latin typeface="Arial" charset="0"/>
        </a:defRPr>
      </a:lvl2pPr>
      <a:lvl3pPr marL="892175" indent="-268288" algn="l" rtl="0" eaLnBrk="0" fontAlgn="base" hangingPunct="0">
        <a:spcBef>
          <a:spcPct val="0"/>
        </a:spcBef>
        <a:spcAft>
          <a:spcPct val="30000"/>
        </a:spcAft>
        <a:buBlip>
          <a:blip r:embed="rId5"/>
        </a:buBlip>
        <a:defRPr sz="2200">
          <a:solidFill>
            <a:schemeClr val="tx1"/>
          </a:solidFill>
          <a:latin typeface="Arial" charset="0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30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7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448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02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34" descr="VNIIEF-origin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20652"/>
            <a:ext cx="1476164" cy="856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4"/>
          <p:cNvSpPr txBox="1">
            <a:spLocks noChangeArrowheads="1"/>
          </p:cNvSpPr>
          <p:nvPr/>
        </p:nvSpPr>
        <p:spPr bwMode="auto">
          <a:xfrm>
            <a:off x="827584" y="2276872"/>
            <a:ext cx="79928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Возможности взрывомагнитных генераторов для прецизионных исследований уравнений состояния при изоэнтропическом сжатии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29"/>
          <p:cNvSpPr txBox="1">
            <a:spLocks noChangeArrowheads="1"/>
          </p:cNvSpPr>
          <p:nvPr/>
        </p:nvSpPr>
        <p:spPr bwMode="auto">
          <a:xfrm>
            <a:off x="575557" y="3537012"/>
            <a:ext cx="745282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kern="0" noProof="0" dirty="0" smtClean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en-US" sz="2000" b="1" i="1" kern="0" noProof="0" dirty="0" smtClean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ru-RU" sz="2000" b="1" i="1" kern="0" noProof="0" dirty="0" err="1" smtClean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Базанов</a:t>
            </a:r>
            <a:r>
              <a:rPr lang="ru-RU" sz="2000" b="1" i="1" kern="0" noProof="0" dirty="0" smtClean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, В.К. Баранов, </a:t>
            </a:r>
            <a:r>
              <a:rPr lang="ru-RU" sz="2000" b="1" i="1" kern="0" dirty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А.М. Буйко, С.Ф. Гаранин, </a:t>
            </a:r>
            <a:endParaRPr lang="ru-RU" sz="2000" b="1" i="1" kern="0" dirty="0" smtClean="0">
              <a:solidFill>
                <a:srgbClr val="00327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kern="0" noProof="0" dirty="0" smtClean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А.Г. Голубинский, </a:t>
            </a:r>
            <a:r>
              <a:rPr lang="ru-RU" sz="2000" b="1" i="1" kern="0" dirty="0" smtClean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П.В. </a:t>
            </a:r>
            <a:r>
              <a:rPr lang="ru-RU" sz="2000" b="1" i="1" kern="0" dirty="0" err="1" smtClean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Дудай</a:t>
            </a:r>
            <a:r>
              <a:rPr lang="ru-RU" sz="2000" b="1" i="1" kern="0" dirty="0" smtClean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А.В</a:t>
            </a:r>
            <a:r>
              <a:rPr kumimoji="0" 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Ивановский</a:t>
            </a:r>
            <a:r>
              <a:rPr lang="ru-RU" sz="2000" b="1" i="1" kern="0" dirty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, В.А. Карепов, С.Д. </a:t>
            </a:r>
            <a:r>
              <a:rPr lang="ru-RU" sz="2000" b="1" i="1" kern="0" dirty="0" smtClean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Кузнецов</a:t>
            </a:r>
            <a:r>
              <a:rPr lang="en-US" sz="2000" b="1" i="1" kern="0" dirty="0" smtClean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i="1" kern="0" dirty="0" smtClean="0">
                <a:solidFill>
                  <a:srgbClr val="0032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В.И. </a:t>
            </a:r>
            <a:r>
              <a:rPr kumimoji="0" lang="ru-RU" sz="20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Мамышев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Е.В. Шаповалов 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685" y="4797152"/>
            <a:ext cx="4444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Доклад на семинаре «Исследования </a:t>
            </a:r>
            <a:r>
              <a:rPr lang="ru-RU" sz="1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 области физики высоких плотностей энергии лазерно-электрофизическими </a:t>
            </a:r>
            <a:r>
              <a:rPr lang="ru-RU" sz="1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методами», </a:t>
            </a:r>
          </a:p>
          <a:p>
            <a:r>
              <a:rPr lang="en-US" sz="1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2-3 </a:t>
            </a:r>
            <a:r>
              <a:rPr lang="ru-RU" sz="1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апреля 2018 г. ИПФ РАН, </a:t>
            </a:r>
            <a:endParaRPr lang="en-US" sz="16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Нижний Новгород</a:t>
            </a:r>
            <a:endParaRPr lang="ru-RU" sz="1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693392" y="2200500"/>
            <a:ext cx="3160949" cy="2828747"/>
            <a:chOff x="167328" y="1052736"/>
            <a:chExt cx="2784999" cy="245406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7" b="50000"/>
            <a:stretch/>
          </p:blipFill>
          <p:spPr bwMode="auto">
            <a:xfrm>
              <a:off x="167328" y="1052736"/>
              <a:ext cx="2784999" cy="2454064"/>
            </a:xfrm>
            <a:prstGeom prst="round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323528" y="1196752"/>
              <a:ext cx="324036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3528" y="3176972"/>
              <a:ext cx="324036" cy="3298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227512"/>
            <a:ext cx="3143169" cy="246233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54341" y="204311"/>
            <a:ext cx="1500347" cy="408623"/>
          </a:xfrm>
          <a:prstGeom prst="roundRect">
            <a:avLst/>
          </a:prstGeom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8498" y="842148"/>
            <a:ext cx="148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Установка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7524" y="5157192"/>
            <a:ext cx="43519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Достигнутые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~10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~ 17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км/с.</a:t>
            </a:r>
          </a:p>
          <a:p>
            <a:pPr algn="ctr"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Максимальная неопределенность в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давлении (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плотности)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5,7% (1,8%) при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погрешности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скорости 0.1%.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4528" y="1176743"/>
            <a:ext cx="38794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Lemke R.W., Dolan D.H., Dalton D.G., et al.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«Probing off-</a:t>
            </a:r>
            <a:r>
              <a:rPr lang="en-US" sz="1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Hugoniot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states in Ta, Cu, and Al to 1000GPa compression with magnetically driven liner implosions» // Journal of Applied </a:t>
            </a:r>
            <a:r>
              <a:rPr lang="nl-NL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Physics 119, 015904 (2016). 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7393" y="944796"/>
            <a:ext cx="2933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Зависимость тока от времени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443" y="4276700"/>
            <a:ext cx="3429780" cy="21255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16117" y="3691925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Пространственные распределения величин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2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216" y="1664804"/>
            <a:ext cx="2268252" cy="171603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372" y="1693228"/>
            <a:ext cx="2006147" cy="16591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849" y="1664804"/>
            <a:ext cx="2256924" cy="1768060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471778" y="927033"/>
            <a:ext cx="1758071" cy="1619483"/>
            <a:chOff x="167328" y="1052736"/>
            <a:chExt cx="2784999" cy="2454064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7" b="50000"/>
            <a:stretch/>
          </p:blipFill>
          <p:spPr bwMode="auto">
            <a:xfrm>
              <a:off x="167328" y="1052736"/>
              <a:ext cx="2784999" cy="2454064"/>
            </a:xfrm>
            <a:prstGeom prst="round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Прямоугольник 11"/>
            <p:cNvSpPr/>
            <p:nvPr/>
          </p:nvSpPr>
          <p:spPr>
            <a:xfrm>
              <a:off x="323528" y="1196752"/>
              <a:ext cx="324036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3528" y="3176972"/>
              <a:ext cx="324036" cy="3298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48994"/>
              </p:ext>
            </p:extLst>
          </p:nvPr>
        </p:nvGraphicFramePr>
        <p:xfrm>
          <a:off x="218197" y="3723020"/>
          <a:ext cx="8718038" cy="204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98506"/>
                <a:gridCol w="2376264"/>
                <a:gridCol w="2376264"/>
                <a:gridCol w="2067004"/>
              </a:tblGrid>
              <a:tr h="288032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толкатель</a:t>
                      </a:r>
                      <a:endParaRPr lang="ru-RU" dirty="0"/>
                    </a:p>
                  </a:txBody>
                  <a:tcPr marL="90000" marR="90000" marT="0" marB="1800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7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Установка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ru-RU" dirty="0"/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ДВМГ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 250 мм </a:t>
                      </a:r>
                      <a:endParaRPr lang="ru-RU" dirty="0"/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ДВМГ  400 мм</a:t>
                      </a:r>
                      <a:endParaRPr lang="ru-RU" dirty="0"/>
                    </a:p>
                  </a:txBody>
                  <a:tcPr marL="90000" marR="90000" marT="0" marB="18000"/>
                </a:tc>
              </a:tr>
              <a:tr h="27945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Радиус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0.343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см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1.029 см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1.815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см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</a:tr>
              <a:tr h="27516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Толщина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см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см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см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</a:tr>
              <a:tr h="257856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образец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59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Толщина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0.053 см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0.159 см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0.265 см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</a:tr>
              <a:tr h="26230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Высота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см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2.75 см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4.0 см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0" marB="18000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843808" y="1275110"/>
            <a:ext cx="1343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Установка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96250" y="1152000"/>
            <a:ext cx="4240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30-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элементные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ДВМГ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 250 мм                    ДВМГ  400 мм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7944" y="833495"/>
            <a:ext cx="3286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Зависимости тока от времени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6272" y="214313"/>
            <a:ext cx="4344972" cy="408623"/>
          </a:xfrm>
          <a:prstGeom prst="roundRect">
            <a:avLst/>
          </a:prstGeom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ПАРАМЕТРЫ МАШТАБИРОВАНИЯ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2439176"/>
            <a:ext cx="234676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Установка 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>
              <a:spcBef>
                <a:spcPts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Датчики </a:t>
            </a:r>
            <a:r>
              <a:rPr lang="en-US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PDV – </a:t>
            </a:r>
            <a:r>
              <a:rPr lang="en-US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0.125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мм.</a:t>
            </a:r>
          </a:p>
          <a:p>
            <a:pPr>
              <a:spcBef>
                <a:spcPts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Радиус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ЦИБ – 0.35 мм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ДВМГ</a:t>
            </a:r>
          </a:p>
          <a:p>
            <a:pPr>
              <a:spcBef>
                <a:spcPts val="0"/>
              </a:spcBef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Датчики </a:t>
            </a:r>
            <a:r>
              <a:rPr lang="en-US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PDV – </a:t>
            </a:r>
            <a:r>
              <a:rPr lang="en-US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0.25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-0.5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мм.</a:t>
            </a:r>
          </a:p>
          <a:p>
            <a:pPr>
              <a:spcBef>
                <a:spcPts val="0"/>
              </a:spcBef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Радиус ЦИБ –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1.0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мм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9512" y="5769260"/>
            <a:ext cx="88747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Существующие во ВНИИЭФ технологии 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PDV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позволяют регистрировать скорости поверхностей 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~ 20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км/с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точностью 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.3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(на установке 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точность 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~0.1%). 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Однако большие в 3-4 раза размеры образцов позволяют надеяться на погрешность в определении УРС не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хуже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американской. 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2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002484" y="171194"/>
            <a:ext cx="2706078" cy="408623"/>
          </a:xfrm>
          <a:prstGeom prst="roundRect">
            <a:avLst/>
          </a:prstGeom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РАСЧЕТНАЯ МОДЕЛЬ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8434" y="1241803"/>
            <a:ext cx="29158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16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устройства</a:t>
            </a:r>
            <a:endParaRPr lang="ru-RU" sz="1600" b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9572" y="4005064"/>
            <a:ext cx="799288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процессы, которые учитываются в расчетах:</a:t>
            </a:r>
          </a:p>
          <a:p>
            <a:pPr>
              <a:spcBef>
                <a:spcPts val="600"/>
              </a:spcBef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двумерный газодинамический расчет параметров ВВ и продуктов взрыва;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расчет смещения дисков под действием давления продуктов взрыва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магнитного поля;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расчет потерь магнитного потока в токовом контуре;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расширение передающей линии под действием давления магнитного поля.</a:t>
            </a:r>
          </a:p>
          <a:p>
            <a:pPr>
              <a:spcBef>
                <a:spcPts val="600"/>
              </a:spcBef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Расчеты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гофрированного размыкателя тока,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разгона лайнера и смещение обратного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токопровода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проведены в одномерном магнитогидродинамическом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приближении, без учета теплопроводности.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056" y="924938"/>
            <a:ext cx="3924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Параметры фольги размыкателя тока.</a:t>
            </a:r>
          </a:p>
          <a:p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30-элементный ДВМГ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 250мм: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толщина – 110 мкм; длина – 0.4 м;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ширина 1.2566 м.</a:t>
            </a:r>
          </a:p>
          <a:p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 – элементный ДВМГ  400мм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толщина –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200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мкм; длина –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0.6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м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ширина 2.042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м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Ток начальной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запитки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в обоих случаях 6.5 МА.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90" y="1736812"/>
            <a:ext cx="4561905" cy="1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4" y="1700808"/>
            <a:ext cx="3640021" cy="27538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26272" y="214313"/>
            <a:ext cx="3721916" cy="408623"/>
          </a:xfrm>
          <a:prstGeom prst="roundRect">
            <a:avLst/>
          </a:prstGeom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– элементный ДВМГ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 250 мм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686" y="1649155"/>
            <a:ext cx="4714286" cy="285714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124354" y="962144"/>
            <a:ext cx="32289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Профили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гидродинамического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магнитного </a:t>
            </a:r>
            <a:r>
              <a:rPr lang="en-US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14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/8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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давлений, плотности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3548" y="1261431"/>
            <a:ext cx="37671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Зависимости от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времени тока в нагрузке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03548" y="5013176"/>
            <a:ext cx="8172908" cy="646986"/>
          </a:xfrm>
          <a:prstGeom prst="roundRect">
            <a:avLst/>
          </a:prstGeom>
          <a:solidFill>
            <a:srgbClr val="E1FDF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радиусе </a:t>
            </a:r>
            <a:r>
              <a:rPr lang="en-US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мм давление в исследуемом образце достигает 4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Мбар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при скорости внутренней поверхности исследуемого образца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12.7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км/с.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33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26272" y="214313"/>
            <a:ext cx="3721916" cy="408623"/>
          </a:xfrm>
          <a:prstGeom prst="roundRect">
            <a:avLst/>
          </a:prstGeom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– элементный ДВМГ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40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 мм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548" y="1261431"/>
            <a:ext cx="37671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Зависимости от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времени тока в нагрузке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5013176"/>
            <a:ext cx="8172908" cy="646986"/>
          </a:xfrm>
          <a:prstGeom prst="roundRect">
            <a:avLst/>
          </a:prstGeom>
          <a:solidFill>
            <a:srgbClr val="E1FDF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радиусе </a:t>
            </a:r>
            <a:r>
              <a:rPr lang="en-US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1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мм давление в исследуемом образце достигает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Мбар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при скорости внутренней поверхности исследуемого образца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км/с.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00808"/>
            <a:ext cx="3076191" cy="265714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301" y="1587589"/>
            <a:ext cx="4828572" cy="302857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148064" y="907898"/>
            <a:ext cx="32289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Профили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гидродинамического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магнитного </a:t>
            </a:r>
            <a:r>
              <a:rPr lang="en-US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14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/8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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давлений, плотности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7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76772"/>
            <a:ext cx="8208912" cy="2670215"/>
          </a:xfrm>
          <a:prstGeom prst="roundRect">
            <a:avLst>
              <a:gd name="adj" fmla="val 9479"/>
            </a:avLst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Рассмотрены возможности дисковых ВМГ </a:t>
            </a:r>
            <a:r>
              <a:rPr lang="ru-RU" sz="16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прецизионных исследований уравнений состояния </a:t>
            </a:r>
            <a:r>
              <a:rPr lang="ru-RU" sz="16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изоэнтропическом сжатии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цилиндрической оболочки, ускоряемой магнитным полем с диагностикой скорости поверхностей методикой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PDV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применение ДВМГ малого класса позволяет достичь давлений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~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Мбар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радиусе внутренней поверхности 1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мм при скорости оболочки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~ 1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км/с;</a:t>
            </a:r>
          </a:p>
          <a:p>
            <a:pPr marL="285750" indent="-285750"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использовании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ДВМГ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среднего класса давления на радиусе 1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 составляют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~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Мбар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скорости оболочки 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~29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км/с.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83536" y="260648"/>
            <a:ext cx="1935843" cy="408623"/>
          </a:xfrm>
          <a:prstGeom prst="roundRect">
            <a:avLst/>
          </a:prstGeom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cap="all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2999197984"/>
      </p:ext>
    </p:extLst>
  </p:cSld>
  <p:clrMapOvr>
    <a:masterClrMapping/>
  </p:clrMapOvr>
</p:sld>
</file>

<file path=ppt/theme/theme1.xml><?xml version="1.0" encoding="utf-8"?>
<a:theme xmlns:a="http://schemas.openxmlformats.org/drawingml/2006/main" name="Росатом1">
  <a:themeElements>
    <a:clrScheme name="Росатом1 6">
      <a:dk1>
        <a:srgbClr val="414142"/>
      </a:dk1>
      <a:lt1>
        <a:srgbClr val="FFFFFF"/>
      </a:lt1>
      <a:dk2>
        <a:srgbClr val="FFFFFF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Росатом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осатом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осатом1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осатом1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осатом1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осатом1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осатом1 6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152.tmp">
  <a:themeElements>
    <a:clrScheme name="Оформление по умолчанию 6">
      <a:dk1>
        <a:srgbClr val="414142"/>
      </a:dk1>
      <a:lt1>
        <a:srgbClr val="FFFFFF"/>
      </a:lt1>
      <a:dk2>
        <a:srgbClr val="FFFFFF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1DCF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1DCF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0_Оформление по умолчанию">
  <a:themeElements>
    <a:clrScheme name="1_Оформление по умолчанию 6">
      <a:dk1>
        <a:srgbClr val="414142"/>
      </a:dk1>
      <a:lt1>
        <a:srgbClr val="FFFFFF"/>
      </a:lt1>
      <a:dk2>
        <a:srgbClr val="FFFFFF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10_Оформление по умолчанию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1DCF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1DCF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Pocatom</Template>
  <TotalTime>13204</TotalTime>
  <Words>602</Words>
  <Application>Microsoft Office PowerPoint</Application>
  <PresentationFormat>Экран (4:3)</PresentationFormat>
  <Paragraphs>84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Росатом1</vt:lpstr>
      <vt:lpstr>ppt152.tmp</vt:lpstr>
      <vt:lpstr>10_Оформление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Гаранин</Manager>
  <Company>РФЯЦ-ВНИИЭФ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Конструкция мощной импульсной неодимовой лазерной установки для моделирования физических процессов, характерных для работы термоядерного заряда</dc:title>
  <dc:subject>Искра-6</dc:subject>
  <dc:creator>Григорович</dc:creator>
  <dc:description>Диссертация на соискание ученой степени кандидата технических наук</dc:description>
  <cp:lastModifiedBy>Ивановский</cp:lastModifiedBy>
  <cp:revision>1147</cp:revision>
  <cp:lastPrinted>2012-12-07T07:18:41Z</cp:lastPrinted>
  <dcterms:created xsi:type="dcterms:W3CDTF">2004-09-19T16:19:53Z</dcterms:created>
  <dcterms:modified xsi:type="dcterms:W3CDTF">2018-04-06T12:13:21Z</dcterms:modified>
</cp:coreProperties>
</file>