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74" r:id="rId4"/>
    <p:sldId id="258" r:id="rId5"/>
    <p:sldId id="259" r:id="rId6"/>
    <p:sldId id="261" r:id="rId7"/>
    <p:sldId id="263" r:id="rId8"/>
    <p:sldId id="266" r:id="rId9"/>
    <p:sldId id="277" r:id="rId10"/>
    <p:sldId id="278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F00A-DC65-44ED-AA26-58E734D9FF9F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4137-6296-4287-B168-7875FE8080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147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F00A-DC65-44ED-AA26-58E734D9FF9F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4137-6296-4287-B168-7875FE8080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F00A-DC65-44ED-AA26-58E734D9FF9F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4137-6296-4287-B168-7875FE8080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731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F00A-DC65-44ED-AA26-58E734D9FF9F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4137-6296-4287-B168-7875FE8080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65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F00A-DC65-44ED-AA26-58E734D9FF9F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4137-6296-4287-B168-7875FE8080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62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F00A-DC65-44ED-AA26-58E734D9FF9F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4137-6296-4287-B168-7875FE8080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99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F00A-DC65-44ED-AA26-58E734D9FF9F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4137-6296-4287-B168-7875FE8080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59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F00A-DC65-44ED-AA26-58E734D9FF9F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4137-6296-4287-B168-7875FE8080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7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F00A-DC65-44ED-AA26-58E734D9FF9F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4137-6296-4287-B168-7875FE8080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386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F00A-DC65-44ED-AA26-58E734D9FF9F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4137-6296-4287-B168-7875FE8080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226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EF00A-DC65-44ED-AA26-58E734D9FF9F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E4137-6296-4287-B168-7875FE8080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9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EF00A-DC65-44ED-AA26-58E734D9FF9F}" type="datetimeFigureOut">
              <a:rPr lang="ru-RU" smtClean="0"/>
              <a:pPr/>
              <a:t>05.04.2017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E4137-6296-4287-B168-7875FE8080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13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robotrends.ru/pub/1646/bespilotniki-vse-aktivnee-budut-ispolzovatsya-dlya-analitiki-v-selskom-hozyaystve" TargetMode="External"/><Relationship Id="rId2" Type="http://schemas.openxmlformats.org/officeDocument/2006/relationships/hyperlink" Target="http://www.pwc.pl/pl/pdf/clarity-from-above-pwc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9989"/>
            <a:ext cx="9144000" cy="1470025"/>
          </a:xfrm>
        </p:spPr>
        <p:txBody>
          <a:bodyPr/>
          <a:lstStyle/>
          <a:p>
            <a:r>
              <a:rPr lang="ru-RU" dirty="0" smtClean="0"/>
              <a:t>Средства БЛА в сельском хозяйстве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281"/>
            <a:ext cx="9144000" cy="54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71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43430" y="1287216"/>
            <a:ext cx="290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LED 660 </a:t>
            </a:r>
            <a:r>
              <a:rPr lang="ru-RU" dirty="0" err="1" smtClean="0"/>
              <a:t>нм</a:t>
            </a:r>
            <a:r>
              <a:rPr lang="ru-RU" dirty="0" smtClean="0"/>
              <a:t>, </a:t>
            </a:r>
            <a:r>
              <a:rPr lang="ru-RU" dirty="0" err="1" smtClean="0"/>
              <a:t>эксп</a:t>
            </a:r>
            <a:r>
              <a:rPr lang="ru-RU" dirty="0" smtClean="0"/>
              <a:t>. 0.5 с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023459" y="1287216"/>
            <a:ext cx="2636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LED </a:t>
            </a:r>
            <a:r>
              <a:rPr lang="ru-RU" dirty="0" smtClean="0"/>
              <a:t>40</a:t>
            </a:r>
            <a:r>
              <a:rPr lang="en-US" dirty="0" smtClean="0"/>
              <a:t>0</a:t>
            </a:r>
            <a:r>
              <a:rPr lang="ru-RU" dirty="0" smtClean="0"/>
              <a:t> </a:t>
            </a:r>
            <a:r>
              <a:rPr lang="ru-RU" dirty="0" err="1" smtClean="0"/>
              <a:t>нм</a:t>
            </a:r>
            <a:r>
              <a:rPr lang="ru-RU" dirty="0"/>
              <a:t>, </a:t>
            </a:r>
            <a:r>
              <a:rPr lang="ru-RU" dirty="0" err="1" smtClean="0"/>
              <a:t>эксп</a:t>
            </a:r>
            <a:r>
              <a:rPr lang="ru-RU" dirty="0"/>
              <a:t>. </a:t>
            </a:r>
            <a:r>
              <a:rPr lang="ru-RU" dirty="0" smtClean="0"/>
              <a:t>1 с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804249" y="1054477"/>
            <a:ext cx="2279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Лазер </a:t>
            </a:r>
            <a:r>
              <a:rPr lang="en-US" dirty="0" smtClean="0"/>
              <a:t> </a:t>
            </a:r>
            <a:r>
              <a:rPr lang="ru-RU" dirty="0" smtClean="0"/>
              <a:t>40</a:t>
            </a:r>
            <a:r>
              <a:rPr lang="en-US" dirty="0" smtClean="0"/>
              <a:t>0 </a:t>
            </a:r>
            <a:r>
              <a:rPr lang="ru-RU" dirty="0" err="1" smtClean="0"/>
              <a:t>нм</a:t>
            </a:r>
            <a:r>
              <a:rPr lang="ru-RU" dirty="0" smtClean="0"/>
              <a:t>, </a:t>
            </a:r>
          </a:p>
          <a:p>
            <a:pPr algn="ctr"/>
            <a:r>
              <a:rPr lang="ru-RU" dirty="0" smtClean="0"/>
              <a:t>500 </a:t>
            </a:r>
            <a:r>
              <a:rPr lang="ru-RU" dirty="0"/>
              <a:t>мВт, </a:t>
            </a:r>
            <a:r>
              <a:rPr lang="ru-RU" dirty="0" err="1" smtClean="0"/>
              <a:t>эксп</a:t>
            </a:r>
            <a:r>
              <a:rPr lang="ru-RU" dirty="0"/>
              <a:t>. 1</a:t>
            </a:r>
            <a:r>
              <a:rPr lang="ru-RU" dirty="0" smtClean="0"/>
              <a:t> </a:t>
            </a:r>
            <a:r>
              <a:rPr lang="ru-RU" dirty="0"/>
              <a:t>с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403648" y="1772816"/>
            <a:ext cx="2448272" cy="2196000"/>
            <a:chOff x="5076056" y="1988840"/>
            <a:chExt cx="3395861" cy="303559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7252" t="88364"/>
            <a:stretch>
              <a:fillRect/>
            </a:stretch>
          </p:blipFill>
          <p:spPr bwMode="auto">
            <a:xfrm>
              <a:off x="5076056" y="4653136"/>
              <a:ext cx="3395861" cy="371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719" r="54676" b="14246"/>
            <a:stretch>
              <a:fillRect/>
            </a:stretch>
          </p:blipFill>
          <p:spPr bwMode="auto">
            <a:xfrm>
              <a:off x="5076056" y="1988840"/>
              <a:ext cx="3384376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3459" y="1772816"/>
            <a:ext cx="2492757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293097"/>
            <a:ext cx="2361494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2564904"/>
            <a:ext cx="1331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Фоновое</a:t>
            </a:r>
            <a:r>
              <a:rPr lang="en-US" dirty="0" smtClean="0"/>
              <a:t> </a:t>
            </a:r>
            <a:r>
              <a:rPr lang="ru-RU" dirty="0" smtClean="0"/>
              <a:t>освещение выкл. </a:t>
            </a:r>
          </a:p>
          <a:p>
            <a:pPr algn="ctr"/>
            <a:r>
              <a:rPr lang="ru-RU" dirty="0" smtClean="0"/>
              <a:t>Фон 4 </a:t>
            </a:r>
            <a:r>
              <a:rPr lang="en-US" dirty="0" err="1" smtClean="0"/>
              <a:t>a.u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653136"/>
            <a:ext cx="14820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Фоновое </a:t>
            </a:r>
            <a:r>
              <a:rPr lang="ru-RU" dirty="0"/>
              <a:t>о</a:t>
            </a:r>
            <a:r>
              <a:rPr lang="ru-RU" dirty="0" smtClean="0"/>
              <a:t>свещение вкл.</a:t>
            </a:r>
            <a:endParaRPr lang="en-US" dirty="0" smtClean="0"/>
          </a:p>
          <a:p>
            <a:pPr algn="ctr"/>
            <a:r>
              <a:rPr lang="ru-RU" dirty="0"/>
              <a:t>Фон </a:t>
            </a:r>
            <a:r>
              <a:rPr lang="en-US" dirty="0" smtClean="0"/>
              <a:t>600</a:t>
            </a:r>
            <a:r>
              <a:rPr lang="ru-RU" dirty="0" smtClean="0"/>
              <a:t> </a:t>
            </a:r>
            <a:r>
              <a:rPr lang="en-US" dirty="0" err="1"/>
              <a:t>a.u</a:t>
            </a:r>
            <a:r>
              <a:rPr lang="en-US" dirty="0"/>
              <a:t>.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4293097"/>
            <a:ext cx="2441435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179512" y="1700808"/>
            <a:ext cx="856895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923928" y="1124488"/>
            <a:ext cx="0" cy="55448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 r="8086"/>
          <a:stretch>
            <a:fillRect/>
          </a:stretch>
        </p:blipFill>
        <p:spPr bwMode="auto">
          <a:xfrm>
            <a:off x="6660233" y="4293097"/>
            <a:ext cx="2314081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03648" y="3707740"/>
            <a:ext cx="24482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Сигнал 1348 </a:t>
            </a:r>
            <a:r>
              <a:rPr lang="en-US" dirty="0" err="1" smtClean="0"/>
              <a:t>a.u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1363504" y="6190516"/>
            <a:ext cx="2329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Сигнал 13</a:t>
            </a:r>
            <a:r>
              <a:rPr lang="en-US" dirty="0" smtClean="0"/>
              <a:t>5</a:t>
            </a:r>
            <a:r>
              <a:rPr lang="ru-RU" dirty="0"/>
              <a:t>0</a:t>
            </a:r>
            <a:r>
              <a:rPr lang="ru-RU" dirty="0" smtClean="0"/>
              <a:t> </a:t>
            </a:r>
            <a:r>
              <a:rPr lang="en-US" dirty="0" err="1" smtClean="0"/>
              <a:t>a.u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4067944" y="6190516"/>
            <a:ext cx="24482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Сигнал </a:t>
            </a:r>
            <a:r>
              <a:rPr lang="en-US" dirty="0" smtClean="0"/>
              <a:t>584</a:t>
            </a:r>
            <a:r>
              <a:rPr lang="ru-RU" dirty="0" smtClean="0"/>
              <a:t> </a:t>
            </a:r>
            <a:r>
              <a:rPr lang="en-US" dirty="0" err="1" smtClean="0"/>
              <a:t>a.u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6697279" y="6190516"/>
            <a:ext cx="23868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Сигнал </a:t>
            </a:r>
            <a:r>
              <a:rPr lang="en-US" dirty="0" smtClean="0"/>
              <a:t>2439</a:t>
            </a:r>
            <a:r>
              <a:rPr lang="ru-RU" dirty="0" smtClean="0"/>
              <a:t> </a:t>
            </a:r>
            <a:r>
              <a:rPr lang="en-US" dirty="0" err="1" smtClean="0"/>
              <a:t>a.u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4023459" y="3707740"/>
            <a:ext cx="24859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Сигнал </a:t>
            </a:r>
            <a:r>
              <a:rPr lang="en-US" dirty="0" smtClean="0"/>
              <a:t>582</a:t>
            </a:r>
            <a:r>
              <a:rPr lang="ru-RU" dirty="0" smtClean="0"/>
              <a:t> </a:t>
            </a:r>
            <a:r>
              <a:rPr lang="en-US" dirty="0" err="1" smtClean="0"/>
              <a:t>a.u</a:t>
            </a:r>
            <a:r>
              <a:rPr lang="en-US" dirty="0" smtClean="0"/>
              <a:t>.</a:t>
            </a:r>
            <a:endParaRPr lang="ru-RU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6660232" y="1196752"/>
            <a:ext cx="0" cy="54726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496" y="260648"/>
            <a:ext cx="8994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Измерение флуоресценции листа фикуса с помощью системы </a:t>
            </a:r>
            <a:r>
              <a:rPr lang="ru-RU" dirty="0" err="1" smtClean="0"/>
              <a:t>Флуовизор</a:t>
            </a:r>
            <a:r>
              <a:rPr lang="ru-RU" dirty="0" smtClean="0"/>
              <a:t> при включенном и выключенном комнатном освещении.</a:t>
            </a:r>
          </a:p>
          <a:p>
            <a:pPr algn="ctr"/>
            <a:r>
              <a:rPr lang="ru-RU" i="1" dirty="0" smtClean="0"/>
              <a:t>размер изображения 28х28 см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300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25563"/>
          </a:xfrm>
        </p:spPr>
        <p:txBody>
          <a:bodyPr/>
          <a:lstStyle/>
          <a:p>
            <a:pPr algn="ctr"/>
            <a:r>
              <a:rPr lang="ru-RU" dirty="0" smtClean="0"/>
              <a:t>Прогнозы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>
                <a:hlinkClick r:id="rId2"/>
              </a:rPr>
              <a:t>Аналитики PWC оценивают</a:t>
            </a:r>
            <a:r>
              <a:rPr lang="ru-RU" dirty="0"/>
              <a:t> потенциальный размер рынка использования БЛА в сельском хозяйстве впечатляющими $32,4 млрд. </a:t>
            </a:r>
          </a:p>
          <a:p>
            <a:pPr>
              <a:lnSpc>
                <a:spcPct val="120000"/>
              </a:lnSpc>
            </a:pPr>
            <a:r>
              <a:rPr lang="ru-RU" dirty="0" err="1"/>
              <a:t>Bank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America</a:t>
            </a:r>
            <a:r>
              <a:rPr lang="ru-RU" dirty="0"/>
              <a:t> </a:t>
            </a:r>
            <a:r>
              <a:rPr lang="ru-RU" dirty="0" err="1"/>
              <a:t>Merill</a:t>
            </a:r>
            <a:r>
              <a:rPr lang="ru-RU" dirty="0"/>
              <a:t> </a:t>
            </a:r>
            <a:r>
              <a:rPr lang="ru-RU" dirty="0" err="1"/>
              <a:t>Lynch</a:t>
            </a:r>
            <a:r>
              <a:rPr lang="ru-RU" dirty="0"/>
              <a:t> прогнозирует, что сельское хозяйство может представлять для рынка коммерческих </a:t>
            </a:r>
            <a:r>
              <a:rPr lang="ru-RU" dirty="0" err="1"/>
              <a:t>беспилотников</a:t>
            </a:r>
            <a:r>
              <a:rPr lang="ru-RU" dirty="0"/>
              <a:t> примерно 80% доходов. Потенциально объем экономической активности только в США в этом сегменте оценивается в $82 млрд в период с 2015 по 2025 годы.</a:t>
            </a:r>
          </a:p>
          <a:p>
            <a:pPr>
              <a:lnSpc>
                <a:spcPct val="120000"/>
              </a:lnSpc>
            </a:pPr>
            <a:r>
              <a:rPr lang="ru-RU" dirty="0" err="1"/>
              <a:t>Goldman</a:t>
            </a:r>
            <a:r>
              <a:rPr lang="ru-RU" dirty="0"/>
              <a:t> </a:t>
            </a:r>
            <a:r>
              <a:rPr lang="ru-RU" dirty="0" err="1"/>
              <a:t>Sachs</a:t>
            </a:r>
            <a:r>
              <a:rPr lang="ru-RU" dirty="0"/>
              <a:t> прогнозирует, что сельскохозяйственный сектор будет крупнейшим в плане гражданского использования </a:t>
            </a:r>
            <a:r>
              <a:rPr lang="ru-RU" dirty="0" err="1"/>
              <a:t>беспилотников</a:t>
            </a:r>
            <a:r>
              <a:rPr lang="ru-RU" dirty="0"/>
              <a:t> в США и вторым по величине сегментом в мире в ближайшие 5 лет. </a:t>
            </a:r>
          </a:p>
          <a:p>
            <a:pPr>
              <a:lnSpc>
                <a:spcPct val="120000"/>
              </a:lnSpc>
            </a:pPr>
            <a:r>
              <a:rPr lang="ru-RU" dirty="0"/>
              <a:t>Исследователи </a:t>
            </a:r>
            <a:r>
              <a:rPr lang="ru-RU" dirty="0" err="1"/>
              <a:t>Markets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Markets</a:t>
            </a:r>
            <a:r>
              <a:rPr lang="ru-RU" dirty="0"/>
              <a:t> оценивают потенциал роста рынка сельскохозяйственных </a:t>
            </a:r>
            <a:r>
              <a:rPr lang="ru-RU" dirty="0" err="1"/>
              <a:t>беспилотников</a:t>
            </a:r>
            <a:r>
              <a:rPr lang="ru-RU" dirty="0"/>
              <a:t> в 30% в среднем в год вплоть до 2022 года. </a:t>
            </a:r>
          </a:p>
          <a:p>
            <a:pPr>
              <a:lnSpc>
                <a:spcPct val="120000"/>
              </a:lnSpc>
            </a:pPr>
            <a:r>
              <a:rPr lang="ru-RU" dirty="0"/>
              <a:t>Аналитики </a:t>
            </a:r>
            <a:r>
              <a:rPr lang="ru-RU" dirty="0" err="1">
                <a:hlinkClick r:id="rId3"/>
              </a:rPr>
              <a:t>IDTechEx</a:t>
            </a:r>
            <a:r>
              <a:rPr lang="ru-RU" dirty="0">
                <a:hlinkClick r:id="rId3"/>
              </a:rPr>
              <a:t> прогнозируют</a:t>
            </a:r>
            <a:r>
              <a:rPr lang="ru-RU" dirty="0"/>
              <a:t>, что сельское хозяйство станет основным рынком для </a:t>
            </a:r>
            <a:r>
              <a:rPr lang="ru-RU" dirty="0" err="1"/>
              <a:t>беспилотников</a:t>
            </a:r>
            <a:r>
              <a:rPr lang="ru-RU" dirty="0"/>
              <a:t>, достигнув $460 млн в 2026 году. Беспилотные телеуправляемые вертолеты опыляют рисовые поля в Японии с начала 1990-х. В 2016 году можно говорить о зрелости данной технологии/отрасли, во всяком случае продажи такой техники в Японии уже вышли на плато. Тем не менее, данный рынок ожидает новый всплеск по мере развития технологий, а также по мере появления на рынке небольших и недорогих летательных устройств для обработки посадок с высокой степенью автономности.</a:t>
            </a:r>
          </a:p>
          <a:p>
            <a:pPr>
              <a:lnSpc>
                <a:spcPct val="120000"/>
              </a:lnSpc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267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ru-RU" dirty="0"/>
              <a:t>А</a:t>
            </a:r>
            <a:r>
              <a:rPr lang="ru-RU" dirty="0" smtClean="0"/>
              <a:t>ктуальность и своевременность</a:t>
            </a:r>
            <a:endParaRPr lang="ru-RU" dirty="0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7" y="836712"/>
            <a:ext cx="4470393" cy="2748817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35091"/>
            <a:ext cx="4394812" cy="2748816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37" y="4112922"/>
            <a:ext cx="4388278" cy="2772462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80" y="4023189"/>
            <a:ext cx="4359699" cy="2747367"/>
          </a:xfrm>
          <a:prstGeom prst="rect">
            <a:avLst/>
          </a:prstGeom>
        </p:spPr>
      </p:pic>
      <p:sp>
        <p:nvSpPr>
          <p:cNvPr id="8" name="Стрелка вниз 7"/>
          <p:cNvSpPr/>
          <p:nvPr/>
        </p:nvSpPr>
        <p:spPr>
          <a:xfrm rot="16200000">
            <a:off x="4391980" y="1669439"/>
            <a:ext cx="432048" cy="10801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6697398" y="3320623"/>
            <a:ext cx="432048" cy="10801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3035648">
            <a:off x="4355975" y="3290313"/>
            <a:ext cx="432048" cy="10801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57099" y="836712"/>
            <a:ext cx="4359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Древние методы ведения сельского хозяйства</a:t>
            </a:r>
            <a:endParaRPr lang="ru-RU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33718" y="838453"/>
            <a:ext cx="4359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Традиционные решения современных агропромышленников</a:t>
            </a:r>
            <a:endParaRPr lang="ru-RU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30573" y="4236455"/>
            <a:ext cx="32828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Автономные технологии точного земледелия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3620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15416"/>
            <a:ext cx="8229600" cy="1143000"/>
          </a:xfrm>
        </p:spPr>
        <p:txBody>
          <a:bodyPr/>
          <a:lstStyle/>
          <a:p>
            <a:r>
              <a:rPr lang="ru-RU" dirty="0" smtClean="0"/>
              <a:t>Виды </a:t>
            </a:r>
            <a:r>
              <a:rPr lang="ru-RU" dirty="0" err="1" smtClean="0"/>
              <a:t>беспилотников</a:t>
            </a:r>
            <a:endParaRPr lang="ru-RU" dirty="0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" y="692697"/>
            <a:ext cx="2753709" cy="1512168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191" y="620688"/>
            <a:ext cx="3128917" cy="2193885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848" y="496767"/>
            <a:ext cx="2887962" cy="19040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286" y="270892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Квадрокоптер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662663" y="2693628"/>
            <a:ext cx="136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Гексокоптер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903717" y="2708921"/>
            <a:ext cx="131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Октокоптер</a:t>
            </a:r>
            <a:endParaRPr lang="ru-RU" dirty="0"/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6" y="3618677"/>
            <a:ext cx="3306966" cy="2070623"/>
          </a:xfrm>
          <a:prstGeom prst="rect">
            <a:avLst/>
          </a:prstGeom>
        </p:spPr>
      </p:pic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823" y="3822686"/>
            <a:ext cx="3517313" cy="1800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5335" y="568930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Тяжелый </a:t>
            </a:r>
            <a:r>
              <a:rPr lang="ru-RU" dirty="0" smtClean="0"/>
              <a:t>БЛА </a:t>
            </a:r>
            <a:r>
              <a:rPr lang="ru-RU" dirty="0" smtClean="0"/>
              <a:t>самолетного типа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318307" y="569489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Легкий </a:t>
            </a:r>
            <a:r>
              <a:rPr lang="ru-RU" dirty="0" smtClean="0"/>
              <a:t>БЛА </a:t>
            </a:r>
            <a:r>
              <a:rPr lang="ru-RU" dirty="0" smtClean="0"/>
              <a:t>самолетного типа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337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856" y="-10811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Причины интереса использования БЛА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04257"/>
            <a:ext cx="7886700" cy="4351338"/>
          </a:xfrm>
        </p:spPr>
        <p:txBody>
          <a:bodyPr>
            <a:noAutofit/>
          </a:bodyPr>
          <a:lstStyle/>
          <a:p>
            <a:r>
              <a:rPr lang="ru-RU" sz="1600" dirty="0" smtClean="0"/>
              <a:t>БЛА могут быть эффективно использованы для планирования и контроля этапов сельскохозяйственного производства, а также для химической обработки посевов и других растений. Это дает возможность ведения точного земледелия, которое положительно скажется на отрасли в экономическом плане. </a:t>
            </a:r>
          </a:p>
          <a:p>
            <a:r>
              <a:rPr lang="ru-RU" sz="1600" dirty="0" smtClean="0"/>
              <a:t>Другой намечающийся тренд - переход от ручного управления </a:t>
            </a:r>
            <a:r>
              <a:rPr lang="ru-RU" sz="1600" dirty="0" err="1" smtClean="0"/>
              <a:t>беспилотниками</a:t>
            </a:r>
            <a:r>
              <a:rPr lang="ru-RU" sz="1600" dirty="0" smtClean="0"/>
              <a:t> на роботизированные системы, в которых </a:t>
            </a:r>
            <a:r>
              <a:rPr lang="ru-RU" sz="1600" dirty="0" err="1" smtClean="0"/>
              <a:t>беспилотники</a:t>
            </a:r>
            <a:r>
              <a:rPr lang="ru-RU" sz="1600" dirty="0" smtClean="0"/>
              <a:t> автоматически подзаряжают аккумуляторы, вылетают на маршруты по расписанию, выполняют облет и аэросъемку в автоматическом режиме, возвращаются на место стоянки и сбрасывают информацию в систему автоматизированной обработки. </a:t>
            </a:r>
          </a:p>
          <a:p>
            <a:r>
              <a:rPr lang="ru-RU" sz="1600" dirty="0" smtClean="0"/>
              <a:t>Снижаются </a:t>
            </a:r>
            <a:r>
              <a:rPr lang="ru-RU" sz="1600" dirty="0"/>
              <a:t>регуляторные барьеры, тормозившие процессы внедрения </a:t>
            </a:r>
            <a:r>
              <a:rPr lang="ru-RU" sz="1600" dirty="0" err="1"/>
              <a:t>дронов</a:t>
            </a:r>
            <a:r>
              <a:rPr lang="ru-RU" sz="1600" dirty="0"/>
              <a:t> в сельское хозяйство.  </a:t>
            </a:r>
          </a:p>
          <a:p>
            <a:r>
              <a:rPr lang="ru-RU" sz="1600" dirty="0" smtClean="0"/>
              <a:t>Помимо широко известных пассивных методов диагностики полей, планируется применение активной локации, позволяющей на более ранних этапах выявлять проблемные участки сельскохозяйственных угодий и делать более точные выводы.</a:t>
            </a:r>
            <a:r>
              <a:rPr lang="ru-RU" sz="1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21881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ru-RU" dirty="0" smtClean="0"/>
              <a:t>Плюсы использования БЛА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4525963"/>
          </a:xfrm>
        </p:spPr>
        <p:txBody>
          <a:bodyPr>
            <a:noAutofit/>
          </a:bodyPr>
          <a:lstStyle/>
          <a:p>
            <a:pPr fontAlgn="base"/>
            <a:r>
              <a:rPr lang="ru-RU" sz="1600" dirty="0" smtClean="0"/>
              <a:t>Инвентаризация </a:t>
            </a:r>
            <a:r>
              <a:rPr lang="ru-RU" sz="1600" dirty="0"/>
              <a:t>земель</a:t>
            </a:r>
            <a:r>
              <a:rPr lang="ru-RU" sz="1600" dirty="0" smtClean="0"/>
              <a:t>.</a:t>
            </a:r>
            <a:endParaRPr lang="ru-RU" sz="1600" dirty="0"/>
          </a:p>
          <a:p>
            <a:pPr fontAlgn="base"/>
            <a:r>
              <a:rPr lang="ru-RU" sz="1600" dirty="0" smtClean="0"/>
              <a:t>Контроль </a:t>
            </a:r>
            <a:r>
              <a:rPr lang="ru-RU" sz="1600" dirty="0"/>
              <a:t>качества </a:t>
            </a:r>
            <a:r>
              <a:rPr lang="ru-RU" sz="1600" dirty="0" err="1"/>
              <a:t>пропашности</a:t>
            </a:r>
            <a:r>
              <a:rPr lang="ru-RU" sz="1600" dirty="0"/>
              <a:t> и выполнения </a:t>
            </a:r>
            <a:r>
              <a:rPr lang="ru-RU" sz="1600" dirty="0" smtClean="0"/>
              <a:t>сельхоз работ.</a:t>
            </a:r>
            <a:endParaRPr lang="ru-RU" sz="1600" dirty="0"/>
          </a:p>
          <a:p>
            <a:pPr fontAlgn="base"/>
            <a:r>
              <a:rPr lang="ru-RU" sz="1600" dirty="0" smtClean="0"/>
              <a:t>Построение </a:t>
            </a:r>
            <a:r>
              <a:rPr lang="ru-RU" sz="1600" dirty="0"/>
              <a:t>электронных карт</a:t>
            </a:r>
            <a:r>
              <a:rPr lang="ru-RU" sz="1600" dirty="0" smtClean="0"/>
              <a:t>.</a:t>
            </a:r>
            <a:endParaRPr lang="ru-RU" sz="1600" dirty="0"/>
          </a:p>
          <a:p>
            <a:pPr fontAlgn="base"/>
            <a:r>
              <a:rPr lang="ru-RU" sz="1600" dirty="0" smtClean="0"/>
              <a:t>Оценка </a:t>
            </a:r>
            <a:r>
              <a:rPr lang="ru-RU" sz="1600" dirty="0"/>
              <a:t>всхожести</a:t>
            </a:r>
            <a:r>
              <a:rPr lang="ru-RU" sz="1600" dirty="0" smtClean="0"/>
              <a:t>.</a:t>
            </a:r>
          </a:p>
          <a:p>
            <a:pPr fontAlgn="base"/>
            <a:r>
              <a:rPr lang="ru-RU" sz="1600" dirty="0" smtClean="0"/>
              <a:t>Оценка влажности почвы.</a:t>
            </a:r>
            <a:endParaRPr lang="ru-RU" sz="1600" dirty="0"/>
          </a:p>
          <a:p>
            <a:pPr fontAlgn="base"/>
            <a:r>
              <a:rPr lang="ru-RU" sz="1600" dirty="0"/>
              <a:t>Н</a:t>
            </a:r>
            <a:r>
              <a:rPr lang="ru-RU" sz="1600" dirty="0" smtClean="0"/>
              <a:t>аблюдение </a:t>
            </a:r>
            <a:r>
              <a:rPr lang="ru-RU" sz="1600" dirty="0"/>
              <a:t>за растениями в вегетационный период</a:t>
            </a:r>
            <a:r>
              <a:rPr lang="ru-RU" sz="1600" dirty="0" smtClean="0"/>
              <a:t>.</a:t>
            </a:r>
          </a:p>
          <a:p>
            <a:pPr fontAlgn="base"/>
            <a:r>
              <a:rPr lang="ru-RU" sz="1600" dirty="0" smtClean="0"/>
              <a:t>Определение </a:t>
            </a:r>
            <a:r>
              <a:rPr lang="ru-RU" sz="1600" dirty="0"/>
              <a:t>биомассы</a:t>
            </a:r>
            <a:r>
              <a:rPr lang="ru-RU" sz="1600" dirty="0" smtClean="0"/>
              <a:t>.</a:t>
            </a:r>
            <a:endParaRPr lang="ru-RU" sz="1600" dirty="0"/>
          </a:p>
          <a:p>
            <a:pPr fontAlgn="base"/>
            <a:r>
              <a:rPr lang="ru-RU" sz="1600" dirty="0" smtClean="0"/>
              <a:t>Определение </a:t>
            </a:r>
            <a:r>
              <a:rPr lang="ru-RU" sz="1600" dirty="0"/>
              <a:t>плотности </a:t>
            </a:r>
            <a:r>
              <a:rPr lang="ru-RU" sz="1600" dirty="0" smtClean="0"/>
              <a:t>всходов/растительного покрова</a:t>
            </a:r>
            <a:r>
              <a:rPr lang="ru-RU" sz="1600" dirty="0"/>
              <a:t>.</a:t>
            </a:r>
          </a:p>
          <a:p>
            <a:pPr fontAlgn="base"/>
            <a:r>
              <a:rPr lang="ru-RU" sz="1600" dirty="0" smtClean="0"/>
              <a:t>Прогнозирование </a:t>
            </a:r>
            <a:r>
              <a:rPr lang="ru-RU" sz="1600" dirty="0"/>
              <a:t>урожая</a:t>
            </a:r>
            <a:r>
              <a:rPr lang="ru-RU" sz="1600" dirty="0" smtClean="0"/>
              <a:t>.</a:t>
            </a:r>
          </a:p>
          <a:p>
            <a:pPr fontAlgn="base"/>
            <a:r>
              <a:rPr lang="ru-RU" sz="1600" dirty="0" smtClean="0"/>
              <a:t>Прогнозирование </a:t>
            </a:r>
            <a:r>
              <a:rPr lang="ru-RU" sz="1600" dirty="0"/>
              <a:t>объема продаж и цен на продукцию</a:t>
            </a:r>
            <a:r>
              <a:rPr lang="ru-RU" sz="1600" dirty="0" smtClean="0"/>
              <a:t>.</a:t>
            </a:r>
          </a:p>
          <a:p>
            <a:pPr fontAlgn="base"/>
            <a:r>
              <a:rPr lang="ru-RU" sz="1600" dirty="0" smtClean="0"/>
              <a:t>Оптимизация </a:t>
            </a:r>
            <a:r>
              <a:rPr lang="ru-RU" sz="1600" dirty="0"/>
              <a:t>мероприятий по внесению </a:t>
            </a:r>
            <a:r>
              <a:rPr lang="ru-RU" sz="1600" dirty="0" smtClean="0"/>
              <a:t>удобрений и пестицидов.</a:t>
            </a:r>
            <a:endParaRPr lang="ru-RU" sz="1600" dirty="0"/>
          </a:p>
          <a:p>
            <a:pPr fontAlgn="base"/>
            <a:r>
              <a:rPr lang="ru-RU" sz="1600" dirty="0" smtClean="0"/>
              <a:t>Оценка </a:t>
            </a:r>
            <a:r>
              <a:rPr lang="ru-RU" sz="1600" dirty="0"/>
              <a:t>биологических повреждений</a:t>
            </a:r>
            <a:r>
              <a:rPr lang="ru-RU" sz="1600" dirty="0" smtClean="0"/>
              <a:t>.</a:t>
            </a:r>
            <a:endParaRPr lang="ru-RU" sz="1600" dirty="0"/>
          </a:p>
          <a:p>
            <a:pPr fontAlgn="base"/>
            <a:r>
              <a:rPr lang="ru-RU" sz="1600" dirty="0"/>
              <a:t>В</a:t>
            </a:r>
            <a:r>
              <a:rPr lang="ru-RU" sz="1600" dirty="0" smtClean="0"/>
              <a:t>ыявление </a:t>
            </a:r>
            <a:r>
              <a:rPr lang="ru-RU" sz="1600" dirty="0"/>
              <a:t>очагов повышенной засоренности зерновых </a:t>
            </a:r>
            <a:r>
              <a:rPr lang="ru-RU" sz="1600" dirty="0" smtClean="0"/>
              <a:t>культур.</a:t>
            </a:r>
          </a:p>
          <a:p>
            <a:pPr fontAlgn="base"/>
            <a:r>
              <a:rPr lang="ru-RU" sz="1600" dirty="0" smtClean="0"/>
              <a:t>Оценка </a:t>
            </a:r>
            <a:r>
              <a:rPr lang="ru-RU" sz="1600" dirty="0"/>
              <a:t>ущерба</a:t>
            </a:r>
            <a:r>
              <a:rPr lang="ru-RU" sz="1600" dirty="0" smtClean="0"/>
              <a:t>.</a:t>
            </a:r>
            <a:endParaRPr lang="ru-RU" sz="1600" dirty="0"/>
          </a:p>
          <a:p>
            <a:pPr fontAlgn="base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1345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Мультиспектральные камеры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4" y="2060848"/>
            <a:ext cx="8798570" cy="339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90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25563"/>
          </a:xfrm>
        </p:spPr>
        <p:txBody>
          <a:bodyPr/>
          <a:lstStyle/>
          <a:p>
            <a:pPr algn="ctr"/>
            <a:r>
              <a:rPr lang="en-US" dirty="0" err="1" smtClean="0"/>
              <a:t>MicaSense</a:t>
            </a:r>
            <a:endParaRPr lang="ru-RU" dirty="0"/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730"/>
            <a:ext cx="2434554" cy="1711082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05919"/>
            <a:ext cx="1814930" cy="1547834"/>
          </a:xfrm>
          <a:prstGeom prst="rect">
            <a:avLst/>
          </a:prstGeom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980728"/>
            <a:ext cx="4310801" cy="2911895"/>
          </a:xfrm>
          <a:prstGeom prst="rect">
            <a:avLst/>
          </a:prstGeom>
        </p:spPr>
      </p:pic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94167"/>
            <a:ext cx="4407931" cy="2863833"/>
          </a:xfrm>
          <a:prstGeom prst="rect">
            <a:avLst/>
          </a:prstGeom>
        </p:spPr>
      </p:pic>
      <p:pic>
        <p:nvPicPr>
          <p:cNvPr id="11" name="Рисунок 10" descr="Вырезка экран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483" y="3994167"/>
            <a:ext cx="4172789" cy="28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90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6573"/>
            <a:ext cx="9144000" cy="1143000"/>
          </a:xfrm>
        </p:spPr>
        <p:txBody>
          <a:bodyPr/>
          <a:lstStyle/>
          <a:p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Преимущества </a:t>
            </a:r>
            <a:r>
              <a:rPr lang="en-US" dirty="0" err="1"/>
              <a:t>MicaSense</a:t>
            </a:r>
            <a:r>
              <a:rPr lang="ru-RU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35496" y="1469573"/>
            <a:ext cx="2985796" cy="2293200"/>
            <a:chOff x="415194" y="1381922"/>
            <a:chExt cx="2362126" cy="144016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15194" y="1381922"/>
              <a:ext cx="2362126" cy="1440161"/>
            </a:xfrm>
            <a:prstGeom prst="rect">
              <a:avLst/>
            </a:prstGeom>
            <a:solidFill>
              <a:srgbClr val="EEF0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415194" y="1491629"/>
              <a:ext cx="2362126" cy="1134187"/>
              <a:chOff x="415194" y="1491629"/>
              <a:chExt cx="2362126" cy="113418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415194" y="1491629"/>
                <a:ext cx="2362126" cy="190437"/>
              </a:xfrm>
              <a:prstGeom prst="rect">
                <a:avLst/>
              </a:prstGeom>
              <a:solidFill>
                <a:srgbClr val="EEF0F7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50" b="1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ОПРЕДЕЛЯЕТ ПОТРЕБНОСТИ</a:t>
                </a:r>
                <a:endParaRPr lang="ru-RU" sz="1050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026" name="Picture 2" descr="iden_plants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2882" y="1768628"/>
                <a:ext cx="666750" cy="6667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437320" y="2435379"/>
                <a:ext cx="2340000" cy="190437"/>
              </a:xfrm>
              <a:prstGeom prst="rect">
                <a:avLst/>
              </a:prstGeom>
              <a:solidFill>
                <a:srgbClr val="EEF0F7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50" b="1" dirty="0" smtClean="0">
                    <a:solidFill>
                      <a:srgbClr val="80BD0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ВАШИХ РАСТЕНИЙ</a:t>
                </a:r>
                <a:endParaRPr lang="ru-RU" sz="1050" b="1" dirty="0">
                  <a:solidFill>
                    <a:srgbClr val="80BD0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22" name="Прямоугольник 21"/>
          <p:cNvSpPr/>
          <p:nvPr/>
        </p:nvSpPr>
        <p:spPr>
          <a:xfrm>
            <a:off x="5940152" y="1469573"/>
            <a:ext cx="3095822" cy="2293204"/>
          </a:xfrm>
          <a:prstGeom prst="rect">
            <a:avLst/>
          </a:prstGeom>
          <a:solidFill>
            <a:srgbClr val="EEF0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372200" y="1988836"/>
            <a:ext cx="2592288" cy="253916"/>
          </a:xfrm>
          <a:prstGeom prst="rect">
            <a:avLst/>
          </a:prstGeom>
          <a:solidFill>
            <a:srgbClr val="EEF0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ПРОСТАЯ В ИСПОЛЬЗОВАНИИ</a:t>
            </a:r>
            <a:endParaRPr lang="ru-RU" sz="105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98344" y="3247169"/>
            <a:ext cx="2340000" cy="253916"/>
          </a:xfrm>
          <a:prstGeom prst="rect">
            <a:avLst/>
          </a:prstGeom>
          <a:solidFill>
            <a:srgbClr val="EEF0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80BD0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 НАСТРОЙКЕ</a:t>
            </a:r>
            <a:endParaRPr lang="ru-RU" sz="1050" b="1" dirty="0">
              <a:solidFill>
                <a:srgbClr val="80BD0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63464" y="4184805"/>
            <a:ext cx="2957828" cy="2404472"/>
            <a:chOff x="415194" y="1381922"/>
            <a:chExt cx="2362126" cy="144016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415194" y="1381922"/>
              <a:ext cx="2362126" cy="1440161"/>
            </a:xfrm>
            <a:prstGeom prst="rect">
              <a:avLst/>
            </a:prstGeom>
            <a:solidFill>
              <a:srgbClr val="EEF0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415194" y="1491629"/>
              <a:ext cx="2362126" cy="1151499"/>
              <a:chOff x="415194" y="1491629"/>
              <a:chExt cx="2362126" cy="1151499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415194" y="1491629"/>
                <a:ext cx="2362126" cy="190437"/>
              </a:xfrm>
              <a:prstGeom prst="rect">
                <a:avLst/>
              </a:prstGeom>
              <a:solidFill>
                <a:srgbClr val="EEF0F7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50" b="1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ПОВЫШАЕТ УРОЖАЙНОСТЬ</a:t>
                </a:r>
                <a:endParaRPr lang="ru-RU" sz="1050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37320" y="2435379"/>
                <a:ext cx="2340000" cy="207749"/>
              </a:xfrm>
              <a:prstGeom prst="rect">
                <a:avLst/>
              </a:prstGeom>
              <a:solidFill>
                <a:srgbClr val="EEF0F7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 smtClean="0">
                    <a:solidFill>
                      <a:srgbClr val="80BD0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7 – 25 %</a:t>
                </a:r>
                <a:endParaRPr lang="ru-RU" sz="1200" b="1" dirty="0">
                  <a:solidFill>
                    <a:srgbClr val="80BD0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39" name="Группа 38"/>
          <p:cNvGrpSpPr/>
          <p:nvPr/>
        </p:nvGrpSpPr>
        <p:grpSpPr>
          <a:xfrm>
            <a:off x="5950953" y="4184805"/>
            <a:ext cx="3099844" cy="2404471"/>
            <a:chOff x="415194" y="1381922"/>
            <a:chExt cx="2362126" cy="1440161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415194" y="1381922"/>
              <a:ext cx="2362126" cy="1440161"/>
            </a:xfrm>
            <a:prstGeom prst="rect">
              <a:avLst/>
            </a:prstGeom>
            <a:solidFill>
              <a:srgbClr val="EEF0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415194" y="1491629"/>
              <a:ext cx="2362126" cy="1151499"/>
              <a:chOff x="415194" y="1491629"/>
              <a:chExt cx="2362126" cy="1151499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415194" y="1491629"/>
                <a:ext cx="2362126" cy="190437"/>
              </a:xfrm>
              <a:prstGeom prst="rect">
                <a:avLst/>
              </a:prstGeom>
              <a:solidFill>
                <a:srgbClr val="EEF0F7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50" b="1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СОКРАЩАЕТ ПОТЕРИ ОТ БОЛЕЗНЕЙ</a:t>
                </a:r>
                <a:endParaRPr lang="ru-RU" sz="1050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37320" y="2435379"/>
                <a:ext cx="2340000" cy="207749"/>
              </a:xfrm>
              <a:prstGeom prst="rect">
                <a:avLst/>
              </a:prstGeom>
              <a:solidFill>
                <a:srgbClr val="EEF0F7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 smtClean="0">
                    <a:solidFill>
                      <a:srgbClr val="80BD0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ДО 70 % </a:t>
                </a:r>
                <a:endParaRPr lang="ru-RU" sz="1200" b="1" dirty="0">
                  <a:solidFill>
                    <a:srgbClr val="80BD0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5" name="Группа 44"/>
          <p:cNvGrpSpPr/>
          <p:nvPr/>
        </p:nvGrpSpPr>
        <p:grpSpPr>
          <a:xfrm>
            <a:off x="3059832" y="1469573"/>
            <a:ext cx="2820945" cy="2293197"/>
            <a:chOff x="3396655" y="1381919"/>
            <a:chExt cx="2362126" cy="1440161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396655" y="1381919"/>
              <a:ext cx="2362126" cy="1440161"/>
            </a:xfrm>
            <a:prstGeom prst="rect">
              <a:avLst/>
            </a:prstGeom>
            <a:solidFill>
              <a:srgbClr val="EEF0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3396655" y="1491626"/>
              <a:ext cx="2362126" cy="1134187"/>
              <a:chOff x="3396655" y="1491626"/>
              <a:chExt cx="2362126" cy="1134187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3396655" y="1491626"/>
                <a:ext cx="2362126" cy="190437"/>
              </a:xfrm>
              <a:prstGeom prst="rect">
                <a:avLst/>
              </a:prstGeom>
              <a:solidFill>
                <a:srgbClr val="EEF0F7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50" b="1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МОЖНО ПОДКЛЮЧИТЬ</a:t>
                </a:r>
                <a:endParaRPr lang="ru-RU" sz="1050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418781" y="2435376"/>
                <a:ext cx="2340000" cy="190437"/>
              </a:xfrm>
              <a:prstGeom prst="rect">
                <a:avLst/>
              </a:prstGeom>
              <a:solidFill>
                <a:srgbClr val="EEF0F7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50" b="1" dirty="0" smtClean="0">
                    <a:solidFill>
                      <a:srgbClr val="80BD0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К ЛЮБОМУ ДРОНУ</a:t>
                </a:r>
                <a:endParaRPr lang="ru-RU" sz="1050" b="1" dirty="0">
                  <a:solidFill>
                    <a:srgbClr val="80BD0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028" name="Picture 4" descr="all_drone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4343" y="1797200"/>
                <a:ext cx="666750" cy="6667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30" name="Picture 6" descr="easy_us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969" y="2358172"/>
            <a:ext cx="666750" cy="88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ownload.seaicons.com/icons/icons8/windows-8/512/Plants-Wheat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64" y="4889453"/>
            <a:ext cx="545622" cy="72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4371033" y="5117001"/>
            <a:ext cx="360040" cy="5557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8" name="Группа 47"/>
          <p:cNvGrpSpPr/>
          <p:nvPr/>
        </p:nvGrpSpPr>
        <p:grpSpPr>
          <a:xfrm>
            <a:off x="3059831" y="4176315"/>
            <a:ext cx="2820945" cy="2412962"/>
            <a:chOff x="3369990" y="3219817"/>
            <a:chExt cx="2362126" cy="1440161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3369990" y="3219817"/>
              <a:ext cx="2362126" cy="1440161"/>
              <a:chOff x="415194" y="1381922"/>
              <a:chExt cx="2362126" cy="1440161"/>
            </a:xfrm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415194" y="1381922"/>
                <a:ext cx="2362126" cy="1440161"/>
              </a:xfrm>
              <a:prstGeom prst="rect">
                <a:avLst/>
              </a:prstGeom>
              <a:solidFill>
                <a:srgbClr val="EEF0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35" name="Группа 34"/>
              <p:cNvGrpSpPr/>
              <p:nvPr/>
            </p:nvGrpSpPr>
            <p:grpSpPr>
              <a:xfrm>
                <a:off x="415194" y="1491629"/>
                <a:ext cx="2362126" cy="1151499"/>
                <a:chOff x="415194" y="1491629"/>
                <a:chExt cx="2362126" cy="1151499"/>
              </a:xfrm>
            </p:grpSpPr>
            <p:sp>
              <p:nvSpPr>
                <p:cNvPr id="36" name="TextBox 35"/>
                <p:cNvSpPr txBox="1"/>
                <p:nvPr/>
              </p:nvSpPr>
              <p:spPr>
                <a:xfrm>
                  <a:off x="415194" y="1491629"/>
                  <a:ext cx="2362126" cy="190437"/>
                </a:xfrm>
                <a:prstGeom prst="rect">
                  <a:avLst/>
                </a:prstGeom>
                <a:solidFill>
                  <a:srgbClr val="EEF0F7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050" b="1" dirty="0" smtClean="0"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ЭКОНОМИТ УДОБРЕНИЯ</a:t>
                  </a:r>
                  <a:endParaRPr lang="ru-RU" sz="1050" b="1" dirty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437320" y="2435379"/>
                  <a:ext cx="2340000" cy="207749"/>
                </a:xfrm>
                <a:prstGeom prst="rect">
                  <a:avLst/>
                </a:prstGeom>
                <a:solidFill>
                  <a:srgbClr val="EEF0F7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b="1" dirty="0" smtClean="0">
                      <a:solidFill>
                        <a:srgbClr val="80BD0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ДО 40 % </a:t>
                  </a:r>
                  <a:endParaRPr lang="ru-RU" sz="1200" b="1" dirty="0">
                    <a:solidFill>
                      <a:srgbClr val="80BD0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  <p:grpSp>
          <p:nvGrpSpPr>
            <p:cNvPr id="47" name="Группа 46"/>
            <p:cNvGrpSpPr/>
            <p:nvPr/>
          </p:nvGrpSpPr>
          <p:grpSpPr>
            <a:xfrm>
              <a:off x="4239150" y="3632029"/>
              <a:ext cx="645932" cy="645933"/>
              <a:chOff x="4239150" y="3632029"/>
              <a:chExt cx="645932" cy="645933"/>
            </a:xfrm>
          </p:grpSpPr>
          <p:pic>
            <p:nvPicPr>
              <p:cNvPr id="1036" name="Picture 12" descr="http://icon-icons.com/icons2/908/PNG/128/wheat-bag_icon-icons.com_70572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9150" y="3632029"/>
                <a:ext cx="645932" cy="6459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http://th24.st.depositphotos.com/4410397/7868/v/170/depositphotos_78681664-Fertilizer-icon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33" t="20604" r="23641" b="19666"/>
              <a:stretch/>
            </p:blipFill>
            <p:spPr bwMode="auto">
              <a:xfrm>
                <a:off x="4401616" y="3876675"/>
                <a:ext cx="320999" cy="3595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38" name="Picture 14" descr="http://findicons.com/files/icons/2770/ios_7_icons/128/bu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685" y="4842706"/>
            <a:ext cx="609600" cy="81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18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23825" y="179499"/>
            <a:ext cx="8834438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2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Мониторинг фотодинамической терапии (ФДТ)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Система ФЛУОВИЗОР для мониторинга ФДТ, разработанная ИПФ РАН совместно с Индустриальным партнером ООО «</a:t>
            </a:r>
            <a:r>
              <a:rPr lang="ru-RU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Аткус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» в рамках проекта </a:t>
            </a:r>
            <a:r>
              <a:rPr lang="ru-R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Минобрнауки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6117268" y="4967640"/>
            <a:ext cx="285302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dirty="0" smtClean="0"/>
              <a:t>Флуоресцентная визуализация опухоли с использованием фотосенсибилизаторов (ФС) </a:t>
            </a:r>
            <a:r>
              <a:rPr lang="ru-RU" sz="1600" dirty="0" err="1" smtClean="0"/>
              <a:t>хлоринового</a:t>
            </a:r>
            <a:r>
              <a:rPr lang="ru-RU" sz="1600" dirty="0" smtClean="0"/>
              <a:t> ряда</a:t>
            </a:r>
            <a:endParaRPr lang="ru-RU" sz="1600" dirty="0"/>
          </a:p>
        </p:txBody>
      </p:sp>
      <p:pic>
        <p:nvPicPr>
          <p:cNvPr id="31752" name="Picture 8" descr="C:\Users\Ilya\AppData\Roaming\Skype\My Skype Received Files\IMG_20160314_1701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4" t="5078" r="21127" b="65141"/>
          <a:stretch/>
        </p:blipFill>
        <p:spPr bwMode="auto">
          <a:xfrm>
            <a:off x="6564724" y="1393363"/>
            <a:ext cx="1958109" cy="165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240" y="3267219"/>
            <a:ext cx="2709080" cy="155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281213" y="1608845"/>
            <a:ext cx="6003473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ru-RU" sz="1600" dirty="0" smtClean="0"/>
              <a:t>Оценка накопления и выгорания ФС в процессе ФДТ</a:t>
            </a:r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ru-RU" sz="1600" dirty="0" smtClean="0"/>
              <a:t>Мультиспектральное возбуждение (400 и 660 </a:t>
            </a:r>
            <a:r>
              <a:rPr lang="ru-RU" sz="1600" dirty="0" err="1" smtClean="0"/>
              <a:t>нм</a:t>
            </a:r>
            <a:r>
              <a:rPr lang="ru-RU" sz="1600" dirty="0" smtClean="0"/>
              <a:t>) ФС; получение изображения в обратно-рассеянном свете; вычитание фонового освещения; </a:t>
            </a:r>
            <a:endParaRPr lang="ru-RU" sz="1600" dirty="0"/>
          </a:p>
          <a:p>
            <a:pPr marL="285750" indent="-285750">
              <a:spcBef>
                <a:spcPct val="50000"/>
              </a:spcBef>
              <a:buFont typeface="Arial" pitchFamily="34" charset="0"/>
              <a:buChar char="•"/>
            </a:pPr>
            <a:r>
              <a:rPr lang="ru-RU" sz="1600" dirty="0" smtClean="0"/>
              <a:t>Автоматическое отслеживание положения опухолевого узла</a:t>
            </a:r>
          </a:p>
          <a:p>
            <a:pPr>
              <a:spcBef>
                <a:spcPct val="50000"/>
              </a:spcBef>
            </a:pPr>
            <a:endParaRPr lang="ru-RU" sz="1600" dirty="0"/>
          </a:p>
        </p:txBody>
      </p:sp>
      <p:grpSp>
        <p:nvGrpSpPr>
          <p:cNvPr id="21" name="Группа 1"/>
          <p:cNvGrpSpPr>
            <a:grpSpLocks/>
          </p:cNvGrpSpPr>
          <p:nvPr/>
        </p:nvGrpSpPr>
        <p:grpSpPr bwMode="auto">
          <a:xfrm>
            <a:off x="1042986" y="3375778"/>
            <a:ext cx="4479926" cy="3183723"/>
            <a:chOff x="4605855" y="476549"/>
            <a:chExt cx="4208535" cy="3026978"/>
          </a:xfrm>
        </p:grpSpPr>
        <p:pic>
          <p:nvPicPr>
            <p:cNvPr id="22" name="Picture 4" descr="Без имени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961"/>
            <a:stretch>
              <a:fillRect/>
            </a:stretch>
          </p:blipFill>
          <p:spPr bwMode="auto">
            <a:xfrm>
              <a:off x="4605855" y="476549"/>
              <a:ext cx="4208535" cy="3026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" descr="Без имени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98" t="19817" b="29443"/>
            <a:stretch>
              <a:fillRect/>
            </a:stretch>
          </p:blipFill>
          <p:spPr bwMode="auto">
            <a:xfrm>
              <a:off x="5593703" y="637954"/>
              <a:ext cx="1395523" cy="1594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927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4570</TotalTime>
  <Words>348</Words>
  <Application>Microsoft Office PowerPoint</Application>
  <PresentationFormat>Экран (4:3)</PresentationFormat>
  <Paragraphs>73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Средства БЛА в сельском хозяйстве</vt:lpstr>
      <vt:lpstr>Актуальность и своевременность</vt:lpstr>
      <vt:lpstr>Виды беспилотников</vt:lpstr>
      <vt:lpstr>Причины интереса использования БЛА</vt:lpstr>
      <vt:lpstr>Плюсы использования БЛА</vt:lpstr>
      <vt:lpstr>Мультиспектральные камеры</vt:lpstr>
      <vt:lpstr>MicaSense</vt:lpstr>
      <vt:lpstr>Преимущества MicaSense </vt:lpstr>
      <vt:lpstr>Презентация PowerPoint</vt:lpstr>
      <vt:lpstr>Презентация PowerPoint</vt:lpstr>
      <vt:lpstr>Прогнозы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Средства БЛА в агропромышленности</dc:title>
  <dc:creator>Морозкин</dc:creator>
  <cp:lastModifiedBy>Морозкин</cp:lastModifiedBy>
  <cp:revision>35</cp:revision>
  <dcterms:created xsi:type="dcterms:W3CDTF">2017-03-13T17:48:11Z</dcterms:created>
  <dcterms:modified xsi:type="dcterms:W3CDTF">2017-04-05T05:59:51Z</dcterms:modified>
</cp:coreProperties>
</file>